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embeddings/Microsoft_Equation12.bin" ContentType="application/vnd.openxmlformats-officedocument.oleObje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Microsoft_Equation13.bin" ContentType="application/vnd.openxmlformats-officedocument.oleObject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Microsoft_Equation8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embeddings/Microsoft_Equation14.bin" ContentType="application/vnd.openxmlformats-officedocument.oleObject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embeddings/Microsoft_Equation10.bin" ContentType="application/vnd.openxmlformats-officedocument.oleObject"/>
  <Override PartName="/ppt/slides/slide7.xml" ContentType="application/vnd.openxmlformats-officedocument.presentationml.slide+xml"/>
  <Override PartName="/ppt/embeddings/Microsoft_Equation9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embeddings/Microsoft_Equation15.bin" ContentType="application/vnd.openxmlformats-officedocument.oleObject"/>
  <Override PartName="/ppt/slides/slide17.xml" ContentType="application/vnd.openxmlformats-officedocument.presentationml.slide+xml"/>
  <Override PartName="/ppt/embeddings/Microsoft_Equation11.bin" ContentType="application/vnd.openxmlformats-officedocument.oleObject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embeddings/Microsoft_Equation6.bin" ContentType="application/vnd.openxmlformats-officedocument.oleObject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embeddings/Microsoft_Equation16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89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4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5" Type="http://schemas.openxmlformats.org/officeDocument/2006/relationships/oleObject" Target="../embeddings/Microsoft_Equation5.bin"/><Relationship Id="rId6" Type="http://schemas.openxmlformats.org/officeDocument/2006/relationships/oleObject" Target="../embeddings/Microsoft_Equation6.bin"/><Relationship Id="rId7" Type="http://schemas.openxmlformats.org/officeDocument/2006/relationships/oleObject" Target="../embeddings/Microsoft_Equation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oleObject" Target="../embeddings/Microsoft_Equation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1.bin"/><Relationship Id="rId4" Type="http://schemas.openxmlformats.org/officeDocument/2006/relationships/oleObject" Target="../embeddings/Microsoft_Equation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Text Box 2"/>
          <p:cNvSpPr txBox="1">
            <a:spLocks noChangeArrowheads="1"/>
          </p:cNvSpPr>
          <p:nvPr/>
        </p:nvSpPr>
        <p:spPr bwMode="auto">
          <a:xfrm>
            <a:off x="250825" y="152400"/>
            <a:ext cx="85121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Risoluzione delle collisioni con indirizzamento aperto </a:t>
            </a:r>
          </a:p>
        </p:txBody>
      </p:sp>
      <p:sp>
        <p:nvSpPr>
          <p:cNvPr id="1492996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 la tecnica di </a:t>
            </a:r>
            <a:r>
              <a:rPr lang="it-IT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indirizzamento aperto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tutti gli elementi stanno nella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tavola.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92997" name="Text Box 5"/>
          <p:cNvSpPr txBox="1">
            <a:spLocks noChangeArrowheads="1"/>
          </p:cNvSpPr>
          <p:nvPr/>
        </p:nvSpPr>
        <p:spPr bwMode="auto">
          <a:xfrm>
            <a:off x="250825" y="2312988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La funzione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non individua una singola cella ma un ordine in cui ispezionare tutte le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celle.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92998" name="Text Box 6"/>
          <p:cNvSpPr txBox="1">
            <a:spLocks noChangeArrowheads="1"/>
          </p:cNvSpPr>
          <p:nvPr/>
        </p:nvSpPr>
        <p:spPr bwMode="auto">
          <a:xfrm>
            <a:off x="251520" y="3573016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L’inserimento di un elemento avviene nella prima cella libera che si incontra nell’ordine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ispezione.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92999" name="Text Box 7"/>
          <p:cNvSpPr txBox="1">
            <a:spLocks noChangeArrowheads="1"/>
          </p:cNvSpPr>
          <p:nvPr/>
        </p:nvSpPr>
        <p:spPr bwMode="auto">
          <a:xfrm>
            <a:off x="251520" y="4797152"/>
            <a:ext cx="86423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Nella ricerca di un elemento si visitano le celle sempre nello stesso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ordine.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997" grpId="0"/>
      <p:bldP spid="1492998" grpId="0"/>
      <p:bldP spid="14929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Ispezione lineare </a:t>
            </a:r>
          </a:p>
        </p:txBody>
      </p:sp>
      <p:sp>
        <p:nvSpPr>
          <p:cNvPr id="1502212" name="Text Box 4"/>
          <p:cNvSpPr txBox="1">
            <a:spLocks noChangeArrowheads="1"/>
          </p:cNvSpPr>
          <p:nvPr/>
        </p:nvSpPr>
        <p:spPr bwMode="auto">
          <a:xfrm>
            <a:off x="287338" y="1143000"/>
            <a:ext cx="8569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La funzione </a:t>
            </a:r>
            <a:r>
              <a:rPr lang="it-IT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si ottiene da una funzione </a:t>
            </a:r>
            <a:r>
              <a:rPr lang="it-IT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ordinaria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ponendo</a:t>
            </a:r>
          </a:p>
        </p:txBody>
      </p:sp>
      <p:sp>
        <p:nvSpPr>
          <p:cNvPr id="1502213" name="Text Box 5"/>
          <p:cNvSpPr txBox="1">
            <a:spLocks noChangeArrowheads="1"/>
          </p:cNvSpPr>
          <p:nvPr/>
        </p:nvSpPr>
        <p:spPr bwMode="auto">
          <a:xfrm>
            <a:off x="359532" y="3104964"/>
            <a:ext cx="82089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L’esplorazione 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inizia dalla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cella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,0)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continua con le celle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)+1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)+2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ecc. fino ad arrivare alla cella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dopo di che si continua con le celle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,ecc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fino ad aver percorso circolarmente tutta la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tavola.</a:t>
            </a:r>
            <a:endParaRPr lang="it-IT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188867" name="Object 3"/>
          <p:cNvGraphicFramePr>
            <a:graphicFrameLocks noChangeAspect="1"/>
          </p:cNvGraphicFramePr>
          <p:nvPr/>
        </p:nvGraphicFramePr>
        <p:xfrm>
          <a:off x="1382713" y="2297113"/>
          <a:ext cx="5500687" cy="690562"/>
        </p:xfrm>
        <a:graphic>
          <a:graphicData uri="http://schemas.openxmlformats.org/presentationml/2006/ole">
            <p:oleObj spid="_x0000_s1445890" name="Equation" r:id="rId3" imgW="1562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Text Box 2"/>
          <p:cNvSpPr txBox="1">
            <a:spLocks noChangeArrowheads="1"/>
          </p:cNvSpPr>
          <p:nvPr/>
        </p:nvSpPr>
        <p:spPr bwMode="auto">
          <a:xfrm>
            <a:off x="287338" y="381000"/>
            <a:ext cx="8569325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L’ispezione lineare è facile da implementare ma soffre del problema dell’addensamento primario: </a:t>
            </a:r>
          </a:p>
          <a:p>
            <a:pPr>
              <a:spcBef>
                <a:spcPct val="2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“i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nuovi elementi inseriti nella tavola tendono ad addensarsi attorno agli elementi già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presenti”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3235" name="Text Box 3"/>
          <p:cNvSpPr txBox="1">
            <a:spLocks noChangeArrowheads="1"/>
          </p:cNvSpPr>
          <p:nvPr/>
        </p:nvSpPr>
        <p:spPr bwMode="auto">
          <a:xfrm>
            <a:off x="287338" y="3213100"/>
            <a:ext cx="8569325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Una cella libera preceduta da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celle occupate ha probabilità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t +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1)/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di venir occupata dal prossimo elemento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inserito.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Quindi sequenze consecutive di celle occupate tendono a diventare sempre più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lunghe.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Ispezione quadratica </a:t>
            </a:r>
          </a:p>
        </p:txBody>
      </p:sp>
      <p:sp>
        <p:nvSpPr>
          <p:cNvPr id="1504260" name="Text Box 4"/>
          <p:cNvSpPr txBox="1">
            <a:spLocks noChangeArrowheads="1"/>
          </p:cNvSpPr>
          <p:nvPr/>
        </p:nvSpPr>
        <p:spPr bwMode="auto">
          <a:xfrm>
            <a:off x="287524" y="980728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La funzione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si ottiene da una funzione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ordinaria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ponendo</a:t>
            </a:r>
          </a:p>
        </p:txBody>
      </p:sp>
      <p:sp>
        <p:nvSpPr>
          <p:cNvPr id="1504261" name="Text Box 5"/>
          <p:cNvSpPr txBox="1">
            <a:spLocks noChangeArrowheads="1"/>
          </p:cNvSpPr>
          <p:nvPr/>
        </p:nvSpPr>
        <p:spPr bwMode="auto">
          <a:xfrm>
            <a:off x="263466" y="3356992"/>
            <a:ext cx="8701022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valori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non possono essere qualsiasi ma debbono essere scelti opportunamente in modo che la sequenza di ispezione percorra tutta la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tavola.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 modo per fare ciò è suggerito nel problema 11-3 del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libro.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04263" name="Text Box 7"/>
          <p:cNvSpPr txBox="1">
            <a:spLocks noChangeArrowheads="1"/>
          </p:cNvSpPr>
          <p:nvPr/>
        </p:nvSpPr>
        <p:spPr bwMode="auto">
          <a:xfrm>
            <a:off x="287524" y="2708920"/>
            <a:ext cx="85582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dove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sono due costanti con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≠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1554163" y="2133600"/>
          <a:ext cx="5950571" cy="647328"/>
        </p:xfrm>
        <a:graphic>
          <a:graphicData uri="http://schemas.openxmlformats.org/presentationml/2006/ole">
            <p:oleObj spid="_x0000_s1447938" name="Equation" r:id="rId3" imgW="20318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Text Box 2"/>
          <p:cNvSpPr txBox="1">
            <a:spLocks noChangeArrowheads="1"/>
          </p:cNvSpPr>
          <p:nvPr/>
        </p:nvSpPr>
        <p:spPr bwMode="auto">
          <a:xfrm>
            <a:off x="250825" y="441325"/>
            <a:ext cx="8605838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Osserviamo che se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anche le due sequenze di ispezione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coincidono.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Questo porta ad un fenomeno di addensamento secondario (meno grave dell’addensamento primario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5283" name="Text Box 3"/>
          <p:cNvSpPr txBox="1">
            <a:spLocks noChangeArrowheads="1"/>
          </p:cNvSpPr>
          <p:nvPr/>
        </p:nvSpPr>
        <p:spPr bwMode="auto">
          <a:xfrm>
            <a:off x="287524" y="3356992"/>
            <a:ext cx="85693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L’addensamento secondario è dovuto al fatto che il valore iniziale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determina univocamente la sequenza di ispezione e pertanto abbiamo soltanto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sequenze di ispezione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distinte.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Text Box 2"/>
          <p:cNvSpPr txBox="1">
            <a:spLocks noChangeArrowheads="1"/>
          </p:cNvSpPr>
          <p:nvPr/>
        </p:nvSpPr>
        <p:spPr bwMode="auto">
          <a:xfrm>
            <a:off x="287338" y="404813"/>
            <a:ext cx="85693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Problema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11-3 del libro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Consideriamo la seguente procedura: 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&lt; m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“T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non è la cella cercata” 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i+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j+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endParaRPr lang="it-IT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Dimostrare che la sequenza delle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che viene generata è una sequenza di ispezione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quadratica.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6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6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0" name="Text Box 2"/>
          <p:cNvSpPr txBox="1">
            <a:spLocks noChangeArrowheads="1"/>
          </p:cNvSpPr>
          <p:nvPr/>
        </p:nvSpPr>
        <p:spPr bwMode="auto">
          <a:xfrm>
            <a:off x="287525" y="224644"/>
            <a:ext cx="80648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Dobbiamo dimostrare che esistono due costanti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≠ 0 tali che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07332" name="Text Box 4"/>
          <p:cNvSpPr txBox="1">
            <a:spLocks noChangeArrowheads="1"/>
          </p:cNvSpPr>
          <p:nvPr/>
        </p:nvSpPr>
        <p:spPr bwMode="auto">
          <a:xfrm>
            <a:off x="287524" y="1952836"/>
            <a:ext cx="8366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sia una invariante del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ciclo.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7333" name="Text Box 5"/>
          <p:cNvSpPr txBox="1">
            <a:spLocks noChangeArrowheads="1"/>
          </p:cNvSpPr>
          <p:nvPr/>
        </p:nvSpPr>
        <p:spPr bwMode="auto">
          <a:xfrm>
            <a:off x="323180" y="3366008"/>
            <a:ext cx="1908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0 </a:t>
            </a:r>
          </a:p>
        </p:txBody>
      </p:sp>
      <p:sp>
        <p:nvSpPr>
          <p:cNvPr id="1507336" name="Text Box 8"/>
          <p:cNvSpPr txBox="1">
            <a:spLocks noChangeArrowheads="1"/>
          </p:cNvSpPr>
          <p:nvPr/>
        </p:nvSpPr>
        <p:spPr bwMode="auto">
          <a:xfrm>
            <a:off x="323180" y="3975608"/>
            <a:ext cx="1873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1 </a:t>
            </a:r>
          </a:p>
        </p:txBody>
      </p:sp>
      <p:sp>
        <p:nvSpPr>
          <p:cNvPr id="1507338" name="Text Box 10"/>
          <p:cNvSpPr txBox="1">
            <a:spLocks noChangeArrowheads="1"/>
          </p:cNvSpPr>
          <p:nvPr/>
        </p:nvSpPr>
        <p:spPr bwMode="auto">
          <a:xfrm>
            <a:off x="323180" y="4661408"/>
            <a:ext cx="1873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2 </a:t>
            </a:r>
          </a:p>
        </p:txBody>
      </p:sp>
      <p:sp>
        <p:nvSpPr>
          <p:cNvPr id="1507340" name="Text Box 12"/>
          <p:cNvSpPr txBox="1">
            <a:spLocks noChangeArrowheads="1"/>
          </p:cNvSpPr>
          <p:nvPr/>
        </p:nvSpPr>
        <p:spPr bwMode="auto">
          <a:xfrm>
            <a:off x="323180" y="5347208"/>
            <a:ext cx="18367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3 </a:t>
            </a:r>
          </a:p>
        </p:txBody>
      </p:sp>
      <p:sp>
        <p:nvSpPr>
          <p:cNvPr id="1507341" name="Text Box 13"/>
          <p:cNvSpPr txBox="1">
            <a:spLocks noChangeArrowheads="1"/>
          </p:cNvSpPr>
          <p:nvPr/>
        </p:nvSpPr>
        <p:spPr bwMode="auto">
          <a:xfrm>
            <a:off x="250825" y="2673350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Calcoliamo i primi valori di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26663" name="Object 7"/>
          <p:cNvGraphicFramePr>
            <a:graphicFrameLocks noChangeAspect="1"/>
          </p:cNvGraphicFramePr>
          <p:nvPr/>
        </p:nvGraphicFramePr>
        <p:xfrm>
          <a:off x="1193800" y="1412875"/>
          <a:ext cx="6630988" cy="593725"/>
        </p:xfrm>
        <a:graphic>
          <a:graphicData uri="http://schemas.openxmlformats.org/presentationml/2006/ole">
            <p:oleObj spid="_x0000_s1451010" name="Equazione" r:id="rId3" imgW="2260440" imgH="228600" progId="Equation.3">
              <p:embed/>
            </p:oleObj>
          </a:graphicData>
        </a:graphic>
      </p:graphicFrame>
      <p:graphicFrame>
        <p:nvGraphicFramePr>
          <p:cNvPr id="326664" name="Object 8"/>
          <p:cNvGraphicFramePr>
            <a:graphicFrameLocks noChangeAspect="1"/>
          </p:cNvGraphicFramePr>
          <p:nvPr/>
        </p:nvGraphicFramePr>
        <p:xfrm>
          <a:off x="2643188" y="3429000"/>
          <a:ext cx="1570037" cy="527050"/>
        </p:xfrm>
        <a:graphic>
          <a:graphicData uri="http://schemas.openxmlformats.org/presentationml/2006/ole">
            <p:oleObj spid="_x0000_s1451011" name="Equazione" r:id="rId4" imgW="583920" imgH="203040" progId="Equation.3">
              <p:embed/>
            </p:oleObj>
          </a:graphicData>
        </a:graphic>
      </p:graphicFrame>
      <p:graphicFrame>
        <p:nvGraphicFramePr>
          <p:cNvPr id="326665" name="Object 9"/>
          <p:cNvGraphicFramePr>
            <a:graphicFrameLocks noChangeAspect="1"/>
          </p:cNvGraphicFramePr>
          <p:nvPr/>
        </p:nvGraphicFramePr>
        <p:xfrm>
          <a:off x="2703513" y="4041775"/>
          <a:ext cx="3763962" cy="527050"/>
        </p:xfrm>
        <a:graphic>
          <a:graphicData uri="http://schemas.openxmlformats.org/presentationml/2006/ole">
            <p:oleObj spid="_x0000_s1451012" name="Equazione" r:id="rId5" imgW="1282680" imgH="203040" progId="Equation.3">
              <p:embed/>
            </p:oleObj>
          </a:graphicData>
        </a:graphic>
      </p:graphicFrame>
      <p:graphicFrame>
        <p:nvGraphicFramePr>
          <p:cNvPr id="326666" name="Object 10"/>
          <p:cNvGraphicFramePr>
            <a:graphicFrameLocks noChangeAspect="1"/>
          </p:cNvGraphicFramePr>
          <p:nvPr/>
        </p:nvGraphicFramePr>
        <p:xfrm>
          <a:off x="2703513" y="4760913"/>
          <a:ext cx="4397375" cy="527050"/>
        </p:xfrm>
        <a:graphic>
          <a:graphicData uri="http://schemas.openxmlformats.org/presentationml/2006/ole">
            <p:oleObj spid="_x0000_s1451013" name="Equazione" r:id="rId6" imgW="1498320" imgH="203040" progId="Equation.3">
              <p:embed/>
            </p:oleObj>
          </a:graphicData>
        </a:graphic>
      </p:graphicFrame>
      <p:graphicFrame>
        <p:nvGraphicFramePr>
          <p:cNvPr id="326667" name="Object 11"/>
          <p:cNvGraphicFramePr>
            <a:graphicFrameLocks noChangeAspect="1"/>
          </p:cNvGraphicFramePr>
          <p:nvPr/>
        </p:nvGraphicFramePr>
        <p:xfrm>
          <a:off x="2705100" y="5408613"/>
          <a:ext cx="4956175" cy="527050"/>
        </p:xfrm>
        <a:graphic>
          <a:graphicData uri="http://schemas.openxmlformats.org/presentationml/2006/ole">
            <p:oleObj spid="_x0000_s1451014" name="Equation" r:id="rId7" imgW="16887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3" grpId="0"/>
      <p:bldP spid="1507336" grpId="0"/>
      <p:bldP spid="1507338" grpId="0"/>
      <p:bldP spid="1507340" grpId="0"/>
      <p:bldP spid="15073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Text Box 2"/>
          <p:cNvSpPr txBox="1">
            <a:spLocks noChangeArrowheads="1"/>
          </p:cNvSpPr>
          <p:nvPr/>
        </p:nvSpPr>
        <p:spPr bwMode="auto">
          <a:xfrm>
            <a:off x="250825" y="225425"/>
            <a:ext cx="8642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Times New Roman" pitchFamily="18" charset="0"/>
                <a:cs typeface="Times New Roman" pitchFamily="18" charset="0"/>
              </a:rPr>
              <a:t>e in generale</a:t>
            </a:r>
          </a:p>
        </p:txBody>
      </p:sp>
      <p:sp>
        <p:nvSpPr>
          <p:cNvPr id="1508356" name="Text Box 4"/>
          <p:cNvSpPr txBox="1">
            <a:spLocks noChangeArrowheads="1"/>
          </p:cNvSpPr>
          <p:nvPr/>
        </p:nvSpPr>
        <p:spPr bwMode="auto">
          <a:xfrm>
            <a:off x="299979" y="1858941"/>
            <a:ext cx="1547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Quindi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368425" y="1123950"/>
          <a:ext cx="5164138" cy="439738"/>
        </p:xfrm>
        <a:graphic>
          <a:graphicData uri="http://schemas.openxmlformats.org/presentationml/2006/ole">
            <p:oleObj spid="_x0000_s1452034" name="Equation" r:id="rId3" imgW="1879600" imgH="177800" progId="Equation.3">
              <p:embed/>
            </p:oleObj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1889125" y="2005013"/>
          <a:ext cx="5291138" cy="2311400"/>
        </p:xfrm>
        <a:graphic>
          <a:graphicData uri="http://schemas.openxmlformats.org/presentationml/2006/ole">
            <p:oleObj spid="_x0000_s1452035" name="Equation" r:id="rId4" imgW="180324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Doppio </a:t>
            </a:r>
            <a:r>
              <a:rPr lang="it-IT" sz="4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hash</a:t>
            </a:r>
            <a:endParaRPr lang="it-IT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9380" name="Text Box 4"/>
          <p:cNvSpPr txBox="1">
            <a:spLocks noChangeArrowheads="1"/>
          </p:cNvSpPr>
          <p:nvPr/>
        </p:nvSpPr>
        <p:spPr bwMode="auto">
          <a:xfrm>
            <a:off x="287338" y="908050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La funzione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k,i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si ottiene da due funzione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ordinarie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ed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ponendo</a:t>
            </a:r>
          </a:p>
        </p:txBody>
      </p:sp>
      <p:sp>
        <p:nvSpPr>
          <p:cNvPr id="1509381" name="Text Box 5"/>
          <p:cNvSpPr txBox="1">
            <a:spLocks noChangeArrowheads="1"/>
          </p:cNvSpPr>
          <p:nvPr/>
        </p:nvSpPr>
        <p:spPr bwMode="auto">
          <a:xfrm>
            <a:off x="287338" y="3068638"/>
            <a:ext cx="8461125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Perché la sequenza di ispezione percorra tutta la tavola il valore di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deve essere relativamente primo con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(esercizio 11.4-3 del libro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Possiamo soddisfare questa condizione in diversi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28708" name="Object 4"/>
          <p:cNvGraphicFramePr>
            <a:graphicFrameLocks noChangeAspect="1"/>
          </p:cNvGraphicFramePr>
          <p:nvPr/>
        </p:nvGraphicFramePr>
        <p:xfrm>
          <a:off x="1392238" y="2187575"/>
          <a:ext cx="6008687" cy="647700"/>
        </p:xfrm>
        <a:graphic>
          <a:graphicData uri="http://schemas.openxmlformats.org/presentationml/2006/ole">
            <p:oleObj spid="_x0000_s1453058" name="Equation" r:id="rId3" imgW="18666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569325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Possiamo scegliere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 =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i="1" baseline="30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potenza di 2 ed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2 </a:t>
            </a:r>
            <a:r>
              <a:rPr lang="it-IT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+ 1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it-IT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funzione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qualsiasi per una tavola di dimensione </a:t>
            </a:r>
            <a:r>
              <a:rPr lang="it-IT" i="1" dirty="0" smtClean="0">
                <a:latin typeface="Times New Roman" pitchFamily="18" charset="0"/>
                <a:cs typeface="Times New Roman" pitchFamily="18" charset="0"/>
              </a:rPr>
              <a:t>m'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/2 =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i="1" baseline="30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0403" name="Text Box 3"/>
          <p:cNvSpPr txBox="1">
            <a:spLocks noChangeArrowheads="1"/>
          </p:cNvSpPr>
          <p:nvPr/>
        </p:nvSpPr>
        <p:spPr bwMode="auto">
          <a:xfrm>
            <a:off x="287524" y="2420888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Un altro modo è scegliere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primo e scegliere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che ritorna sempre un valore minore di </a:t>
            </a:r>
            <a:r>
              <a:rPr lang="it-IT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0404" name="Text Box 4"/>
          <p:cNvSpPr txBox="1">
            <a:spLocks noChangeArrowheads="1"/>
          </p:cNvSpPr>
          <p:nvPr/>
        </p:nvSpPr>
        <p:spPr bwMode="auto">
          <a:xfrm>
            <a:off x="323528" y="3717032"/>
            <a:ext cx="856932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Un esempio è:</a:t>
            </a:r>
          </a:p>
          <a:p>
            <a:pPr>
              <a:spcBef>
                <a:spcPct val="30000"/>
              </a:spcBef>
            </a:pP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h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</a:t>
            </a:r>
            <a:r>
              <a:rPr lang="it-IT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e  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1 + 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')</a:t>
            </a:r>
          </a:p>
          <a:p>
            <a:pPr>
              <a:spcBef>
                <a:spcPct val="3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dove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m'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è minore di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(di solito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m'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/>
      <p:bldP spid="15104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Text Box 2"/>
          <p:cNvSpPr txBox="1">
            <a:spLocks noChangeArrowheads="1"/>
          </p:cNvSpPr>
          <p:nvPr/>
        </p:nvSpPr>
        <p:spPr bwMode="auto">
          <a:xfrm>
            <a:off x="287338" y="685800"/>
            <a:ext cx="85693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Con l’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doppio abbiamo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sequenze di ispezione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distinte.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Questo riduce notevolmente i fenomeni di addensamento e rende il comportamento della funzione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molto vicino a quello ideale dell’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uniforme.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Text Box 2"/>
          <p:cNvSpPr txBox="1">
            <a:spLocks noChangeArrowheads="1"/>
          </p:cNvSpPr>
          <p:nvPr/>
        </p:nvSpPr>
        <p:spPr bwMode="auto">
          <a:xfrm>
            <a:off x="287338" y="404813"/>
            <a:ext cx="86058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La funzione </a:t>
            </a:r>
            <a:r>
              <a:rPr lang="it-IT" dirty="0" err="1">
                <a:latin typeface="+mn-lt"/>
              </a:rPr>
              <a:t>hash</a:t>
            </a:r>
            <a:r>
              <a:rPr lang="it-IT" dirty="0">
                <a:latin typeface="+mn-lt"/>
              </a:rPr>
              <a:t> è una funzione </a:t>
            </a:r>
            <a:r>
              <a:rPr lang="it-IT" b="1" i="1" dirty="0">
                <a:latin typeface="+mn-lt"/>
              </a:rPr>
              <a:t>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k,i</a:t>
            </a:r>
            <a:r>
              <a:rPr lang="it-IT" b="1" dirty="0">
                <a:latin typeface="+mn-lt"/>
              </a:rPr>
              <a:t>)</a:t>
            </a:r>
            <a:r>
              <a:rPr lang="it-IT" dirty="0">
                <a:latin typeface="+mn-lt"/>
              </a:rPr>
              <a:t> che al variare di </a:t>
            </a:r>
            <a:r>
              <a:rPr lang="it-IT" b="1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 tra </a:t>
            </a:r>
            <a:r>
              <a:rPr lang="it-IT" b="1" dirty="0">
                <a:latin typeface="+mn-lt"/>
              </a:rPr>
              <a:t>0</a:t>
            </a:r>
            <a:r>
              <a:rPr lang="it-IT" dirty="0">
                <a:latin typeface="+mn-lt"/>
              </a:rPr>
              <a:t> ed 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-1</a:t>
            </a:r>
            <a:r>
              <a:rPr lang="it-IT" dirty="0">
                <a:latin typeface="+mn-lt"/>
              </a:rPr>
              <a:t> fornisce, per ciascuna chiave </a:t>
            </a:r>
            <a:r>
              <a:rPr lang="it-IT" b="1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, una sequenza di indici </a:t>
            </a:r>
          </a:p>
          <a:p>
            <a:pPr algn="ctr">
              <a:spcBef>
                <a:spcPct val="50000"/>
              </a:spcBef>
            </a:pPr>
            <a:r>
              <a:rPr lang="it-IT" b="1" i="1" dirty="0">
                <a:latin typeface="+mn-lt"/>
              </a:rPr>
              <a:t>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,0),  </a:t>
            </a:r>
            <a:r>
              <a:rPr lang="it-IT" b="1" i="1" dirty="0">
                <a:latin typeface="+mn-lt"/>
              </a:rPr>
              <a:t>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,1),...,  </a:t>
            </a:r>
            <a:r>
              <a:rPr lang="it-IT" b="1" i="1" dirty="0">
                <a:latin typeface="+mn-lt"/>
              </a:rPr>
              <a:t>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m-</a:t>
            </a:r>
            <a:r>
              <a:rPr lang="it-IT" b="1" dirty="0">
                <a:latin typeface="+mn-lt"/>
              </a:rPr>
              <a:t>1) 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che rappresenta l’ordine di </a:t>
            </a:r>
            <a:r>
              <a:rPr lang="it-IT" dirty="0" smtClean="0">
                <a:latin typeface="+mn-lt"/>
              </a:rPr>
              <a:t>ispezione.</a:t>
            </a:r>
            <a:endParaRPr lang="it-IT" dirty="0">
              <a:latin typeface="+mn-lt"/>
            </a:endParaRPr>
          </a:p>
        </p:txBody>
      </p:sp>
      <p:sp>
        <p:nvSpPr>
          <p:cNvPr id="1494019" name="Text Box 3"/>
          <p:cNvSpPr txBox="1">
            <a:spLocks noChangeArrowheads="1"/>
          </p:cNvSpPr>
          <p:nvPr/>
        </p:nvSpPr>
        <p:spPr bwMode="auto">
          <a:xfrm>
            <a:off x="250825" y="3392488"/>
            <a:ext cx="813759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+mn-lt"/>
              </a:rPr>
              <a:t>Siccome vogliamo poter ispezionare </a:t>
            </a:r>
            <a:r>
              <a:rPr lang="it-IT" i="1" u="sng" dirty="0">
                <a:solidFill>
                  <a:srgbClr val="FF0000"/>
                </a:solidFill>
                <a:latin typeface="+mn-lt"/>
              </a:rPr>
              <a:t>tutte</a:t>
            </a:r>
            <a:r>
              <a:rPr lang="it-IT" dirty="0">
                <a:latin typeface="+mn-lt"/>
              </a:rPr>
              <a:t> le </a:t>
            </a:r>
            <a:r>
              <a:rPr lang="it-IT" dirty="0" smtClean="0">
                <a:latin typeface="+mn-lt"/>
              </a:rPr>
              <a:t>celle, </a:t>
            </a:r>
            <a:r>
              <a:rPr lang="it-IT" dirty="0">
                <a:latin typeface="+mn-lt"/>
              </a:rPr>
              <a:t>la sequenza deve essere una permutazione dell’insieme degli indici </a:t>
            </a:r>
            <a:r>
              <a:rPr lang="it-IT" b="1" dirty="0">
                <a:latin typeface="+mn-lt"/>
              </a:rPr>
              <a:t>0,1,..., </a:t>
            </a:r>
            <a:r>
              <a:rPr lang="it-IT" b="1" i="1" dirty="0">
                <a:latin typeface="+mn-lt"/>
              </a:rPr>
              <a:t>m-</a:t>
            </a:r>
            <a:r>
              <a:rPr lang="it-IT" b="1" dirty="0">
                <a:latin typeface="+mn-lt"/>
              </a:rPr>
              <a:t>1 </a:t>
            </a:r>
            <a:r>
              <a:rPr lang="it-IT" dirty="0">
                <a:latin typeface="+mn-lt"/>
              </a:rPr>
              <a:t>della </a:t>
            </a:r>
            <a:r>
              <a:rPr lang="it-IT" dirty="0" smtClean="0">
                <a:latin typeface="+mn-lt"/>
              </a:rPr>
              <a:t>tavola.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0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Text Box 2"/>
          <p:cNvSpPr txBox="1">
            <a:spLocks noChangeArrowheads="1"/>
          </p:cNvSpPr>
          <p:nvPr/>
        </p:nvSpPr>
        <p:spPr bwMode="auto">
          <a:xfrm>
            <a:off x="250825" y="304800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Analisi dell’indirizzamento aperto </a:t>
            </a:r>
          </a:p>
        </p:txBody>
      </p:sp>
      <p:sp>
        <p:nvSpPr>
          <p:cNvPr id="1512452" name="Text Box 4"/>
          <p:cNvSpPr txBox="1">
            <a:spLocks noChangeArrowheads="1"/>
          </p:cNvSpPr>
          <p:nvPr/>
        </p:nvSpPr>
        <p:spPr bwMode="auto">
          <a:xfrm>
            <a:off x="287524" y="2852936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Valutiamo la complessità media di </a:t>
            </a:r>
            <a:r>
              <a:rPr lang="it-IT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funzione del </a:t>
            </a:r>
            <a:r>
              <a:rPr lang="it-IT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fattore di carico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it-IT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m.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12453" name="Text Box 5"/>
          <p:cNvSpPr txBox="1">
            <a:spLocks noChangeArrowheads="1"/>
          </p:cNvSpPr>
          <p:nvPr/>
        </p:nvSpPr>
        <p:spPr bwMode="auto">
          <a:xfrm>
            <a:off x="251519" y="1143000"/>
            <a:ext cx="87129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Assumiamo l’ipotesi di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uniforme, ossia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ogni permutazione di 0,1,...,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 sia ugualmente probabile come ordine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ispezione.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12454" name="Text Box 6"/>
          <p:cNvSpPr txBox="1">
            <a:spLocks noChangeArrowheads="1"/>
          </p:cNvSpPr>
          <p:nvPr/>
        </p:nvSpPr>
        <p:spPr bwMode="auto">
          <a:xfrm>
            <a:off x="323528" y="4149080"/>
            <a:ext cx="83899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Notiamo che con l’indirizzamento aperto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≤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quindi 0 ≤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≤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2" grpId="0"/>
      <p:bldP spid="15124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Text Box 2"/>
          <p:cNvSpPr txBox="1">
            <a:spLocks noChangeArrowheads="1"/>
          </p:cNvSpPr>
          <p:nvPr/>
        </p:nvSpPr>
        <p:spPr bwMode="auto">
          <a:xfrm>
            <a:off x="250825" y="441325"/>
            <a:ext cx="8642350" cy="255454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u="sng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Proprietà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Assumendo l’ipotesi di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uniforme, il numero medio di celle ispezionate nella ricerca di una chiave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presente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in una tavola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con indirizzamento aperto è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1 e al più 1/(1-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3475" name="Text Box 3"/>
          <p:cNvSpPr txBox="1">
            <a:spLocks noChangeArrowheads="1"/>
          </p:cNvSpPr>
          <p:nvPr/>
        </p:nvSpPr>
        <p:spPr bwMode="auto">
          <a:xfrm>
            <a:off x="251520" y="3537012"/>
            <a:ext cx="8532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Dimostrazione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1 non ci sono celle vuote e la ricerca termina dopo aver ispezionato tutte le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celle.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&lt; 1 la ricerca termina con la prima cella vuota incontrata durante la sequenza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ispezione.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4499" name="Text Box 3"/>
          <p:cNvSpPr txBox="1">
            <a:spLocks noChangeArrowheads="1"/>
          </p:cNvSpPr>
          <p:nvPr/>
        </p:nvSpPr>
        <p:spPr bwMode="auto">
          <a:xfrm>
            <a:off x="287338" y="3500438"/>
            <a:ext cx="84251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Siccome ci sono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celle occupate la probabilità che la prima cella ispezionata risulti occupata 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che quindi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si debba ispezionare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anche la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successiva è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it-IT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4500" name="Text Box 4"/>
          <p:cNvSpPr txBox="1">
            <a:spLocks noChangeArrowheads="1"/>
          </p:cNvSpPr>
          <p:nvPr/>
        </p:nvSpPr>
        <p:spPr bwMode="auto">
          <a:xfrm>
            <a:off x="287524" y="1736812"/>
            <a:ext cx="8388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l’ipotesi di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uniforme la prima cella ispezionata può essere con uguale probabilità una qualsiasi delle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celle.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/>
      <p:bldP spid="15145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Text Box 2"/>
          <p:cNvSpPr txBox="1">
            <a:spLocks noChangeArrowheads="1"/>
          </p:cNvSpPr>
          <p:nvPr/>
        </p:nvSpPr>
        <p:spPr bwMode="auto">
          <a:xfrm>
            <a:off x="431540" y="332656"/>
            <a:ext cx="81369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La probabilità che si debba ispezionare una terza cella è la probabilità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che la prima cella risulti occupata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moltiplicata per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la probabilità (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-1)/(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-1) che anche la seconda cella risulti occupata, ossia</a:t>
            </a:r>
          </a:p>
        </p:txBody>
      </p:sp>
      <p:sp>
        <p:nvSpPr>
          <p:cNvPr id="1515524" name="Text Box 4"/>
          <p:cNvSpPr txBox="1">
            <a:spLocks noChangeArrowheads="1"/>
          </p:cNvSpPr>
          <p:nvPr/>
        </p:nvSpPr>
        <p:spPr bwMode="auto">
          <a:xfrm>
            <a:off x="323528" y="3681028"/>
            <a:ext cx="85328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In generale la probabilità che si debba ispezionare la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-esima cella della sequenza è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3621088" y="2509838"/>
          <a:ext cx="2619375" cy="1116012"/>
        </p:xfrm>
        <a:graphic>
          <a:graphicData uri="http://schemas.openxmlformats.org/presentationml/2006/ole">
            <p:oleObj spid="_x0000_s1520642" name="Equazione" r:id="rId3" imgW="876240" imgH="393480" progId="Equation.3">
              <p:embed/>
            </p:oleObj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/>
        </p:nvGraphicFramePr>
        <p:xfrm>
          <a:off x="2149475" y="4832350"/>
          <a:ext cx="5199063" cy="1008063"/>
        </p:xfrm>
        <a:graphic>
          <a:graphicData uri="http://schemas.openxmlformats.org/presentationml/2006/ole">
            <p:oleObj spid="_x0000_s1520643" name="Equation" r:id="rId4" imgW="1739900" imgH="3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Text Box 2"/>
          <p:cNvSpPr txBox="1">
            <a:spLocks noChangeArrowheads="1"/>
          </p:cNvSpPr>
          <p:nvPr/>
        </p:nvSpPr>
        <p:spPr bwMode="auto">
          <a:xfrm>
            <a:off x="287338" y="381000"/>
            <a:ext cx="85328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Dunque noi ispezioniamo una prima cella con probabilità 1, una seconda cella con probabilità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, una terza cella con probabilità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minore di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, una quarta con probabilità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minore di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così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via.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6548" name="Text Box 4"/>
          <p:cNvSpPr txBox="1">
            <a:spLocks noChangeArrowheads="1"/>
          </p:cNvSpPr>
          <p:nvPr/>
        </p:nvSpPr>
        <p:spPr bwMode="auto">
          <a:xfrm>
            <a:off x="323528" y="2600908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Times New Roman" pitchFamily="18" charset="0"/>
                <a:cs typeface="Times New Roman" pitchFamily="18" charset="0"/>
              </a:rPr>
              <a:t>Il numero atteso di celle ispezionate è quindi minore di</a:t>
            </a:r>
          </a:p>
        </p:txBody>
      </p:sp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1228725" y="3824288"/>
          <a:ext cx="5884863" cy="1765300"/>
        </p:xfrm>
        <a:graphic>
          <a:graphicData uri="http://schemas.openxmlformats.org/presentationml/2006/ole">
            <p:oleObj spid="_x0000_s1521666" name="Equation" r:id="rId3" imgW="1968500" imgH="622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Text Box 2"/>
          <p:cNvSpPr txBox="1">
            <a:spLocks noChangeArrowheads="1"/>
          </p:cNvSpPr>
          <p:nvPr/>
        </p:nvSpPr>
        <p:spPr bwMode="auto">
          <a:xfrm>
            <a:off x="503548" y="728700"/>
            <a:ext cx="8316217" cy="255454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u="sng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Conseguenza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Assumendo l’ipotesi di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uniforme, il numero medio di celle ispezionate quando inseriamo una nuova chiave in una tavola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con indirizzamento aperto è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1 e al più 1/(1-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Text Box 2"/>
          <p:cNvSpPr txBox="1">
            <a:spLocks noChangeArrowheads="1"/>
          </p:cNvSpPr>
          <p:nvPr/>
        </p:nvSpPr>
        <p:spPr bwMode="auto">
          <a:xfrm>
            <a:off x="287338" y="381000"/>
            <a:ext cx="8532812" cy="255454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u="sng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Proprietà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Assumendo l’ipotesi di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uniforme, il numero medio di celle ispezionate nella ricerca di una chiave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in una tavola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con indirizzamento aperto è (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+1)/2 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1 e al più 1/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[1/(1-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)] 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8595" name="Text Box 3"/>
          <p:cNvSpPr txBox="1">
            <a:spLocks noChangeArrowheads="1"/>
          </p:cNvSpPr>
          <p:nvPr/>
        </p:nvSpPr>
        <p:spPr bwMode="auto">
          <a:xfrm>
            <a:off x="287524" y="3104964"/>
            <a:ext cx="85693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Dimostrazione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1 la chiave cercata può trovarsi, con uguale probabilità, nella prima, seconda, ..., ultima cella e quindi il numero medio di celle ispezionate è </a:t>
            </a:r>
          </a:p>
        </p:txBody>
      </p:sp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1557338" y="5210175"/>
          <a:ext cx="5694362" cy="1116013"/>
        </p:xfrm>
        <a:graphic>
          <a:graphicData uri="http://schemas.openxmlformats.org/presentationml/2006/ole">
            <p:oleObj spid="_x0000_s1523714" name="Equation" r:id="rId3" imgW="19047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Text Box 2"/>
          <p:cNvSpPr txBox="1">
            <a:spLocks noChangeArrowheads="1"/>
          </p:cNvSpPr>
          <p:nvPr/>
        </p:nvSpPr>
        <p:spPr bwMode="auto">
          <a:xfrm>
            <a:off x="251519" y="260648"/>
            <a:ext cx="873855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&lt; 1 la ricerca ispeziona le stesse celle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visitate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quando la chiave cercata è stata inserita nella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tavola.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9619" name="Text Box 3"/>
          <p:cNvSpPr txBox="1">
            <a:spLocks noChangeArrowheads="1"/>
          </p:cNvSpPr>
          <p:nvPr/>
        </p:nvSpPr>
        <p:spPr bwMode="auto">
          <a:xfrm>
            <a:off x="323528" y="1412776"/>
            <a:ext cx="784887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Supponiamo che la chiave cercata sia stata inserita dopo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altre </a:t>
            </a:r>
            <a:r>
              <a:rPr lang="it-IT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chiavi.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Il numero medio di celle ispezionate è al più 1/(1-</a:t>
            </a:r>
            <a:r>
              <a:rPr lang="el-GR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=1/(1-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), ossia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/(</a:t>
            </a:r>
            <a:r>
              <a:rPr lang="it-IT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9621" name="Text Box 5"/>
          <p:cNvSpPr txBox="1">
            <a:spLocks noChangeArrowheads="1"/>
          </p:cNvSpPr>
          <p:nvPr/>
        </p:nvSpPr>
        <p:spPr bwMode="auto">
          <a:xfrm>
            <a:off x="287338" y="3608388"/>
            <a:ext cx="85296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Mediando su tutte le 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chiavi presenti nella tavola otteniamo:</a:t>
            </a:r>
          </a:p>
        </p:txBody>
      </p:sp>
      <p:graphicFrame>
        <p:nvGraphicFramePr>
          <p:cNvPr id="332803" name="Object 3"/>
          <p:cNvGraphicFramePr>
            <a:graphicFrameLocks noChangeAspect="1"/>
          </p:cNvGraphicFramePr>
          <p:nvPr/>
        </p:nvGraphicFramePr>
        <p:xfrm>
          <a:off x="1109663" y="4760913"/>
          <a:ext cx="6753225" cy="1225550"/>
        </p:xfrm>
        <a:graphic>
          <a:graphicData uri="http://schemas.openxmlformats.org/presentationml/2006/ole">
            <p:oleObj spid="_x0000_s1524738" name="Equation" r:id="rId3" imgW="2260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6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Text Box 2"/>
          <p:cNvSpPr txBox="1">
            <a:spLocks noChangeArrowheads="1"/>
          </p:cNvSpPr>
          <p:nvPr/>
        </p:nvSpPr>
        <p:spPr bwMode="auto">
          <a:xfrm>
            <a:off x="287524" y="260648"/>
            <a:ext cx="8569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Possiamo maggiorare la sommatoria con un integrale ottenendo</a:t>
            </a:r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723900" y="1466850"/>
          <a:ext cx="7181850" cy="3641725"/>
        </p:xfrm>
        <a:graphic>
          <a:graphicData uri="http://schemas.openxmlformats.org/presentationml/2006/ole">
            <p:oleObj spid="_x0000_s1525762" name="Equation" r:id="rId3" imgW="222228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Text Box 2"/>
          <p:cNvSpPr txBox="1">
            <a:spLocks noChangeArrowheads="1"/>
          </p:cNvSpPr>
          <p:nvPr/>
        </p:nvSpPr>
        <p:spPr bwMode="auto">
          <a:xfrm>
            <a:off x="755576" y="260648"/>
            <a:ext cx="74528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Ecco una tavola dei valori di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l-GR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[1/(1-</a:t>
            </a:r>
            <a:r>
              <a:rPr lang="el-GR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)]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21667" name="Group 3"/>
          <p:cNvGraphicFramePr>
            <a:graphicFrameLocks noGrp="1"/>
          </p:cNvGraphicFramePr>
          <p:nvPr/>
        </p:nvGraphicFramePr>
        <p:xfrm>
          <a:off x="1008063" y="1376363"/>
          <a:ext cx="7127875" cy="677863"/>
        </p:xfrm>
        <a:graphic>
          <a:graphicData uri="http://schemas.openxmlformats.org/drawingml/2006/table">
            <a:tbl>
              <a:tblPr/>
              <a:tblGrid>
                <a:gridCol w="3563937"/>
                <a:gridCol w="3563938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α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it-IT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ln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[1/(1-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)]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1676" name="Group 12"/>
          <p:cNvGraphicFramePr>
            <a:graphicFrameLocks noGrp="1"/>
          </p:cNvGraphicFramePr>
          <p:nvPr/>
        </p:nvGraphicFramePr>
        <p:xfrm>
          <a:off x="1008063" y="2060575"/>
          <a:ext cx="7127875" cy="676275"/>
        </p:xfrm>
        <a:graphic>
          <a:graphicData uri="http://schemas.openxmlformats.org/drawingml/2006/table">
            <a:tbl>
              <a:tblPr/>
              <a:tblGrid>
                <a:gridCol w="3563937"/>
                <a:gridCol w="356393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1.19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1685" name="Group 21"/>
          <p:cNvGraphicFramePr>
            <a:graphicFrameLocks noGrp="1"/>
          </p:cNvGraphicFramePr>
          <p:nvPr/>
        </p:nvGraphicFramePr>
        <p:xfrm>
          <a:off x="1008063" y="4113213"/>
          <a:ext cx="7127875" cy="676275"/>
        </p:xfrm>
        <a:graphic>
          <a:graphicData uri="http://schemas.openxmlformats.org/drawingml/2006/table">
            <a:tbl>
              <a:tblPr/>
              <a:tblGrid>
                <a:gridCol w="3563937"/>
                <a:gridCol w="356393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2.56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1694" name="Group 30"/>
          <p:cNvGraphicFramePr>
            <a:graphicFrameLocks noGrp="1"/>
          </p:cNvGraphicFramePr>
          <p:nvPr/>
        </p:nvGraphicFramePr>
        <p:xfrm>
          <a:off x="1008063" y="4797425"/>
          <a:ext cx="7127875" cy="677863"/>
        </p:xfrm>
        <a:graphic>
          <a:graphicData uri="http://schemas.openxmlformats.org/drawingml/2006/table">
            <a:tbl>
              <a:tblPr/>
              <a:tblGrid>
                <a:gridCol w="3563937"/>
                <a:gridCol w="3563938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1703" name="Group 39"/>
          <p:cNvGraphicFramePr>
            <a:graphicFrameLocks noGrp="1"/>
          </p:cNvGraphicFramePr>
          <p:nvPr/>
        </p:nvGraphicFramePr>
        <p:xfrm>
          <a:off x="1008063" y="3429000"/>
          <a:ext cx="7127875" cy="677863"/>
        </p:xfrm>
        <a:graphic>
          <a:graphicData uri="http://schemas.openxmlformats.org/drawingml/2006/table">
            <a:tbl>
              <a:tblPr/>
              <a:tblGrid>
                <a:gridCol w="3563937"/>
                <a:gridCol w="3563938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1.72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1712" name="Group 48"/>
          <p:cNvGraphicFramePr>
            <a:graphicFrameLocks noGrp="1"/>
          </p:cNvGraphicFramePr>
          <p:nvPr/>
        </p:nvGraphicFramePr>
        <p:xfrm>
          <a:off x="1008063" y="2744788"/>
          <a:ext cx="7127875" cy="684213"/>
        </p:xfrm>
        <a:graphic>
          <a:graphicData uri="http://schemas.openxmlformats.org/drawingml/2006/table">
            <a:tbl>
              <a:tblPr/>
              <a:tblGrid>
                <a:gridCol w="3563937"/>
                <a:gridCol w="3563938"/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1.39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1721" name="Group 57"/>
          <p:cNvGraphicFramePr>
            <a:graphicFrameLocks noGrp="1"/>
          </p:cNvGraphicFramePr>
          <p:nvPr/>
        </p:nvGraphicFramePr>
        <p:xfrm>
          <a:off x="1008063" y="5481638"/>
          <a:ext cx="7127875" cy="677863"/>
        </p:xfrm>
        <a:graphic>
          <a:graphicData uri="http://schemas.openxmlformats.org/drawingml/2006/table">
            <a:tbl>
              <a:tblPr/>
              <a:tblGrid>
                <a:gridCol w="3563937"/>
                <a:gridCol w="3563938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0.99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4.65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5693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La realizzazione delle operazioni è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+1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== m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“Errore : tavola piena”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95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95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Text Box 2"/>
          <p:cNvSpPr txBox="1">
            <a:spLocks noChangeArrowheads="1"/>
          </p:cNvSpPr>
          <p:nvPr/>
        </p:nvSpPr>
        <p:spPr bwMode="auto">
          <a:xfrm>
            <a:off x="263466" y="4378338"/>
            <a:ext cx="8642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La realizzazione di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più complicata 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Non possiamo infatti limitarci a porre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nella cella!!! Perché ???</a:t>
            </a:r>
          </a:p>
        </p:txBody>
      </p:sp>
      <p:sp>
        <p:nvSpPr>
          <p:cNvPr id="1496067" name="Text Box 3"/>
          <p:cNvSpPr txBox="1">
            <a:spLocks noChangeArrowheads="1"/>
          </p:cNvSpPr>
          <p:nvPr/>
        </p:nvSpPr>
        <p:spPr bwMode="auto">
          <a:xfrm>
            <a:off x="373005" y="252369"/>
            <a:ext cx="7885113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endParaRPr lang="it-IT" b="1" i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 j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it-IT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 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+1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it-IT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 == m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96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96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0" name="Text Box 2"/>
          <p:cNvSpPr txBox="1">
            <a:spLocks noChangeArrowheads="1"/>
          </p:cNvSpPr>
          <p:nvPr/>
        </p:nvSpPr>
        <p:spPr bwMode="auto">
          <a:xfrm>
            <a:off x="467544" y="2240868"/>
            <a:ext cx="5184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deleted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7091" name="Text Box 3"/>
          <p:cNvSpPr txBox="1">
            <a:spLocks noChangeArrowheads="1"/>
          </p:cNvSpPr>
          <p:nvPr/>
        </p:nvSpPr>
        <p:spPr bwMode="auto">
          <a:xfrm>
            <a:off x="287338" y="333375"/>
            <a:ext cx="8532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si limita ad assegnare alla chiave dell’elemento da togliere un particolare valore diverso da ogni possibile chiave: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continua a funzionare invariata: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92083" y="1420785"/>
            <a:ext cx="7885113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endParaRPr lang="it-IT" b="1" i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 j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it-IT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 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+1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it-IT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 == m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605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deve essere modificata:</a:t>
            </a:r>
          </a:p>
        </p:txBody>
      </p:sp>
      <p:sp>
        <p:nvSpPr>
          <p:cNvPr id="1499139" name="Text Box 3"/>
          <p:cNvSpPr txBox="1">
            <a:spLocks noChangeArrowheads="1"/>
          </p:cNvSpPr>
          <p:nvPr/>
        </p:nvSpPr>
        <p:spPr bwMode="auto">
          <a:xfrm>
            <a:off x="250825" y="944563"/>
            <a:ext cx="7453313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+1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“Errore: tavola piena”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Text Box 2"/>
          <p:cNvSpPr txBox="1">
            <a:spLocks noChangeArrowheads="1"/>
          </p:cNvSpPr>
          <p:nvPr/>
        </p:nvSpPr>
        <p:spPr bwMode="auto">
          <a:xfrm>
            <a:off x="215900" y="225425"/>
            <a:ext cx="86772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Con l’indirizzamento aperto la funzione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fornisce una sequenza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ispezione.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0163" name="Text Box 3"/>
          <p:cNvSpPr txBox="1">
            <a:spLocks noChangeArrowheads="1"/>
          </p:cNvSpPr>
          <p:nvPr/>
        </p:nvSpPr>
        <p:spPr bwMode="auto">
          <a:xfrm>
            <a:off x="251520" y="1628800"/>
            <a:ext cx="8605838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In questo caso l’ipotesi di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uniforme diventa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ct val="20000"/>
              </a:spcBef>
            </a:pP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Ogni chiave ha la stessa probabilità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di generare una qualsiasi delle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possibili sequenze di ispezione”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Text Box 2"/>
          <p:cNvSpPr txBox="1">
            <a:spLocks noChangeArrowheads="1"/>
          </p:cNvSpPr>
          <p:nvPr/>
        </p:nvSpPr>
        <p:spPr bwMode="auto">
          <a:xfrm>
            <a:off x="250937" y="309773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Vi sono tre tecniche comunemente usate per determinare l’ordine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ispezione: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1187" name="Text Box 3"/>
          <p:cNvSpPr txBox="1">
            <a:spLocks noChangeArrowheads="1"/>
          </p:cNvSpPr>
          <p:nvPr/>
        </p:nvSpPr>
        <p:spPr bwMode="auto">
          <a:xfrm>
            <a:off x="1079612" y="1592796"/>
            <a:ext cx="7056438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 Ispezione lineare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 Ispezione quadratica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 Doppio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hash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1188" name="Text Box 4"/>
          <p:cNvSpPr txBox="1">
            <a:spLocks noChangeArrowheads="1"/>
          </p:cNvSpPr>
          <p:nvPr/>
        </p:nvSpPr>
        <p:spPr bwMode="auto">
          <a:xfrm>
            <a:off x="287524" y="3861048"/>
            <a:ext cx="85693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Nessuna delle tre genera tutte le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sequenze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ispezione.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Le prime due ne generano soltanto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l’ultima ne genera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87" grpId="0" build="p"/>
      <p:bldP spid="1501188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12739</TotalTime>
  <Words>1800</Words>
  <Application>Microsoft Office PowerPoint</Application>
  <PresentationFormat>Presentazione su schermo (4:3)</PresentationFormat>
  <Paragraphs>148</Paragraphs>
  <Slides>29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Blank Presentation</vt:lpstr>
      <vt:lpstr>Equation</vt:lpstr>
      <vt:lpstr>Equazione</vt:lpstr>
      <vt:lpstr>Microsoft 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704</cp:revision>
  <cp:lastPrinted>2015-04-02T12:57:51Z</cp:lastPrinted>
  <dcterms:created xsi:type="dcterms:W3CDTF">2015-04-02T12:52:35Z</dcterms:created>
  <dcterms:modified xsi:type="dcterms:W3CDTF">2015-04-02T15:26:38Z</dcterms:modified>
</cp:coreProperties>
</file>