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46" d="100"/>
          <a:sy n="146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63341-83DF-4252-A417-33AB6DF1FCE6}" type="slidenum">
              <a:rPr lang="it-IT"/>
              <a:pPr/>
              <a:t>1</a:t>
            </a:fld>
            <a:endParaRPr lang="it-IT"/>
          </a:p>
        </p:txBody>
      </p:sp>
      <p:sp>
        <p:nvSpPr>
          <p:cNvPr id="152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9B64B-A064-4E17-B6C1-3DD7B95FF345}" type="slidenum">
              <a:rPr lang="it-IT"/>
              <a:pPr/>
              <a:t>10</a:t>
            </a:fld>
            <a:endParaRPr lang="it-IT"/>
          </a:p>
        </p:txBody>
      </p:sp>
      <p:sp>
        <p:nvSpPr>
          <p:cNvPr id="154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09005-C73F-43DE-9661-26A8505B8E98}" type="slidenum">
              <a:rPr lang="it-IT"/>
              <a:pPr/>
              <a:t>11</a:t>
            </a:fld>
            <a:endParaRPr lang="it-IT"/>
          </a:p>
        </p:txBody>
      </p:sp>
      <p:sp>
        <p:nvSpPr>
          <p:cNvPr id="154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FEEE9-5ACC-41B1-B916-52295D616019}" type="slidenum">
              <a:rPr lang="it-IT"/>
              <a:pPr/>
              <a:t>12</a:t>
            </a:fld>
            <a:endParaRPr lang="it-IT"/>
          </a:p>
        </p:txBody>
      </p:sp>
      <p:sp>
        <p:nvSpPr>
          <p:cNvPr id="154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7988" y="523875"/>
            <a:ext cx="3505200" cy="2628900"/>
          </a:xfrm>
          <a:ln/>
        </p:spPr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8FD15-23E8-4B69-BD6E-81554F194E62}" type="slidenum">
              <a:rPr lang="it-IT"/>
              <a:pPr/>
              <a:t>13</a:t>
            </a:fld>
            <a:endParaRPr lang="it-IT"/>
          </a:p>
        </p:txBody>
      </p:sp>
      <p:sp>
        <p:nvSpPr>
          <p:cNvPr id="154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7988" y="523875"/>
            <a:ext cx="3505200" cy="2628900"/>
          </a:xfrm>
          <a:ln/>
        </p:spPr>
      </p:sp>
      <p:sp>
        <p:nvSpPr>
          <p:cNvPr id="154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274EF-0986-433E-B99A-2A8D59E21C74}" type="slidenum">
              <a:rPr lang="it-IT"/>
              <a:pPr/>
              <a:t>14</a:t>
            </a:fld>
            <a:endParaRPr lang="it-IT"/>
          </a:p>
        </p:txBody>
      </p:sp>
      <p:sp>
        <p:nvSpPr>
          <p:cNvPr id="184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7988" y="523875"/>
            <a:ext cx="3505200" cy="2628900"/>
          </a:xfrm>
          <a:ln/>
        </p:spPr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9827C-FA7C-42A9-B22D-47A422ED2558}" type="slidenum">
              <a:rPr lang="it-IT"/>
              <a:pPr/>
              <a:t>15</a:t>
            </a:fld>
            <a:endParaRPr lang="it-IT"/>
          </a:p>
        </p:txBody>
      </p:sp>
      <p:sp>
        <p:nvSpPr>
          <p:cNvPr id="155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7988" y="523875"/>
            <a:ext cx="3505200" cy="2628900"/>
          </a:xfrm>
          <a:ln/>
        </p:spPr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588C4-D3BF-453C-8942-201E4F4F592C}" type="slidenum">
              <a:rPr lang="it-IT"/>
              <a:pPr/>
              <a:t>16</a:t>
            </a:fld>
            <a:endParaRPr lang="it-IT"/>
          </a:p>
        </p:txBody>
      </p:sp>
      <p:sp>
        <p:nvSpPr>
          <p:cNvPr id="184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7988" y="523875"/>
            <a:ext cx="3505200" cy="2628900"/>
          </a:xfrm>
          <a:ln/>
        </p:spPr>
      </p:sp>
      <p:sp>
        <p:nvSpPr>
          <p:cNvPr id="184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90014-65CB-47B3-92DB-6AEB672E11B5}" type="slidenum">
              <a:rPr lang="it-IT"/>
              <a:pPr/>
              <a:t>17</a:t>
            </a:fld>
            <a:endParaRPr lang="it-IT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7988" y="523875"/>
            <a:ext cx="3505200" cy="2628900"/>
          </a:xfrm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90014-65CB-47B3-92DB-6AEB672E11B5}" type="slidenum">
              <a:rPr lang="it-IT"/>
              <a:pPr/>
              <a:t>18</a:t>
            </a:fld>
            <a:endParaRPr lang="it-IT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C890A-AF01-42E7-A486-4218FD6EFA4D}" type="slidenum">
              <a:rPr lang="it-IT"/>
              <a:pPr/>
              <a:t>19</a:t>
            </a:fld>
            <a:endParaRPr lang="it-IT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7988" y="523875"/>
            <a:ext cx="3505200" cy="2628900"/>
          </a:xfrm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526EC-8C57-4975-9B4C-B1DB7B668566}" type="slidenum">
              <a:rPr lang="it-IT"/>
              <a:pPr/>
              <a:t>2</a:t>
            </a:fld>
            <a:endParaRPr lang="it-IT"/>
          </a:p>
        </p:txBody>
      </p:sp>
      <p:sp>
        <p:nvSpPr>
          <p:cNvPr id="152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C5064-4FC3-4698-96CF-863605420F93}" type="slidenum">
              <a:rPr lang="it-IT"/>
              <a:pPr/>
              <a:t>3</a:t>
            </a:fld>
            <a:endParaRPr lang="it-IT"/>
          </a:p>
        </p:txBody>
      </p:sp>
      <p:sp>
        <p:nvSpPr>
          <p:cNvPr id="152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32FAB-3FE3-4ED2-978C-6626430ED0AC}" type="slidenum">
              <a:rPr lang="it-IT"/>
              <a:pPr/>
              <a:t>4</a:t>
            </a:fld>
            <a:endParaRPr lang="it-IT"/>
          </a:p>
        </p:txBody>
      </p:sp>
      <p:sp>
        <p:nvSpPr>
          <p:cNvPr id="152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9E122-FE0E-42D5-8F55-E52E52ED8E71}" type="slidenum">
              <a:rPr lang="it-IT"/>
              <a:pPr/>
              <a:t>5</a:t>
            </a:fld>
            <a:endParaRPr lang="it-IT"/>
          </a:p>
        </p:txBody>
      </p:sp>
      <p:sp>
        <p:nvSpPr>
          <p:cNvPr id="153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7988" y="523875"/>
            <a:ext cx="3505200" cy="2628900"/>
          </a:xfrm>
          <a:ln/>
        </p:spPr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2D865-433C-455A-9C88-ED67D23E1284}" type="slidenum">
              <a:rPr lang="it-IT"/>
              <a:pPr/>
              <a:t>6</a:t>
            </a:fld>
            <a:endParaRPr lang="it-IT"/>
          </a:p>
        </p:txBody>
      </p:sp>
      <p:sp>
        <p:nvSpPr>
          <p:cNvPr id="153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7988" y="523875"/>
            <a:ext cx="3505200" cy="2628900"/>
          </a:xfrm>
          <a:ln/>
        </p:spPr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31989-4C69-458F-BBAC-1E2F9854F560}" type="slidenum">
              <a:rPr lang="it-IT"/>
              <a:pPr/>
              <a:t>7</a:t>
            </a:fld>
            <a:endParaRPr lang="it-IT"/>
          </a:p>
        </p:txBody>
      </p:sp>
      <p:sp>
        <p:nvSpPr>
          <p:cNvPr id="153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5C41B-9290-4EE9-8771-2802FB7B02FD}" type="slidenum">
              <a:rPr lang="it-IT"/>
              <a:pPr/>
              <a:t>8</a:t>
            </a:fld>
            <a:endParaRPr lang="it-IT"/>
          </a:p>
        </p:txBody>
      </p:sp>
      <p:sp>
        <p:nvSpPr>
          <p:cNvPr id="153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E0116-E00D-42FC-9DD2-7B36D9E16F8C}" type="slidenum">
              <a:rPr lang="it-IT"/>
              <a:pPr/>
              <a:t>9</a:t>
            </a:fld>
            <a:endParaRPr lang="it-IT"/>
          </a:p>
        </p:txBody>
      </p:sp>
      <p:sp>
        <p:nvSpPr>
          <p:cNvPr id="154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1437" y="524596"/>
            <a:ext cx="6299384" cy="2628900"/>
          </a:xfrm>
          <a:ln/>
        </p:spPr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25" y="3327507"/>
            <a:ext cx="6894552" cy="3155472"/>
          </a:xfrm>
        </p:spPr>
        <p:txBody>
          <a:bodyPr lIns="91762" tIns="45883" rIns="91762" bIns="45883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/>
          <p:cNvSpPr>
            <a:spLocks noChangeArrowheads="1"/>
          </p:cNvSpPr>
          <p:nvPr/>
        </p:nvSpPr>
        <p:spPr bwMode="auto">
          <a:xfrm>
            <a:off x="2879812" y="296652"/>
            <a:ext cx="3276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it-IT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2692" name="Text Box 4"/>
          <p:cNvSpPr txBox="1">
            <a:spLocks noChangeArrowheads="1"/>
          </p:cNvSpPr>
          <p:nvPr/>
        </p:nvSpPr>
        <p:spPr bwMode="auto">
          <a:xfrm>
            <a:off x="287338" y="2457450"/>
            <a:ext cx="8569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radicati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alberi liberi in cui un vertice è stato scelto come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radice.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2693" name="Text Box 5"/>
          <p:cNvSpPr txBox="1">
            <a:spLocks noChangeArrowheads="1"/>
          </p:cNvSpPr>
          <p:nvPr/>
        </p:nvSpPr>
        <p:spPr bwMode="auto">
          <a:xfrm>
            <a:off x="287338" y="1160463"/>
            <a:ext cx="8569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liberi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grafi non orientati connessi e senza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cicli.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2694" name="Text Box 6"/>
          <p:cNvSpPr txBox="1">
            <a:spLocks noChangeArrowheads="1"/>
          </p:cNvSpPr>
          <p:nvPr/>
        </p:nvSpPr>
        <p:spPr bwMode="auto">
          <a:xfrm>
            <a:off x="287338" y="3716338"/>
            <a:ext cx="8569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ordinati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alberi radicati con un ordine tra i figli di un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nodo.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2692" grpId="0"/>
      <p:bldP spid="1522693" grpId="0"/>
      <p:bldP spid="15226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ChangeArrowheads="1"/>
          </p:cNvSpPr>
          <p:nvPr/>
        </p:nvSpPr>
        <p:spPr bwMode="auto">
          <a:xfrm>
            <a:off x="287338" y="304800"/>
            <a:ext cx="8569325" cy="9636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it-IT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Operazioni sugli alberi binari di ricerca</a:t>
            </a:r>
            <a:endParaRPr lang="en-US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124" name="Text Box 4"/>
          <p:cNvSpPr txBox="1">
            <a:spLocks noChangeArrowheads="1"/>
          </p:cNvSpPr>
          <p:nvPr/>
        </p:nvSpPr>
        <p:spPr bwMode="auto">
          <a:xfrm>
            <a:off x="287338" y="1600200"/>
            <a:ext cx="8569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>
                <a:latin typeface="Times New Roman" pitchFamily="18" charset="0"/>
                <a:cs typeface="Times New Roman" pitchFamily="18" charset="0"/>
              </a:rPr>
              <a:t>Stampa della lista ordinata dei nodi: </a:t>
            </a: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457200" y="2514600"/>
            <a:ext cx="562768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Stampa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 ≠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Stampa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x.left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Stampa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1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1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1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1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1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1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Text Box 2"/>
          <p:cNvSpPr txBox="1">
            <a:spLocks noChangeArrowheads="1"/>
          </p:cNvSpPr>
          <p:nvPr/>
        </p:nvSpPr>
        <p:spPr bwMode="auto">
          <a:xfrm>
            <a:off x="287338" y="304800"/>
            <a:ext cx="85693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Complessità: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-1) </a:t>
            </a:r>
          </a:p>
        </p:txBody>
      </p:sp>
      <p:sp>
        <p:nvSpPr>
          <p:cNvPr id="1543171" name="Text Box 3"/>
          <p:cNvSpPr txBox="1">
            <a:spLocks noChangeArrowheads="1"/>
          </p:cNvSpPr>
          <p:nvPr/>
        </p:nvSpPr>
        <p:spPr bwMode="auto">
          <a:xfrm>
            <a:off x="287338" y="2060575"/>
            <a:ext cx="8569325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Verifichiamo per sostituzione che </a:t>
            </a:r>
          </a:p>
          <a:p>
            <a:pPr>
              <a:spcBef>
                <a:spcPct val="3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3172" name="Text Box 4"/>
          <p:cNvSpPr txBox="1">
            <a:spLocks noChangeArrowheads="1"/>
          </p:cNvSpPr>
          <p:nvPr/>
        </p:nvSpPr>
        <p:spPr bwMode="auto">
          <a:xfrm>
            <a:off x="287338" y="3500438"/>
            <a:ext cx="8334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)0 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287338" y="4329113"/>
            <a:ext cx="8280400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-1) =</a:t>
            </a:r>
          </a:p>
          <a:p>
            <a:pPr>
              <a:spcBef>
                <a:spcPct val="20000"/>
              </a:spcBef>
            </a:pPr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= 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c+b+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3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3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3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3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3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3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1" grpId="0"/>
      <p:bldP spid="15431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Text Box 2"/>
          <p:cNvSpPr txBox="1">
            <a:spLocks noChangeArrowheads="1"/>
          </p:cNvSpPr>
          <p:nvPr/>
        </p:nvSpPr>
        <p:spPr bwMode="auto">
          <a:xfrm>
            <a:off x="287338" y="304800"/>
            <a:ext cx="8323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>
                <a:latin typeface="Times New Roman" pitchFamily="18" charset="0"/>
                <a:cs typeface="Times New Roman" pitchFamily="18" charset="0"/>
              </a:rPr>
              <a:t>Ricerca di una chiave:</a:t>
            </a:r>
          </a:p>
        </p:txBody>
      </p:sp>
      <p:sp>
        <p:nvSpPr>
          <p:cNvPr id="1545219" name="Text Box 3"/>
          <p:cNvSpPr txBox="1">
            <a:spLocks noChangeArrowheads="1"/>
          </p:cNvSpPr>
          <p:nvPr/>
        </p:nvSpPr>
        <p:spPr bwMode="auto">
          <a:xfrm>
            <a:off x="323528" y="1088740"/>
            <a:ext cx="684076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x, 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x.key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x.key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x.left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9532" y="4941168"/>
            <a:ext cx="82449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Complessità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dove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l’altezza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dell’albero. </a:t>
            </a:r>
            <a:endParaRPr lang="it-IT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4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Text Box 2"/>
          <p:cNvSpPr txBox="1">
            <a:spLocks noChangeArrowheads="1"/>
          </p:cNvSpPr>
          <p:nvPr/>
        </p:nvSpPr>
        <p:spPr bwMode="auto">
          <a:xfrm>
            <a:off x="287338" y="304800"/>
            <a:ext cx="8532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>
                <a:latin typeface="Times New Roman" pitchFamily="18" charset="0"/>
                <a:cs typeface="Times New Roman" pitchFamily="18" charset="0"/>
              </a:rPr>
              <a:t>Si può anche fare iterativa:</a:t>
            </a:r>
          </a:p>
        </p:txBody>
      </p:sp>
      <p:sp>
        <p:nvSpPr>
          <p:cNvPr id="1547267" name="Text Box 3"/>
          <p:cNvSpPr txBox="1">
            <a:spLocks noChangeArrowheads="1"/>
          </p:cNvSpPr>
          <p:nvPr/>
        </p:nvSpPr>
        <p:spPr bwMode="auto">
          <a:xfrm>
            <a:off x="395536" y="1160748"/>
            <a:ext cx="85693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x.key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x.key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right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47268" name="Text Box 4"/>
          <p:cNvSpPr txBox="1">
            <a:spLocks noChangeArrowheads="1"/>
          </p:cNvSpPr>
          <p:nvPr/>
        </p:nvSpPr>
        <p:spPr bwMode="auto">
          <a:xfrm>
            <a:off x="251520" y="4761148"/>
            <a:ext cx="8496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Complessità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dove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l’altezza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dell’albero. </a:t>
            </a:r>
            <a:endParaRPr lang="it-IT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4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26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>
                <a:latin typeface="Times New Roman" pitchFamily="18" charset="0"/>
                <a:cs typeface="Times New Roman" pitchFamily="18" charset="0"/>
              </a:rPr>
              <a:t>Ricerca del minimo e del massimo:</a:t>
            </a:r>
          </a:p>
        </p:txBody>
      </p:sp>
      <p:sp>
        <p:nvSpPr>
          <p:cNvPr id="1844227" name="Text Box 3"/>
          <p:cNvSpPr txBox="1">
            <a:spLocks noChangeArrowheads="1"/>
          </p:cNvSpPr>
          <p:nvPr/>
        </p:nvSpPr>
        <p:spPr bwMode="auto">
          <a:xfrm>
            <a:off x="611560" y="1016732"/>
            <a:ext cx="723699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        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x.left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844228" name="Text Box 4"/>
          <p:cNvSpPr txBox="1">
            <a:spLocks noChangeArrowheads="1"/>
          </p:cNvSpPr>
          <p:nvPr/>
        </p:nvSpPr>
        <p:spPr bwMode="auto">
          <a:xfrm>
            <a:off x="323850" y="5486400"/>
            <a:ext cx="8532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Complessità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dove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l’altezza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dell’albero. </a:t>
            </a:r>
            <a:endParaRPr lang="it-IT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229" name="Text Box 5"/>
          <p:cNvSpPr txBox="1">
            <a:spLocks noChangeArrowheads="1"/>
          </p:cNvSpPr>
          <p:nvPr/>
        </p:nvSpPr>
        <p:spPr bwMode="auto">
          <a:xfrm>
            <a:off x="683568" y="3212976"/>
            <a:ext cx="698496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       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right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28" grpId="0"/>
      <p:bldP spid="18442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2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64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>
                <a:latin typeface="Times New Roman" pitchFamily="18" charset="0"/>
                <a:cs typeface="Times New Roman" pitchFamily="18" charset="0"/>
              </a:rPr>
              <a:t>Ricerca di successivo e precedente</a:t>
            </a:r>
          </a:p>
        </p:txBody>
      </p:sp>
      <p:sp>
        <p:nvSpPr>
          <p:cNvPr id="1551363" name="Text Box 3"/>
          <p:cNvSpPr txBox="1">
            <a:spLocks noChangeArrowheads="1"/>
          </p:cNvSpPr>
          <p:nvPr/>
        </p:nvSpPr>
        <p:spPr bwMode="auto">
          <a:xfrm>
            <a:off x="719572" y="692696"/>
            <a:ext cx="73089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y.right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551364" name="Text Box 4"/>
          <p:cNvSpPr txBox="1">
            <a:spLocks noChangeArrowheads="1"/>
          </p:cNvSpPr>
          <p:nvPr/>
        </p:nvSpPr>
        <p:spPr bwMode="auto">
          <a:xfrm>
            <a:off x="250825" y="5265738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Complessità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dove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l’altezza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dell’albero.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1365" name="Text Box 5"/>
          <p:cNvSpPr txBox="1">
            <a:spLocks noChangeArrowheads="1"/>
          </p:cNvSpPr>
          <p:nvPr/>
        </p:nvSpPr>
        <p:spPr bwMode="auto">
          <a:xfrm>
            <a:off x="250825" y="4149725"/>
            <a:ext cx="8569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Il precedente si ottiene cambiando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5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5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5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364" grpId="0"/>
      <p:bldP spid="15513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178" name="Text Box 2"/>
          <p:cNvSpPr txBox="1">
            <a:spLocks noChangeArrowheads="1"/>
          </p:cNvSpPr>
          <p:nvPr/>
        </p:nvSpPr>
        <p:spPr bwMode="auto">
          <a:xfrm>
            <a:off x="395288" y="80963"/>
            <a:ext cx="815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Inserzione di un nuovo elemento</a:t>
            </a:r>
          </a:p>
        </p:txBody>
      </p:sp>
      <p:sp>
        <p:nvSpPr>
          <p:cNvPr id="1842179" name="Text Box 3"/>
          <p:cNvSpPr txBox="1">
            <a:spLocks noChangeArrowheads="1"/>
          </p:cNvSpPr>
          <p:nvPr/>
        </p:nvSpPr>
        <p:spPr bwMode="auto">
          <a:xfrm>
            <a:off x="250825" y="620713"/>
            <a:ext cx="878522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          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z.left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z.right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nil</a:t>
            </a:r>
            <a:endParaRPr lang="it-IT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padre di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cerco dove mettere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it-IT" sz="2800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y.key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else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metto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 posto della foglia</a:t>
            </a:r>
            <a:r>
              <a:rPr lang="it-IT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it-IT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==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y.key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sz="2800" b="1" i="1" dirty="0" err="1" smtClean="0">
                <a:latin typeface="Times New Roman" pitchFamily="18" charset="0"/>
                <a:cs typeface="Times New Roman" pitchFamily="18" charset="0"/>
              </a:rPr>
              <a:t>y.left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r>
              <a:rPr lang="it-IT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else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b="1" i="1" dirty="0" err="1">
                <a:latin typeface="Times New Roman" pitchFamily="18" charset="0"/>
                <a:cs typeface="Times New Roman" pitchFamily="18" charset="0"/>
              </a:rPr>
              <a:t>y.right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1842180" name="Text Box 4"/>
          <p:cNvSpPr txBox="1">
            <a:spLocks noChangeArrowheads="1"/>
          </p:cNvSpPr>
          <p:nvPr/>
        </p:nvSpPr>
        <p:spPr bwMode="auto">
          <a:xfrm>
            <a:off x="5292725" y="4689475"/>
            <a:ext cx="36036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Complessità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(h)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dove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l’altezza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dell’albero.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4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4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42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42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4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4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2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Text Box 2"/>
          <p:cNvSpPr txBox="1">
            <a:spLocks noChangeArrowheads="1"/>
          </p:cNvSpPr>
          <p:nvPr/>
        </p:nvSpPr>
        <p:spPr bwMode="auto">
          <a:xfrm>
            <a:off x="431800" y="228600"/>
            <a:ext cx="7740650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Eliminazione di un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elemento</a:t>
            </a:r>
          </a:p>
          <a:p>
            <a:pPr>
              <a:spcBef>
                <a:spcPct val="4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Si riporta una versione semplificata, dove si spostano chiavi tra nodi diversi. Questo potrebbe rendere inconsistenti altri puntatori, a tali nodi.</a:t>
            </a:r>
          </a:p>
          <a:p>
            <a:pPr>
              <a:spcBef>
                <a:spcPct val="40000"/>
              </a:spcBef>
            </a:pPr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 lezione, discussa una versione che non soffre di questo problema. Vedi Libro Paragrafo 12.3</a:t>
            </a:r>
            <a:endParaRPr lang="it-IT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5459" name="Text Box 3"/>
          <p:cNvSpPr txBox="1">
            <a:spLocks noChangeArrowheads="1"/>
          </p:cNvSpPr>
          <p:nvPr/>
        </p:nvSpPr>
        <p:spPr bwMode="auto">
          <a:xfrm>
            <a:off x="287338" y="838200"/>
            <a:ext cx="856932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it-IT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Text Box 2"/>
          <p:cNvSpPr txBox="1">
            <a:spLocks noChangeArrowheads="1"/>
          </p:cNvSpPr>
          <p:nvPr/>
        </p:nvSpPr>
        <p:spPr bwMode="auto">
          <a:xfrm>
            <a:off x="431800" y="228600"/>
            <a:ext cx="774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>
                <a:latin typeface="Times New Roman" pitchFamily="18" charset="0"/>
                <a:cs typeface="Times New Roman" pitchFamily="18" charset="0"/>
              </a:rPr>
              <a:t>Eliminazione di un elemento:</a:t>
            </a:r>
          </a:p>
        </p:txBody>
      </p:sp>
      <p:sp>
        <p:nvSpPr>
          <p:cNvPr id="1555459" name="Text Box 3"/>
          <p:cNvSpPr txBox="1">
            <a:spLocks noChangeArrowheads="1"/>
          </p:cNvSpPr>
          <p:nvPr/>
        </p:nvSpPr>
        <p:spPr bwMode="auto">
          <a:xfrm>
            <a:off x="287338" y="838200"/>
            <a:ext cx="85693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                               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nil</a:t>
            </a:r>
            <a:endParaRPr lang="it-IT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z.left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z.right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tolgo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it-IT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z     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 ha al più un solo figlio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tolgo il successore di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 non ha</a:t>
            </a:r>
          </a:p>
          <a:p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//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sottoalbero sinistro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key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cerco l’eventuale unico figlio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y.left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5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Text Box 2"/>
          <p:cNvSpPr txBox="1">
            <a:spLocks noChangeArrowheads="1"/>
          </p:cNvSpPr>
          <p:nvPr/>
        </p:nvSpPr>
        <p:spPr bwMode="auto">
          <a:xfrm>
            <a:off x="287338" y="457200"/>
            <a:ext cx="83994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metto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 posto di </a:t>
            </a: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y.p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y.p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y ==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y.p.left</a:t>
            </a:r>
            <a:endParaRPr lang="it-IT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y.p.left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it-IT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y.p.right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57507" name="Text Box 3"/>
          <p:cNvSpPr txBox="1">
            <a:spLocks noChangeArrowheads="1"/>
          </p:cNvSpPr>
          <p:nvPr/>
        </p:nvSpPr>
        <p:spPr bwMode="auto">
          <a:xfrm>
            <a:off x="251520" y="5337212"/>
            <a:ext cx="8569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Complessità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dove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l’altezza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dell’albero.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7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7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7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7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7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7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7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7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7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7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5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51500" y="441325"/>
            <a:ext cx="2865438" cy="2541588"/>
            <a:chOff x="3560" y="278"/>
            <a:chExt cx="1805" cy="1601"/>
          </a:xfrm>
        </p:grpSpPr>
        <p:sp>
          <p:nvSpPr>
            <p:cNvPr id="1524739" name="Line 3"/>
            <p:cNvSpPr>
              <a:spLocks noChangeShapeType="1"/>
            </p:cNvSpPr>
            <p:nvPr/>
          </p:nvSpPr>
          <p:spPr bwMode="auto">
            <a:xfrm>
              <a:off x="4943" y="890"/>
              <a:ext cx="31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0" name="Line 4"/>
            <p:cNvSpPr>
              <a:spLocks noChangeShapeType="1"/>
            </p:cNvSpPr>
            <p:nvPr/>
          </p:nvSpPr>
          <p:spPr bwMode="auto">
            <a:xfrm>
              <a:off x="4195" y="86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1" name="Line 5"/>
            <p:cNvSpPr>
              <a:spLocks noChangeShapeType="1"/>
            </p:cNvSpPr>
            <p:nvPr/>
          </p:nvSpPr>
          <p:spPr bwMode="auto">
            <a:xfrm flipH="1">
              <a:off x="4195" y="391"/>
              <a:ext cx="36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2" name="Line 6"/>
            <p:cNvSpPr>
              <a:spLocks noChangeShapeType="1"/>
            </p:cNvSpPr>
            <p:nvPr/>
          </p:nvSpPr>
          <p:spPr bwMode="auto">
            <a:xfrm>
              <a:off x="4580" y="414"/>
              <a:ext cx="34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3" name="Oval 7"/>
            <p:cNvSpPr>
              <a:spLocks noChangeArrowheads="1"/>
            </p:cNvSpPr>
            <p:nvPr/>
          </p:nvSpPr>
          <p:spPr bwMode="auto">
            <a:xfrm>
              <a:off x="4444" y="27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4" name="Line 8"/>
            <p:cNvSpPr>
              <a:spLocks noChangeShapeType="1"/>
            </p:cNvSpPr>
            <p:nvPr/>
          </p:nvSpPr>
          <p:spPr bwMode="auto">
            <a:xfrm flipH="1">
              <a:off x="4558" y="913"/>
              <a:ext cx="36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5" name="Line 9"/>
            <p:cNvSpPr>
              <a:spLocks noChangeShapeType="1"/>
            </p:cNvSpPr>
            <p:nvPr/>
          </p:nvSpPr>
          <p:spPr bwMode="auto">
            <a:xfrm>
              <a:off x="4921" y="890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6" name="Line 10"/>
            <p:cNvSpPr>
              <a:spLocks noChangeShapeType="1"/>
            </p:cNvSpPr>
            <p:nvPr/>
          </p:nvSpPr>
          <p:spPr bwMode="auto">
            <a:xfrm flipH="1">
              <a:off x="5238" y="1253"/>
              <a:ext cx="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7" name="Oval 11"/>
            <p:cNvSpPr>
              <a:spLocks noChangeArrowheads="1"/>
            </p:cNvSpPr>
            <p:nvPr/>
          </p:nvSpPr>
          <p:spPr bwMode="auto">
            <a:xfrm>
              <a:off x="4807" y="75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8" name="Oval 12"/>
            <p:cNvSpPr>
              <a:spLocks noChangeArrowheads="1"/>
            </p:cNvSpPr>
            <p:nvPr/>
          </p:nvSpPr>
          <p:spPr bwMode="auto">
            <a:xfrm>
              <a:off x="4059" y="75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h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49" name="Oval 13"/>
            <p:cNvSpPr>
              <a:spLocks noChangeArrowheads="1"/>
            </p:cNvSpPr>
            <p:nvPr/>
          </p:nvSpPr>
          <p:spPr bwMode="auto">
            <a:xfrm>
              <a:off x="5125" y="116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50" name="Oval 14"/>
            <p:cNvSpPr>
              <a:spLocks noChangeArrowheads="1"/>
            </p:cNvSpPr>
            <p:nvPr/>
          </p:nvSpPr>
          <p:spPr bwMode="auto">
            <a:xfrm>
              <a:off x="4784" y="116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51" name="Oval 15"/>
            <p:cNvSpPr>
              <a:spLocks noChangeArrowheads="1"/>
            </p:cNvSpPr>
            <p:nvPr/>
          </p:nvSpPr>
          <p:spPr bwMode="auto">
            <a:xfrm>
              <a:off x="5125" y="1639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52" name="Oval 16"/>
            <p:cNvSpPr>
              <a:spLocks noChangeArrowheads="1"/>
            </p:cNvSpPr>
            <p:nvPr/>
          </p:nvSpPr>
          <p:spPr bwMode="auto">
            <a:xfrm>
              <a:off x="4081" y="116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g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53" name="Oval 17"/>
            <p:cNvSpPr>
              <a:spLocks noChangeArrowheads="1"/>
            </p:cNvSpPr>
            <p:nvPr/>
          </p:nvSpPr>
          <p:spPr bwMode="auto">
            <a:xfrm>
              <a:off x="4444" y="116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54" name="Text Box 18"/>
            <p:cNvSpPr txBox="1">
              <a:spLocks noChangeArrowheads="1"/>
            </p:cNvSpPr>
            <p:nvPr/>
          </p:nvSpPr>
          <p:spPr bwMode="auto">
            <a:xfrm>
              <a:off x="3560" y="738"/>
              <a:ext cx="26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825" y="247650"/>
            <a:ext cx="2254250" cy="2733675"/>
            <a:chOff x="158" y="156"/>
            <a:chExt cx="1420" cy="1722"/>
          </a:xfrm>
        </p:grpSpPr>
        <p:sp>
          <p:nvSpPr>
            <p:cNvPr id="1524756" name="Line 20"/>
            <p:cNvSpPr>
              <a:spLocks noChangeShapeType="1"/>
            </p:cNvSpPr>
            <p:nvPr/>
          </p:nvSpPr>
          <p:spPr bwMode="auto">
            <a:xfrm>
              <a:off x="499" y="640"/>
              <a:ext cx="34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57" name="Line 21"/>
            <p:cNvSpPr>
              <a:spLocks noChangeShapeType="1"/>
            </p:cNvSpPr>
            <p:nvPr/>
          </p:nvSpPr>
          <p:spPr bwMode="auto">
            <a:xfrm>
              <a:off x="1124" y="1321"/>
              <a:ext cx="5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58" name="Line 22"/>
            <p:cNvSpPr>
              <a:spLocks noChangeShapeType="1"/>
            </p:cNvSpPr>
            <p:nvPr/>
          </p:nvSpPr>
          <p:spPr bwMode="auto">
            <a:xfrm flipH="1">
              <a:off x="657" y="1049"/>
              <a:ext cx="16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59" name="Line 23"/>
            <p:cNvSpPr>
              <a:spLocks noChangeShapeType="1"/>
            </p:cNvSpPr>
            <p:nvPr/>
          </p:nvSpPr>
          <p:spPr bwMode="auto">
            <a:xfrm>
              <a:off x="657" y="1548"/>
              <a:ext cx="52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0" name="Oval 24"/>
            <p:cNvSpPr>
              <a:spLocks noChangeArrowheads="1"/>
            </p:cNvSpPr>
            <p:nvPr/>
          </p:nvSpPr>
          <p:spPr bwMode="auto">
            <a:xfrm>
              <a:off x="544" y="143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1" name="Line 25"/>
            <p:cNvSpPr>
              <a:spLocks noChangeShapeType="1"/>
            </p:cNvSpPr>
            <p:nvPr/>
          </p:nvSpPr>
          <p:spPr bwMode="auto">
            <a:xfrm flipV="1">
              <a:off x="839" y="572"/>
              <a:ext cx="91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2" name="Line 26"/>
            <p:cNvSpPr>
              <a:spLocks noChangeShapeType="1"/>
            </p:cNvSpPr>
            <p:nvPr/>
          </p:nvSpPr>
          <p:spPr bwMode="auto">
            <a:xfrm flipV="1">
              <a:off x="816" y="913"/>
              <a:ext cx="499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3" name="Line 27"/>
            <p:cNvSpPr>
              <a:spLocks noChangeShapeType="1"/>
            </p:cNvSpPr>
            <p:nvPr/>
          </p:nvSpPr>
          <p:spPr bwMode="auto">
            <a:xfrm flipH="1">
              <a:off x="1360" y="414"/>
              <a:ext cx="99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4" name="Oval 28"/>
            <p:cNvSpPr>
              <a:spLocks noChangeArrowheads="1"/>
            </p:cNvSpPr>
            <p:nvPr/>
          </p:nvSpPr>
          <p:spPr bwMode="auto">
            <a:xfrm>
              <a:off x="703" y="913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5" name="Oval 29"/>
            <p:cNvSpPr>
              <a:spLocks noChangeArrowheads="1"/>
            </p:cNvSpPr>
            <p:nvPr/>
          </p:nvSpPr>
          <p:spPr bwMode="auto">
            <a:xfrm>
              <a:off x="1066" y="163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h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6" name="Oval 30"/>
            <p:cNvSpPr>
              <a:spLocks noChangeArrowheads="1"/>
            </p:cNvSpPr>
            <p:nvPr/>
          </p:nvSpPr>
          <p:spPr bwMode="auto">
            <a:xfrm>
              <a:off x="1224" y="799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7" name="Oval 31"/>
            <p:cNvSpPr>
              <a:spLocks noChangeArrowheads="1"/>
            </p:cNvSpPr>
            <p:nvPr/>
          </p:nvSpPr>
          <p:spPr bwMode="auto">
            <a:xfrm>
              <a:off x="363" y="527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8" name="Oval 32"/>
            <p:cNvSpPr>
              <a:spLocks noChangeArrowheads="1"/>
            </p:cNvSpPr>
            <p:nvPr/>
          </p:nvSpPr>
          <p:spPr bwMode="auto">
            <a:xfrm>
              <a:off x="1338" y="30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69" name="Oval 33"/>
            <p:cNvSpPr>
              <a:spLocks noChangeArrowheads="1"/>
            </p:cNvSpPr>
            <p:nvPr/>
          </p:nvSpPr>
          <p:spPr bwMode="auto">
            <a:xfrm>
              <a:off x="1020" y="1207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g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70" name="Oval 34"/>
            <p:cNvSpPr>
              <a:spLocks noChangeArrowheads="1"/>
            </p:cNvSpPr>
            <p:nvPr/>
          </p:nvSpPr>
          <p:spPr bwMode="auto">
            <a:xfrm>
              <a:off x="839" y="436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71" name="Text Box 35"/>
            <p:cNvSpPr txBox="1">
              <a:spLocks noChangeArrowheads="1"/>
            </p:cNvSpPr>
            <p:nvPr/>
          </p:nvSpPr>
          <p:spPr bwMode="auto">
            <a:xfrm>
              <a:off x="158" y="156"/>
              <a:ext cx="67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libero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059113" y="284163"/>
            <a:ext cx="3225801" cy="2735262"/>
            <a:chOff x="1927" y="179"/>
            <a:chExt cx="2032" cy="1723"/>
          </a:xfrm>
        </p:grpSpPr>
        <p:sp>
          <p:nvSpPr>
            <p:cNvPr id="1524773" name="Line 37"/>
            <p:cNvSpPr>
              <a:spLocks noChangeShapeType="1"/>
            </p:cNvSpPr>
            <p:nvPr/>
          </p:nvSpPr>
          <p:spPr bwMode="auto">
            <a:xfrm>
              <a:off x="2426" y="913"/>
              <a:ext cx="31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74" name="Line 38"/>
            <p:cNvSpPr>
              <a:spLocks noChangeShapeType="1"/>
            </p:cNvSpPr>
            <p:nvPr/>
          </p:nvSpPr>
          <p:spPr bwMode="auto">
            <a:xfrm>
              <a:off x="3107" y="89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75" name="Line 39"/>
            <p:cNvSpPr>
              <a:spLocks noChangeShapeType="1"/>
            </p:cNvSpPr>
            <p:nvPr/>
          </p:nvSpPr>
          <p:spPr bwMode="auto">
            <a:xfrm flipH="1">
              <a:off x="2404" y="391"/>
              <a:ext cx="36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76" name="Line 40"/>
            <p:cNvSpPr>
              <a:spLocks noChangeShapeType="1"/>
            </p:cNvSpPr>
            <p:nvPr/>
          </p:nvSpPr>
          <p:spPr bwMode="auto">
            <a:xfrm>
              <a:off x="2789" y="414"/>
              <a:ext cx="34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77" name="Oval 41"/>
            <p:cNvSpPr>
              <a:spLocks noChangeArrowheads="1"/>
            </p:cNvSpPr>
            <p:nvPr/>
          </p:nvSpPr>
          <p:spPr bwMode="auto">
            <a:xfrm>
              <a:off x="2653" y="27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78" name="Line 42"/>
            <p:cNvSpPr>
              <a:spLocks noChangeShapeType="1"/>
            </p:cNvSpPr>
            <p:nvPr/>
          </p:nvSpPr>
          <p:spPr bwMode="auto">
            <a:xfrm flipH="1">
              <a:off x="2041" y="936"/>
              <a:ext cx="36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79" name="Line 43"/>
            <p:cNvSpPr>
              <a:spLocks noChangeShapeType="1"/>
            </p:cNvSpPr>
            <p:nvPr/>
          </p:nvSpPr>
          <p:spPr bwMode="auto">
            <a:xfrm>
              <a:off x="2404" y="913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80" name="Line 44"/>
            <p:cNvSpPr>
              <a:spLocks noChangeShapeType="1"/>
            </p:cNvSpPr>
            <p:nvPr/>
          </p:nvSpPr>
          <p:spPr bwMode="auto">
            <a:xfrm flipH="1">
              <a:off x="2403" y="1276"/>
              <a:ext cx="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81" name="Oval 45"/>
            <p:cNvSpPr>
              <a:spLocks noChangeArrowheads="1"/>
            </p:cNvSpPr>
            <p:nvPr/>
          </p:nvSpPr>
          <p:spPr bwMode="auto">
            <a:xfrm>
              <a:off x="2290" y="777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82" name="Oval 46"/>
            <p:cNvSpPr>
              <a:spLocks noChangeArrowheads="1"/>
            </p:cNvSpPr>
            <p:nvPr/>
          </p:nvSpPr>
          <p:spPr bwMode="auto">
            <a:xfrm>
              <a:off x="2971" y="777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h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83" name="Oval 47"/>
            <p:cNvSpPr>
              <a:spLocks noChangeArrowheads="1"/>
            </p:cNvSpPr>
            <p:nvPr/>
          </p:nvSpPr>
          <p:spPr bwMode="auto">
            <a:xfrm>
              <a:off x="2290" y="1185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84" name="Oval 48"/>
            <p:cNvSpPr>
              <a:spLocks noChangeArrowheads="1"/>
            </p:cNvSpPr>
            <p:nvPr/>
          </p:nvSpPr>
          <p:spPr bwMode="auto">
            <a:xfrm>
              <a:off x="1927" y="116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85" name="Oval 49"/>
            <p:cNvSpPr>
              <a:spLocks noChangeArrowheads="1"/>
            </p:cNvSpPr>
            <p:nvPr/>
          </p:nvSpPr>
          <p:spPr bwMode="auto">
            <a:xfrm>
              <a:off x="2290" y="166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86" name="Oval 50"/>
            <p:cNvSpPr>
              <a:spLocks noChangeArrowheads="1"/>
            </p:cNvSpPr>
            <p:nvPr/>
          </p:nvSpPr>
          <p:spPr bwMode="auto">
            <a:xfrm>
              <a:off x="2993" y="1185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g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87" name="Oval 51"/>
            <p:cNvSpPr>
              <a:spLocks noChangeArrowheads="1"/>
            </p:cNvSpPr>
            <p:nvPr/>
          </p:nvSpPr>
          <p:spPr bwMode="auto">
            <a:xfrm>
              <a:off x="2631" y="1185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88" name="Text Box 52"/>
            <p:cNvSpPr txBox="1">
              <a:spLocks noChangeArrowheads="1"/>
            </p:cNvSpPr>
            <p:nvPr/>
          </p:nvSpPr>
          <p:spPr bwMode="auto">
            <a:xfrm>
              <a:off x="3039" y="179"/>
              <a:ext cx="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radicato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1619250" y="3343275"/>
            <a:ext cx="3554413" cy="2700338"/>
            <a:chOff x="1020" y="2106"/>
            <a:chExt cx="2239" cy="1701"/>
          </a:xfrm>
        </p:grpSpPr>
        <p:sp>
          <p:nvSpPr>
            <p:cNvPr id="1524790" name="Line 54"/>
            <p:cNvSpPr>
              <a:spLocks noChangeShapeType="1"/>
            </p:cNvSpPr>
            <p:nvPr/>
          </p:nvSpPr>
          <p:spPr bwMode="auto">
            <a:xfrm>
              <a:off x="1633" y="2818"/>
              <a:ext cx="31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91" name="Line 55"/>
            <p:cNvSpPr>
              <a:spLocks noChangeShapeType="1"/>
            </p:cNvSpPr>
            <p:nvPr/>
          </p:nvSpPr>
          <p:spPr bwMode="auto">
            <a:xfrm>
              <a:off x="2314" y="279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92" name="Line 56"/>
            <p:cNvSpPr>
              <a:spLocks noChangeShapeType="1"/>
            </p:cNvSpPr>
            <p:nvPr/>
          </p:nvSpPr>
          <p:spPr bwMode="auto">
            <a:xfrm flipH="1">
              <a:off x="1611" y="2296"/>
              <a:ext cx="36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93" name="Line 57"/>
            <p:cNvSpPr>
              <a:spLocks noChangeShapeType="1"/>
            </p:cNvSpPr>
            <p:nvPr/>
          </p:nvSpPr>
          <p:spPr bwMode="auto">
            <a:xfrm>
              <a:off x="1996" y="2319"/>
              <a:ext cx="34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94" name="Oval 58"/>
            <p:cNvSpPr>
              <a:spLocks noChangeArrowheads="1"/>
            </p:cNvSpPr>
            <p:nvPr/>
          </p:nvSpPr>
          <p:spPr bwMode="auto">
            <a:xfrm>
              <a:off x="1860" y="2183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95" name="Line 59"/>
            <p:cNvSpPr>
              <a:spLocks noChangeShapeType="1"/>
            </p:cNvSpPr>
            <p:nvPr/>
          </p:nvSpPr>
          <p:spPr bwMode="auto">
            <a:xfrm flipH="1">
              <a:off x="1248" y="2841"/>
              <a:ext cx="36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96" name="Line 60"/>
            <p:cNvSpPr>
              <a:spLocks noChangeShapeType="1"/>
            </p:cNvSpPr>
            <p:nvPr/>
          </p:nvSpPr>
          <p:spPr bwMode="auto">
            <a:xfrm>
              <a:off x="1611" y="2818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97" name="Line 61"/>
            <p:cNvSpPr>
              <a:spLocks noChangeShapeType="1"/>
            </p:cNvSpPr>
            <p:nvPr/>
          </p:nvSpPr>
          <p:spPr bwMode="auto">
            <a:xfrm flipH="1">
              <a:off x="1610" y="3181"/>
              <a:ext cx="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98" name="Oval 62"/>
            <p:cNvSpPr>
              <a:spLocks noChangeArrowheads="1"/>
            </p:cNvSpPr>
            <p:nvPr/>
          </p:nvSpPr>
          <p:spPr bwMode="auto">
            <a:xfrm>
              <a:off x="1497" y="268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799" name="Oval 63"/>
            <p:cNvSpPr>
              <a:spLocks noChangeArrowheads="1"/>
            </p:cNvSpPr>
            <p:nvPr/>
          </p:nvSpPr>
          <p:spPr bwMode="auto">
            <a:xfrm>
              <a:off x="2178" y="268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h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00" name="Oval 64"/>
            <p:cNvSpPr>
              <a:spLocks noChangeArrowheads="1"/>
            </p:cNvSpPr>
            <p:nvPr/>
          </p:nvSpPr>
          <p:spPr bwMode="auto">
            <a:xfrm>
              <a:off x="1497" y="309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01" name="Oval 65"/>
            <p:cNvSpPr>
              <a:spLocks noChangeArrowheads="1"/>
            </p:cNvSpPr>
            <p:nvPr/>
          </p:nvSpPr>
          <p:spPr bwMode="auto">
            <a:xfrm>
              <a:off x="1134" y="3067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02" name="Oval 66"/>
            <p:cNvSpPr>
              <a:spLocks noChangeArrowheads="1"/>
            </p:cNvSpPr>
            <p:nvPr/>
          </p:nvSpPr>
          <p:spPr bwMode="auto">
            <a:xfrm>
              <a:off x="1497" y="3567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03" name="Oval 67"/>
            <p:cNvSpPr>
              <a:spLocks noChangeArrowheads="1"/>
            </p:cNvSpPr>
            <p:nvPr/>
          </p:nvSpPr>
          <p:spPr bwMode="auto">
            <a:xfrm>
              <a:off x="2200" y="309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g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04" name="Oval 68"/>
            <p:cNvSpPr>
              <a:spLocks noChangeArrowheads="1"/>
            </p:cNvSpPr>
            <p:nvPr/>
          </p:nvSpPr>
          <p:spPr bwMode="auto">
            <a:xfrm>
              <a:off x="1838" y="309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05" name="Text Box 69"/>
            <p:cNvSpPr txBox="1">
              <a:spLocks noChangeArrowheads="1"/>
            </p:cNvSpPr>
            <p:nvPr/>
          </p:nvSpPr>
          <p:spPr bwMode="auto">
            <a:xfrm>
              <a:off x="1361" y="3479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24806" name="Text Box 70"/>
            <p:cNvSpPr txBox="1">
              <a:spLocks noChangeArrowheads="1"/>
            </p:cNvSpPr>
            <p:nvPr/>
          </p:nvSpPr>
          <p:spPr bwMode="auto">
            <a:xfrm>
              <a:off x="2154" y="2935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24807" name="Text Box 71"/>
            <p:cNvSpPr txBox="1">
              <a:spLocks noChangeArrowheads="1"/>
            </p:cNvSpPr>
            <p:nvPr/>
          </p:nvSpPr>
          <p:spPr bwMode="auto">
            <a:xfrm>
              <a:off x="1792" y="2935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24808" name="Text Box 72"/>
            <p:cNvSpPr txBox="1">
              <a:spLocks noChangeArrowheads="1"/>
            </p:cNvSpPr>
            <p:nvPr/>
          </p:nvSpPr>
          <p:spPr bwMode="auto">
            <a:xfrm>
              <a:off x="1429" y="2958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24809" name="Text Box 73"/>
            <p:cNvSpPr txBox="1">
              <a:spLocks noChangeArrowheads="1"/>
            </p:cNvSpPr>
            <p:nvPr/>
          </p:nvSpPr>
          <p:spPr bwMode="auto">
            <a:xfrm>
              <a:off x="1020" y="2958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24810" name="Text Box 74"/>
            <p:cNvSpPr txBox="1">
              <a:spLocks noChangeArrowheads="1"/>
            </p:cNvSpPr>
            <p:nvPr/>
          </p:nvSpPr>
          <p:spPr bwMode="auto">
            <a:xfrm>
              <a:off x="2041" y="2595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24811" name="Text Box 75"/>
            <p:cNvSpPr txBox="1">
              <a:spLocks noChangeArrowheads="1"/>
            </p:cNvSpPr>
            <p:nvPr/>
          </p:nvSpPr>
          <p:spPr bwMode="auto">
            <a:xfrm>
              <a:off x="1383" y="2572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24812" name="Text Box 76"/>
            <p:cNvSpPr txBox="1">
              <a:spLocks noChangeArrowheads="1"/>
            </p:cNvSpPr>
            <p:nvPr/>
          </p:nvSpPr>
          <p:spPr bwMode="auto">
            <a:xfrm>
              <a:off x="2313" y="2106"/>
              <a:ext cx="9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ordinato</a:t>
              </a:r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4211638" y="3536950"/>
            <a:ext cx="2938462" cy="2541588"/>
            <a:chOff x="2653" y="2228"/>
            <a:chExt cx="1851" cy="1601"/>
          </a:xfrm>
        </p:grpSpPr>
        <p:sp>
          <p:nvSpPr>
            <p:cNvPr id="1524814" name="Text Box 78"/>
            <p:cNvSpPr txBox="1">
              <a:spLocks noChangeArrowheads="1"/>
            </p:cNvSpPr>
            <p:nvPr/>
          </p:nvSpPr>
          <p:spPr bwMode="auto">
            <a:xfrm>
              <a:off x="4150" y="3502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24815" name="Text Box 79"/>
            <p:cNvSpPr txBox="1">
              <a:spLocks noChangeArrowheads="1"/>
            </p:cNvSpPr>
            <p:nvPr/>
          </p:nvSpPr>
          <p:spPr bwMode="auto">
            <a:xfrm>
              <a:off x="4263" y="2935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24816" name="Text Box 80"/>
            <p:cNvSpPr txBox="1">
              <a:spLocks noChangeArrowheads="1"/>
            </p:cNvSpPr>
            <p:nvPr/>
          </p:nvSpPr>
          <p:spPr bwMode="auto">
            <a:xfrm>
              <a:off x="3878" y="2958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24817" name="Text Box 81"/>
            <p:cNvSpPr txBox="1">
              <a:spLocks noChangeArrowheads="1"/>
            </p:cNvSpPr>
            <p:nvPr/>
          </p:nvSpPr>
          <p:spPr bwMode="auto">
            <a:xfrm>
              <a:off x="3538" y="2958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24818" name="Text Box 82"/>
            <p:cNvSpPr txBox="1">
              <a:spLocks noChangeArrowheads="1"/>
            </p:cNvSpPr>
            <p:nvPr/>
          </p:nvSpPr>
          <p:spPr bwMode="auto">
            <a:xfrm>
              <a:off x="3084" y="3049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24819" name="Text Box 83"/>
            <p:cNvSpPr txBox="1">
              <a:spLocks noChangeArrowheads="1"/>
            </p:cNvSpPr>
            <p:nvPr/>
          </p:nvSpPr>
          <p:spPr bwMode="auto">
            <a:xfrm>
              <a:off x="3810" y="2618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24820" name="Text Box 84"/>
            <p:cNvSpPr txBox="1">
              <a:spLocks noChangeArrowheads="1"/>
            </p:cNvSpPr>
            <p:nvPr/>
          </p:nvSpPr>
          <p:spPr bwMode="auto">
            <a:xfrm>
              <a:off x="3107" y="2595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16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24821" name="Line 85"/>
            <p:cNvSpPr>
              <a:spLocks noChangeShapeType="1"/>
            </p:cNvSpPr>
            <p:nvPr/>
          </p:nvSpPr>
          <p:spPr bwMode="auto">
            <a:xfrm>
              <a:off x="4082" y="2840"/>
              <a:ext cx="31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22" name="Line 86"/>
            <p:cNvSpPr>
              <a:spLocks noChangeShapeType="1"/>
            </p:cNvSpPr>
            <p:nvPr/>
          </p:nvSpPr>
          <p:spPr bwMode="auto">
            <a:xfrm>
              <a:off x="3334" y="281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23" name="Line 87"/>
            <p:cNvSpPr>
              <a:spLocks noChangeShapeType="1"/>
            </p:cNvSpPr>
            <p:nvPr/>
          </p:nvSpPr>
          <p:spPr bwMode="auto">
            <a:xfrm flipH="1">
              <a:off x="3334" y="2341"/>
              <a:ext cx="36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24" name="Line 88"/>
            <p:cNvSpPr>
              <a:spLocks noChangeShapeType="1"/>
            </p:cNvSpPr>
            <p:nvPr/>
          </p:nvSpPr>
          <p:spPr bwMode="auto">
            <a:xfrm>
              <a:off x="3719" y="2364"/>
              <a:ext cx="34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25" name="Oval 89"/>
            <p:cNvSpPr>
              <a:spLocks noChangeArrowheads="1"/>
            </p:cNvSpPr>
            <p:nvPr/>
          </p:nvSpPr>
          <p:spPr bwMode="auto">
            <a:xfrm>
              <a:off x="3583" y="222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26" name="Line 90"/>
            <p:cNvSpPr>
              <a:spLocks noChangeShapeType="1"/>
            </p:cNvSpPr>
            <p:nvPr/>
          </p:nvSpPr>
          <p:spPr bwMode="auto">
            <a:xfrm flipH="1">
              <a:off x="3697" y="2863"/>
              <a:ext cx="363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27" name="Line 91"/>
            <p:cNvSpPr>
              <a:spLocks noChangeShapeType="1"/>
            </p:cNvSpPr>
            <p:nvPr/>
          </p:nvSpPr>
          <p:spPr bwMode="auto">
            <a:xfrm>
              <a:off x="4060" y="2840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28" name="Line 92"/>
            <p:cNvSpPr>
              <a:spLocks noChangeShapeType="1"/>
            </p:cNvSpPr>
            <p:nvPr/>
          </p:nvSpPr>
          <p:spPr bwMode="auto">
            <a:xfrm flipH="1">
              <a:off x="4377" y="3203"/>
              <a:ext cx="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29" name="Oval 93"/>
            <p:cNvSpPr>
              <a:spLocks noChangeArrowheads="1"/>
            </p:cNvSpPr>
            <p:nvPr/>
          </p:nvSpPr>
          <p:spPr bwMode="auto">
            <a:xfrm>
              <a:off x="3946" y="270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30" name="Oval 94"/>
            <p:cNvSpPr>
              <a:spLocks noChangeArrowheads="1"/>
            </p:cNvSpPr>
            <p:nvPr/>
          </p:nvSpPr>
          <p:spPr bwMode="auto">
            <a:xfrm>
              <a:off x="3198" y="270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h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31" name="Oval 95"/>
            <p:cNvSpPr>
              <a:spLocks noChangeArrowheads="1"/>
            </p:cNvSpPr>
            <p:nvPr/>
          </p:nvSpPr>
          <p:spPr bwMode="auto">
            <a:xfrm>
              <a:off x="4264" y="311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32" name="Oval 96"/>
            <p:cNvSpPr>
              <a:spLocks noChangeArrowheads="1"/>
            </p:cNvSpPr>
            <p:nvPr/>
          </p:nvSpPr>
          <p:spPr bwMode="auto">
            <a:xfrm>
              <a:off x="3923" y="311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33" name="Oval 97"/>
            <p:cNvSpPr>
              <a:spLocks noChangeArrowheads="1"/>
            </p:cNvSpPr>
            <p:nvPr/>
          </p:nvSpPr>
          <p:spPr bwMode="auto">
            <a:xfrm>
              <a:off x="4264" y="3589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34" name="Oval 98"/>
            <p:cNvSpPr>
              <a:spLocks noChangeArrowheads="1"/>
            </p:cNvSpPr>
            <p:nvPr/>
          </p:nvSpPr>
          <p:spPr bwMode="auto">
            <a:xfrm>
              <a:off x="3220" y="311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g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35" name="Oval 99"/>
            <p:cNvSpPr>
              <a:spLocks noChangeArrowheads="1"/>
            </p:cNvSpPr>
            <p:nvPr/>
          </p:nvSpPr>
          <p:spPr bwMode="auto">
            <a:xfrm>
              <a:off x="3583" y="3112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4836" name="Text Box 100"/>
            <p:cNvSpPr txBox="1">
              <a:spLocks noChangeArrowheads="1"/>
            </p:cNvSpPr>
            <p:nvPr/>
          </p:nvSpPr>
          <p:spPr bwMode="auto">
            <a:xfrm>
              <a:off x="2653" y="2727"/>
              <a:ext cx="25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b="1">
                  <a:latin typeface="Times New Roman" pitchFamily="18" charset="0"/>
                  <a:cs typeface="Times New Roman" pitchFamily="18" charset="0"/>
                </a:rPr>
                <a:t>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400800"/>
            <a:ext cx="8382000" cy="304800"/>
          </a:xfrm>
          <a:ln/>
        </p:spPr>
        <p:txBody>
          <a:bodyPr/>
          <a:lstStyle/>
          <a:p>
            <a:r>
              <a:rPr lang="it-IT"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Alberi binari</a:t>
            </a:r>
          </a:p>
        </p:txBody>
      </p:sp>
      <p:sp>
        <p:nvSpPr>
          <p:cNvPr id="1526787" name="Text Box 3"/>
          <p:cNvSpPr txBox="1">
            <a:spLocks noChangeArrowheads="1"/>
          </p:cNvSpPr>
          <p:nvPr/>
        </p:nvSpPr>
        <p:spPr bwMode="auto">
          <a:xfrm>
            <a:off x="250825" y="225425"/>
            <a:ext cx="8605838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posizionali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alberi radicati in cui ad ogni figlio di un nodo è associata una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posizione.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Le posizioni che non sono occupate da un nodo sono posizioni vuote 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6788" name="Text Box 4"/>
          <p:cNvSpPr txBox="1">
            <a:spLocks noChangeArrowheads="1"/>
          </p:cNvSpPr>
          <p:nvPr/>
        </p:nvSpPr>
        <p:spPr bwMode="auto">
          <a:xfrm>
            <a:off x="250825" y="2889250"/>
            <a:ext cx="85328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k-ari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alberi posizionali in cui ogni posizione maggiore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è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vuota.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6789" name="Text Box 5"/>
          <p:cNvSpPr txBox="1">
            <a:spLocks noChangeArrowheads="1"/>
          </p:cNvSpPr>
          <p:nvPr/>
        </p:nvSpPr>
        <p:spPr bwMode="auto">
          <a:xfrm>
            <a:off x="287338" y="4149725"/>
            <a:ext cx="8532812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it-IT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binari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: alberi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-ari con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Il figlio in posizione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si dice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figlio sinistro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e quello in posizione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si dice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figlio </a:t>
            </a:r>
            <a:r>
              <a:rPr lang="it-IT" b="1" i="1" dirty="0" smtClean="0">
                <a:latin typeface="Times New Roman" pitchFamily="18" charset="0"/>
                <a:cs typeface="Times New Roman" pitchFamily="18" charset="0"/>
              </a:rPr>
              <a:t>destro.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Line 2"/>
          <p:cNvSpPr>
            <a:spLocks noChangeShapeType="1"/>
          </p:cNvSpPr>
          <p:nvPr/>
        </p:nvSpPr>
        <p:spPr bwMode="auto">
          <a:xfrm>
            <a:off x="3527425" y="1233488"/>
            <a:ext cx="237648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35" name="Line 3"/>
          <p:cNvSpPr>
            <a:spLocks noChangeShapeType="1"/>
          </p:cNvSpPr>
          <p:nvPr/>
        </p:nvSpPr>
        <p:spPr bwMode="auto">
          <a:xfrm flipH="1">
            <a:off x="5113338" y="1879600"/>
            <a:ext cx="1809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36" name="Line 4"/>
          <p:cNvSpPr>
            <a:spLocks noChangeShapeType="1"/>
          </p:cNvSpPr>
          <p:nvPr/>
        </p:nvSpPr>
        <p:spPr bwMode="auto">
          <a:xfrm>
            <a:off x="5327650" y="1916113"/>
            <a:ext cx="1444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37" name="Line 5"/>
          <p:cNvSpPr>
            <a:spLocks noChangeShapeType="1"/>
          </p:cNvSpPr>
          <p:nvPr/>
        </p:nvSpPr>
        <p:spPr bwMode="auto">
          <a:xfrm>
            <a:off x="3527425" y="1233488"/>
            <a:ext cx="1692275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38" name="Line 6"/>
          <p:cNvSpPr>
            <a:spLocks noChangeShapeType="1"/>
          </p:cNvSpPr>
          <p:nvPr/>
        </p:nvSpPr>
        <p:spPr bwMode="auto">
          <a:xfrm flipH="1">
            <a:off x="3492500" y="1268413"/>
            <a:ext cx="34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39" name="Line 7"/>
          <p:cNvSpPr>
            <a:spLocks noChangeShapeType="1"/>
          </p:cNvSpPr>
          <p:nvPr/>
        </p:nvSpPr>
        <p:spPr bwMode="auto">
          <a:xfrm>
            <a:off x="2232025" y="584200"/>
            <a:ext cx="205263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0" name="Line 8"/>
          <p:cNvSpPr>
            <a:spLocks noChangeShapeType="1"/>
          </p:cNvSpPr>
          <p:nvPr/>
        </p:nvSpPr>
        <p:spPr bwMode="auto">
          <a:xfrm>
            <a:off x="2195513" y="584200"/>
            <a:ext cx="3968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1" name="Line 9"/>
          <p:cNvSpPr>
            <a:spLocks noChangeShapeType="1"/>
          </p:cNvSpPr>
          <p:nvPr/>
        </p:nvSpPr>
        <p:spPr bwMode="auto">
          <a:xfrm flipH="1">
            <a:off x="2265363" y="1879600"/>
            <a:ext cx="409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2" name="Line 10"/>
          <p:cNvSpPr>
            <a:spLocks noChangeShapeType="1"/>
          </p:cNvSpPr>
          <p:nvPr/>
        </p:nvSpPr>
        <p:spPr bwMode="auto">
          <a:xfrm flipH="1">
            <a:off x="2625725" y="1916113"/>
            <a:ext cx="36513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3" name="Line 11"/>
          <p:cNvSpPr>
            <a:spLocks noChangeShapeType="1"/>
          </p:cNvSpPr>
          <p:nvPr/>
        </p:nvSpPr>
        <p:spPr bwMode="auto">
          <a:xfrm flipH="1">
            <a:off x="3743325" y="1879600"/>
            <a:ext cx="1809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4" name="Line 12"/>
          <p:cNvSpPr>
            <a:spLocks noChangeShapeType="1"/>
          </p:cNvSpPr>
          <p:nvPr/>
        </p:nvSpPr>
        <p:spPr bwMode="auto">
          <a:xfrm>
            <a:off x="3924300" y="1881188"/>
            <a:ext cx="177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5" name="Line 13"/>
          <p:cNvSpPr>
            <a:spLocks noChangeShapeType="1"/>
          </p:cNvSpPr>
          <p:nvPr/>
        </p:nvSpPr>
        <p:spPr bwMode="auto">
          <a:xfrm flipH="1">
            <a:off x="1979613" y="5842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6" name="Line 14"/>
          <p:cNvSpPr>
            <a:spLocks noChangeShapeType="1"/>
          </p:cNvSpPr>
          <p:nvPr/>
        </p:nvSpPr>
        <p:spPr bwMode="auto">
          <a:xfrm flipH="1">
            <a:off x="3095625" y="1233488"/>
            <a:ext cx="43180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7" name="Line 15"/>
          <p:cNvSpPr>
            <a:spLocks noChangeShapeType="1"/>
          </p:cNvSpPr>
          <p:nvPr/>
        </p:nvSpPr>
        <p:spPr bwMode="auto">
          <a:xfrm flipH="1">
            <a:off x="1150938" y="584200"/>
            <a:ext cx="10556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8" name="Line 16"/>
          <p:cNvSpPr>
            <a:spLocks noChangeShapeType="1"/>
          </p:cNvSpPr>
          <p:nvPr/>
        </p:nvSpPr>
        <p:spPr bwMode="auto">
          <a:xfrm>
            <a:off x="2232025" y="584200"/>
            <a:ext cx="1295400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49" name="Oval 17"/>
          <p:cNvSpPr>
            <a:spLocks noChangeArrowheads="1"/>
          </p:cNvSpPr>
          <p:nvPr/>
        </p:nvSpPr>
        <p:spPr bwMode="auto">
          <a:xfrm>
            <a:off x="2016125" y="404813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c</a:t>
            </a:r>
            <a:endParaRPr lang="it-IT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0" name="Line 18"/>
          <p:cNvSpPr>
            <a:spLocks noChangeShapeType="1"/>
          </p:cNvSpPr>
          <p:nvPr/>
        </p:nvSpPr>
        <p:spPr bwMode="auto">
          <a:xfrm flipH="1">
            <a:off x="719138" y="1268413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1" name="Line 19"/>
          <p:cNvSpPr>
            <a:spLocks noChangeShapeType="1"/>
          </p:cNvSpPr>
          <p:nvPr/>
        </p:nvSpPr>
        <p:spPr bwMode="auto">
          <a:xfrm flipH="1">
            <a:off x="2627313" y="1233488"/>
            <a:ext cx="8651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2" name="Rectangle 20"/>
          <p:cNvSpPr>
            <a:spLocks noChangeArrowheads="1"/>
          </p:cNvSpPr>
          <p:nvPr/>
        </p:nvSpPr>
        <p:spPr bwMode="auto">
          <a:xfrm>
            <a:off x="1871663" y="108902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3" name="Rectangle 21"/>
          <p:cNvSpPr>
            <a:spLocks noChangeArrowheads="1"/>
          </p:cNvSpPr>
          <p:nvPr/>
        </p:nvSpPr>
        <p:spPr bwMode="auto">
          <a:xfrm>
            <a:off x="1116013" y="162877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4" name="Rectangle 22"/>
          <p:cNvSpPr>
            <a:spLocks noChangeArrowheads="1"/>
          </p:cNvSpPr>
          <p:nvPr/>
        </p:nvSpPr>
        <p:spPr bwMode="auto">
          <a:xfrm>
            <a:off x="5795963" y="1773238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5" name="Rectangle 23"/>
          <p:cNvSpPr>
            <a:spLocks noChangeArrowheads="1"/>
          </p:cNvSpPr>
          <p:nvPr/>
        </p:nvSpPr>
        <p:spPr bwMode="auto">
          <a:xfrm>
            <a:off x="2989263" y="1773238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6" name="Rectangle 24"/>
          <p:cNvSpPr>
            <a:spLocks noChangeArrowheads="1"/>
          </p:cNvSpPr>
          <p:nvPr/>
        </p:nvSpPr>
        <p:spPr bwMode="auto">
          <a:xfrm>
            <a:off x="2484438" y="108902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7" name="Rectangle 25"/>
          <p:cNvSpPr>
            <a:spLocks noChangeArrowheads="1"/>
          </p:cNvSpPr>
          <p:nvPr/>
        </p:nvSpPr>
        <p:spPr bwMode="auto">
          <a:xfrm>
            <a:off x="611188" y="162877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8" name="Line 26"/>
          <p:cNvSpPr>
            <a:spLocks noChangeShapeType="1"/>
          </p:cNvSpPr>
          <p:nvPr/>
        </p:nvSpPr>
        <p:spPr bwMode="auto">
          <a:xfrm>
            <a:off x="3492500" y="1233488"/>
            <a:ext cx="107950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59" name="Line 27"/>
          <p:cNvSpPr>
            <a:spLocks noChangeShapeType="1"/>
          </p:cNvSpPr>
          <p:nvPr/>
        </p:nvSpPr>
        <p:spPr bwMode="auto">
          <a:xfrm>
            <a:off x="1116013" y="1196975"/>
            <a:ext cx="1079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60" name="Line 28"/>
          <p:cNvSpPr>
            <a:spLocks noChangeShapeType="1"/>
          </p:cNvSpPr>
          <p:nvPr/>
        </p:nvSpPr>
        <p:spPr bwMode="auto">
          <a:xfrm>
            <a:off x="3527425" y="1233488"/>
            <a:ext cx="43180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61" name="Oval 29"/>
          <p:cNvSpPr>
            <a:spLocks noChangeArrowheads="1"/>
          </p:cNvSpPr>
          <p:nvPr/>
        </p:nvSpPr>
        <p:spPr bwMode="auto">
          <a:xfrm>
            <a:off x="935038" y="1016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b</a:t>
            </a:r>
            <a:endParaRPr lang="it-IT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62" name="Oval 30"/>
          <p:cNvSpPr>
            <a:spLocks noChangeArrowheads="1"/>
          </p:cNvSpPr>
          <p:nvPr/>
        </p:nvSpPr>
        <p:spPr bwMode="auto">
          <a:xfrm>
            <a:off x="3311525" y="1052513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d</a:t>
            </a:r>
            <a:endParaRPr lang="it-IT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63" name="Oval 31"/>
          <p:cNvSpPr>
            <a:spLocks noChangeArrowheads="1"/>
          </p:cNvSpPr>
          <p:nvPr/>
        </p:nvSpPr>
        <p:spPr bwMode="auto">
          <a:xfrm>
            <a:off x="2449513" y="1700213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a</a:t>
            </a:r>
            <a:endParaRPr lang="it-IT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64" name="Oval 32"/>
          <p:cNvSpPr>
            <a:spLocks noChangeArrowheads="1"/>
          </p:cNvSpPr>
          <p:nvPr/>
        </p:nvSpPr>
        <p:spPr bwMode="auto">
          <a:xfrm>
            <a:off x="3744913" y="1700213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e</a:t>
            </a:r>
            <a:endParaRPr lang="it-IT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65" name="Text Box 33"/>
          <p:cNvSpPr txBox="1">
            <a:spLocks noChangeArrowheads="1"/>
          </p:cNvSpPr>
          <p:nvPr/>
        </p:nvSpPr>
        <p:spPr bwMode="auto">
          <a:xfrm>
            <a:off x="1403350" y="13874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528866" name="Rectangle 34"/>
          <p:cNvSpPr>
            <a:spLocks noChangeArrowheads="1"/>
          </p:cNvSpPr>
          <p:nvPr/>
        </p:nvSpPr>
        <p:spPr bwMode="auto">
          <a:xfrm>
            <a:off x="2157413" y="227647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67" name="Rectangle 35"/>
          <p:cNvSpPr>
            <a:spLocks noChangeArrowheads="1"/>
          </p:cNvSpPr>
          <p:nvPr/>
        </p:nvSpPr>
        <p:spPr bwMode="auto">
          <a:xfrm>
            <a:off x="2517775" y="227647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68" name="Text Box 36"/>
          <p:cNvSpPr txBox="1">
            <a:spLocks noChangeArrowheads="1"/>
          </p:cNvSpPr>
          <p:nvPr/>
        </p:nvSpPr>
        <p:spPr bwMode="auto">
          <a:xfrm>
            <a:off x="2806700" y="20351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528869" name="Rectangle 37"/>
          <p:cNvSpPr>
            <a:spLocks noChangeArrowheads="1"/>
          </p:cNvSpPr>
          <p:nvPr/>
        </p:nvSpPr>
        <p:spPr bwMode="auto">
          <a:xfrm>
            <a:off x="3633788" y="227647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70" name="Rectangle 38"/>
          <p:cNvSpPr>
            <a:spLocks noChangeArrowheads="1"/>
          </p:cNvSpPr>
          <p:nvPr/>
        </p:nvSpPr>
        <p:spPr bwMode="auto">
          <a:xfrm>
            <a:off x="3994150" y="227647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871" name="Text Box 39"/>
          <p:cNvSpPr txBox="1">
            <a:spLocks noChangeArrowheads="1"/>
          </p:cNvSpPr>
          <p:nvPr/>
        </p:nvSpPr>
        <p:spPr bwMode="auto">
          <a:xfrm>
            <a:off x="4283075" y="19986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528872" name="Text Box 40"/>
          <p:cNvSpPr txBox="1">
            <a:spLocks noChangeArrowheads="1"/>
          </p:cNvSpPr>
          <p:nvPr/>
        </p:nvSpPr>
        <p:spPr bwMode="auto">
          <a:xfrm>
            <a:off x="3759200" y="133350"/>
            <a:ext cx="1879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800" b="1">
                <a:latin typeface="Times New Roman" pitchFamily="18" charset="0"/>
                <a:cs typeface="Times New Roman" pitchFamily="18" charset="0"/>
              </a:rPr>
              <a:t>posizionale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1188" y="3392488"/>
            <a:ext cx="5214938" cy="2371725"/>
            <a:chOff x="385" y="2137"/>
            <a:chExt cx="3285" cy="1494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2358" y="3234"/>
              <a:ext cx="825" cy="397"/>
              <a:chOff x="385" y="3249"/>
              <a:chExt cx="825" cy="397"/>
            </a:xfrm>
          </p:grpSpPr>
          <p:sp>
            <p:nvSpPr>
              <p:cNvPr id="1528875" name="Line 43"/>
              <p:cNvSpPr>
                <a:spLocks noChangeShapeType="1"/>
              </p:cNvSpPr>
              <p:nvPr/>
            </p:nvSpPr>
            <p:spPr bwMode="auto">
              <a:xfrm>
                <a:off x="748" y="3249"/>
                <a:ext cx="431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76" name="Line 44"/>
              <p:cNvSpPr>
                <a:spLocks noChangeShapeType="1"/>
              </p:cNvSpPr>
              <p:nvPr/>
            </p:nvSpPr>
            <p:spPr bwMode="auto">
              <a:xfrm>
                <a:off x="748" y="3249"/>
                <a:ext cx="18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77" name="Rectangle 45"/>
              <p:cNvSpPr>
                <a:spLocks noChangeArrowheads="1"/>
              </p:cNvSpPr>
              <p:nvPr/>
            </p:nvSpPr>
            <p:spPr bwMode="auto">
              <a:xfrm>
                <a:off x="385" y="3502"/>
                <a:ext cx="144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78" name="Rectangle 46"/>
              <p:cNvSpPr>
                <a:spLocks noChangeArrowheads="1"/>
              </p:cNvSpPr>
              <p:nvPr/>
            </p:nvSpPr>
            <p:spPr bwMode="auto">
              <a:xfrm>
                <a:off x="612" y="3502"/>
                <a:ext cx="144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79" name="Line 47"/>
              <p:cNvSpPr>
                <a:spLocks noChangeShapeType="1"/>
              </p:cNvSpPr>
              <p:nvPr/>
            </p:nvSpPr>
            <p:spPr bwMode="auto">
              <a:xfrm flipH="1">
                <a:off x="453" y="3252"/>
                <a:ext cx="326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80" name="Line 48"/>
              <p:cNvSpPr>
                <a:spLocks noChangeShapeType="1"/>
              </p:cNvSpPr>
              <p:nvPr/>
            </p:nvSpPr>
            <p:spPr bwMode="auto">
              <a:xfrm flipH="1">
                <a:off x="703" y="3275"/>
                <a:ext cx="68" cy="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81" name="Rectangle 49"/>
              <p:cNvSpPr>
                <a:spLocks noChangeArrowheads="1"/>
              </p:cNvSpPr>
              <p:nvPr/>
            </p:nvSpPr>
            <p:spPr bwMode="auto">
              <a:xfrm>
                <a:off x="1066" y="3498"/>
                <a:ext cx="144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82" name="Rectangle 50"/>
              <p:cNvSpPr>
                <a:spLocks noChangeArrowheads="1"/>
              </p:cNvSpPr>
              <p:nvPr/>
            </p:nvSpPr>
            <p:spPr bwMode="auto">
              <a:xfrm>
                <a:off x="839" y="3498"/>
                <a:ext cx="144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1383" y="3234"/>
              <a:ext cx="825" cy="397"/>
              <a:chOff x="385" y="3249"/>
              <a:chExt cx="825" cy="397"/>
            </a:xfrm>
          </p:grpSpPr>
          <p:sp>
            <p:nvSpPr>
              <p:cNvPr id="1528884" name="Line 52"/>
              <p:cNvSpPr>
                <a:spLocks noChangeShapeType="1"/>
              </p:cNvSpPr>
              <p:nvPr/>
            </p:nvSpPr>
            <p:spPr bwMode="auto">
              <a:xfrm>
                <a:off x="748" y="3249"/>
                <a:ext cx="431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85" name="Line 53"/>
              <p:cNvSpPr>
                <a:spLocks noChangeShapeType="1"/>
              </p:cNvSpPr>
              <p:nvPr/>
            </p:nvSpPr>
            <p:spPr bwMode="auto">
              <a:xfrm>
                <a:off x="748" y="3249"/>
                <a:ext cx="18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86" name="Rectangle 54"/>
              <p:cNvSpPr>
                <a:spLocks noChangeArrowheads="1"/>
              </p:cNvSpPr>
              <p:nvPr/>
            </p:nvSpPr>
            <p:spPr bwMode="auto">
              <a:xfrm>
                <a:off x="385" y="3502"/>
                <a:ext cx="144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87" name="Rectangle 55"/>
              <p:cNvSpPr>
                <a:spLocks noChangeArrowheads="1"/>
              </p:cNvSpPr>
              <p:nvPr/>
            </p:nvSpPr>
            <p:spPr bwMode="auto">
              <a:xfrm>
                <a:off x="612" y="3502"/>
                <a:ext cx="144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88" name="Line 56"/>
              <p:cNvSpPr>
                <a:spLocks noChangeShapeType="1"/>
              </p:cNvSpPr>
              <p:nvPr/>
            </p:nvSpPr>
            <p:spPr bwMode="auto">
              <a:xfrm flipH="1">
                <a:off x="453" y="3252"/>
                <a:ext cx="326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89" name="Line 57"/>
              <p:cNvSpPr>
                <a:spLocks noChangeShapeType="1"/>
              </p:cNvSpPr>
              <p:nvPr/>
            </p:nvSpPr>
            <p:spPr bwMode="auto">
              <a:xfrm flipH="1">
                <a:off x="703" y="3275"/>
                <a:ext cx="68" cy="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90" name="Rectangle 58"/>
              <p:cNvSpPr>
                <a:spLocks noChangeArrowheads="1"/>
              </p:cNvSpPr>
              <p:nvPr/>
            </p:nvSpPr>
            <p:spPr bwMode="auto">
              <a:xfrm>
                <a:off x="1066" y="3498"/>
                <a:ext cx="144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8891" name="Rectangle 59"/>
              <p:cNvSpPr>
                <a:spLocks noChangeArrowheads="1"/>
              </p:cNvSpPr>
              <p:nvPr/>
            </p:nvSpPr>
            <p:spPr bwMode="auto">
              <a:xfrm>
                <a:off x="839" y="3498"/>
                <a:ext cx="144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t-IT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28892" name="Line 60"/>
            <p:cNvSpPr>
              <a:spLocks noChangeShapeType="1"/>
            </p:cNvSpPr>
            <p:nvPr/>
          </p:nvSpPr>
          <p:spPr bwMode="auto">
            <a:xfrm>
              <a:off x="635" y="2826"/>
              <a:ext cx="635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893" name="Line 61"/>
            <p:cNvSpPr>
              <a:spLocks noChangeShapeType="1"/>
            </p:cNvSpPr>
            <p:nvPr/>
          </p:nvSpPr>
          <p:spPr bwMode="auto">
            <a:xfrm>
              <a:off x="1315" y="2444"/>
              <a:ext cx="227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894" name="Line 62"/>
            <p:cNvSpPr>
              <a:spLocks noChangeShapeType="1"/>
            </p:cNvSpPr>
            <p:nvPr/>
          </p:nvSpPr>
          <p:spPr bwMode="auto">
            <a:xfrm flipH="1">
              <a:off x="1224" y="2421"/>
              <a:ext cx="91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895" name="Line 63"/>
            <p:cNvSpPr>
              <a:spLocks noChangeShapeType="1"/>
            </p:cNvSpPr>
            <p:nvPr/>
          </p:nvSpPr>
          <p:spPr bwMode="auto">
            <a:xfrm>
              <a:off x="2154" y="2830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896" name="Line 64"/>
            <p:cNvSpPr>
              <a:spLocks noChangeShapeType="1"/>
            </p:cNvSpPr>
            <p:nvPr/>
          </p:nvSpPr>
          <p:spPr bwMode="auto">
            <a:xfrm flipH="1">
              <a:off x="657" y="2421"/>
              <a:ext cx="66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897" name="Line 65"/>
            <p:cNvSpPr>
              <a:spLocks noChangeShapeType="1"/>
            </p:cNvSpPr>
            <p:nvPr/>
          </p:nvSpPr>
          <p:spPr bwMode="auto">
            <a:xfrm>
              <a:off x="1338" y="2421"/>
              <a:ext cx="816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898" name="Oval 66"/>
            <p:cNvSpPr>
              <a:spLocks noChangeArrowheads="1"/>
            </p:cNvSpPr>
            <p:nvPr/>
          </p:nvSpPr>
          <p:spPr bwMode="auto">
            <a:xfrm>
              <a:off x="1202" y="2308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899" name="Line 67"/>
            <p:cNvSpPr>
              <a:spLocks noChangeShapeType="1"/>
            </p:cNvSpPr>
            <p:nvPr/>
          </p:nvSpPr>
          <p:spPr bwMode="auto">
            <a:xfrm flipH="1">
              <a:off x="431" y="2852"/>
              <a:ext cx="194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0" name="Line 68"/>
            <p:cNvSpPr>
              <a:spLocks noChangeShapeType="1"/>
            </p:cNvSpPr>
            <p:nvPr/>
          </p:nvSpPr>
          <p:spPr bwMode="auto">
            <a:xfrm flipH="1">
              <a:off x="1769" y="2830"/>
              <a:ext cx="363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1" name="Rectangle 69"/>
            <p:cNvSpPr>
              <a:spLocks noChangeArrowheads="1"/>
            </p:cNvSpPr>
            <p:nvPr/>
          </p:nvSpPr>
          <p:spPr bwMode="auto">
            <a:xfrm>
              <a:off x="1134" y="2727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2" name="Rectangle 70"/>
            <p:cNvSpPr>
              <a:spLocks noChangeArrowheads="1"/>
            </p:cNvSpPr>
            <p:nvPr/>
          </p:nvSpPr>
          <p:spPr bwMode="auto">
            <a:xfrm>
              <a:off x="2993" y="316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3" name="Rectangle 71"/>
            <p:cNvSpPr>
              <a:spLocks noChangeArrowheads="1"/>
            </p:cNvSpPr>
            <p:nvPr/>
          </p:nvSpPr>
          <p:spPr bwMode="auto">
            <a:xfrm>
              <a:off x="2268" y="3170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4" name="Rectangle 72"/>
            <p:cNvSpPr>
              <a:spLocks noChangeArrowheads="1"/>
            </p:cNvSpPr>
            <p:nvPr/>
          </p:nvSpPr>
          <p:spPr bwMode="auto">
            <a:xfrm>
              <a:off x="1474" y="2727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5" name="Rectangle 73"/>
            <p:cNvSpPr>
              <a:spLocks noChangeArrowheads="1"/>
            </p:cNvSpPr>
            <p:nvPr/>
          </p:nvSpPr>
          <p:spPr bwMode="auto">
            <a:xfrm>
              <a:off x="385" y="3098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6" name="Line 74"/>
            <p:cNvSpPr>
              <a:spLocks noChangeShapeType="1"/>
            </p:cNvSpPr>
            <p:nvPr/>
          </p:nvSpPr>
          <p:spPr bwMode="auto">
            <a:xfrm>
              <a:off x="635" y="2826"/>
              <a:ext cx="385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7" name="Line 75"/>
            <p:cNvSpPr>
              <a:spLocks noChangeShapeType="1"/>
            </p:cNvSpPr>
            <p:nvPr/>
          </p:nvSpPr>
          <p:spPr bwMode="auto">
            <a:xfrm>
              <a:off x="2162" y="2807"/>
              <a:ext cx="877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8" name="Line 76"/>
            <p:cNvSpPr>
              <a:spLocks noChangeShapeType="1"/>
            </p:cNvSpPr>
            <p:nvPr/>
          </p:nvSpPr>
          <p:spPr bwMode="auto">
            <a:xfrm>
              <a:off x="635" y="2807"/>
              <a:ext cx="136" cy="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09" name="Line 77"/>
            <p:cNvSpPr>
              <a:spLocks noChangeShapeType="1"/>
            </p:cNvSpPr>
            <p:nvPr/>
          </p:nvSpPr>
          <p:spPr bwMode="auto">
            <a:xfrm>
              <a:off x="2154" y="2830"/>
              <a:ext cx="56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10" name="Oval 78"/>
            <p:cNvSpPr>
              <a:spLocks noChangeArrowheads="1"/>
            </p:cNvSpPr>
            <p:nvPr/>
          </p:nvSpPr>
          <p:spPr bwMode="auto">
            <a:xfrm>
              <a:off x="521" y="2693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11" name="Oval 79"/>
            <p:cNvSpPr>
              <a:spLocks noChangeArrowheads="1"/>
            </p:cNvSpPr>
            <p:nvPr/>
          </p:nvSpPr>
          <p:spPr bwMode="auto">
            <a:xfrm>
              <a:off x="2018" y="2716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12" name="Oval 80"/>
            <p:cNvSpPr>
              <a:spLocks noChangeArrowheads="1"/>
            </p:cNvSpPr>
            <p:nvPr/>
          </p:nvSpPr>
          <p:spPr bwMode="auto">
            <a:xfrm>
              <a:off x="1655" y="3121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13" name="Oval 81"/>
            <p:cNvSpPr>
              <a:spLocks noChangeArrowheads="1"/>
            </p:cNvSpPr>
            <p:nvPr/>
          </p:nvSpPr>
          <p:spPr bwMode="auto">
            <a:xfrm>
              <a:off x="2608" y="312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14" name="Text Box 82"/>
            <p:cNvSpPr txBox="1">
              <a:spLocks noChangeArrowheads="1"/>
            </p:cNvSpPr>
            <p:nvPr/>
          </p:nvSpPr>
          <p:spPr bwMode="auto">
            <a:xfrm>
              <a:off x="2300" y="2137"/>
              <a:ext cx="13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-ario (</a:t>
              </a:r>
              <a:r>
                <a:rPr lang="it-IT" sz="2800" b="1" i="1">
                  <a:latin typeface="Times New Roman" pitchFamily="18" charset="0"/>
                  <a:cs typeface="Times New Roman" pitchFamily="18" charset="0"/>
                </a:rPr>
                <a:t>k </a:t>
              </a:r>
              <a:r>
                <a:rPr lang="it-IT" sz="2800" b="1">
                  <a:latin typeface="Times New Roman" pitchFamily="18" charset="0"/>
                  <a:cs typeface="Times New Roman" pitchFamily="18" charset="0"/>
                </a:rPr>
                <a:t>= 4)</a:t>
              </a:r>
            </a:p>
          </p:txBody>
        </p:sp>
        <p:sp>
          <p:nvSpPr>
            <p:cNvPr id="1528915" name="Rectangle 83"/>
            <p:cNvSpPr>
              <a:spLocks noChangeArrowheads="1"/>
            </p:cNvSpPr>
            <p:nvPr/>
          </p:nvSpPr>
          <p:spPr bwMode="auto">
            <a:xfrm>
              <a:off x="1156" y="3098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16" name="Rectangle 84"/>
            <p:cNvSpPr>
              <a:spLocks noChangeArrowheads="1"/>
            </p:cNvSpPr>
            <p:nvPr/>
          </p:nvSpPr>
          <p:spPr bwMode="auto">
            <a:xfrm>
              <a:off x="907" y="3098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8917" name="Rectangle 85"/>
            <p:cNvSpPr>
              <a:spLocks noChangeArrowheads="1"/>
            </p:cNvSpPr>
            <p:nvPr/>
          </p:nvSpPr>
          <p:spPr bwMode="auto">
            <a:xfrm>
              <a:off x="680" y="3098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28918" name="Rectangle 86"/>
          <p:cNvSpPr>
            <a:spLocks noChangeArrowheads="1"/>
          </p:cNvSpPr>
          <p:nvPr/>
        </p:nvSpPr>
        <p:spPr bwMode="auto">
          <a:xfrm>
            <a:off x="4176713" y="1125538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919" name="Text Box 87"/>
          <p:cNvSpPr txBox="1">
            <a:spLocks noChangeArrowheads="1"/>
          </p:cNvSpPr>
          <p:nvPr/>
        </p:nvSpPr>
        <p:spPr bwMode="auto">
          <a:xfrm>
            <a:off x="4392613" y="8731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528920" name="Text Box 88"/>
          <p:cNvSpPr txBox="1">
            <a:spLocks noChangeArrowheads="1"/>
          </p:cNvSpPr>
          <p:nvPr/>
        </p:nvSpPr>
        <p:spPr bwMode="auto">
          <a:xfrm>
            <a:off x="6119813" y="155733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528921" name="Oval 89"/>
          <p:cNvSpPr>
            <a:spLocks noChangeArrowheads="1"/>
          </p:cNvSpPr>
          <p:nvPr/>
        </p:nvSpPr>
        <p:spPr bwMode="auto">
          <a:xfrm>
            <a:off x="5111750" y="1700213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it-IT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it-IT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922" name="Rectangle 90"/>
          <p:cNvSpPr>
            <a:spLocks noChangeArrowheads="1"/>
          </p:cNvSpPr>
          <p:nvPr/>
        </p:nvSpPr>
        <p:spPr bwMode="auto">
          <a:xfrm>
            <a:off x="3384550" y="1773238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923" name="Rectangle 91"/>
          <p:cNvSpPr>
            <a:spLocks noChangeArrowheads="1"/>
          </p:cNvSpPr>
          <p:nvPr/>
        </p:nvSpPr>
        <p:spPr bwMode="auto">
          <a:xfrm>
            <a:off x="4392613" y="1773238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924" name="Rectangle 92"/>
          <p:cNvSpPr>
            <a:spLocks noChangeArrowheads="1"/>
          </p:cNvSpPr>
          <p:nvPr/>
        </p:nvSpPr>
        <p:spPr bwMode="auto">
          <a:xfrm>
            <a:off x="5003800" y="227647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925" name="Rectangle 93"/>
          <p:cNvSpPr>
            <a:spLocks noChangeArrowheads="1"/>
          </p:cNvSpPr>
          <p:nvPr/>
        </p:nvSpPr>
        <p:spPr bwMode="auto">
          <a:xfrm>
            <a:off x="5364163" y="2276475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8926" name="Text Box 94"/>
          <p:cNvSpPr txBox="1">
            <a:spLocks noChangeArrowheads="1"/>
          </p:cNvSpPr>
          <p:nvPr/>
        </p:nvSpPr>
        <p:spPr bwMode="auto">
          <a:xfrm>
            <a:off x="5651500" y="20240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ChangeArrowheads="1"/>
          </p:cNvSpPr>
          <p:nvPr/>
        </p:nvSpPr>
        <p:spPr bwMode="auto">
          <a:xfrm>
            <a:off x="2555875" y="188913"/>
            <a:ext cx="3960813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it-IT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binari</a:t>
            </a:r>
            <a:endParaRPr lang="en-US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0884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86058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Il modo più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conveniente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per descrivere gli alberi binari è mediante la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seguente. </a:t>
            </a:r>
            <a:endParaRPr lang="it-IT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0885" name="Text Box 5"/>
          <p:cNvSpPr txBox="1">
            <a:spLocks noChangeArrowheads="1"/>
          </p:cNvSpPr>
          <p:nvPr/>
        </p:nvSpPr>
        <p:spPr bwMode="auto">
          <a:xfrm>
            <a:off x="287338" y="2168525"/>
            <a:ext cx="8316912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60000"/>
              </a:spcBef>
            </a:pPr>
            <a:r>
              <a:rPr lang="it-IT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Definizione ricorsiva di albero binario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indent="-457200">
              <a:spcBef>
                <a:spcPct val="60000"/>
              </a:spcBef>
              <a:buFontTx/>
              <a:buAutoNum type="alphaLcParenR"/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l’insieme vuoto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è un albero binario;</a:t>
            </a:r>
          </a:p>
          <a:p>
            <a:pPr marL="457200" indent="-457200">
              <a:spcBef>
                <a:spcPct val="60000"/>
              </a:spcBef>
              <a:buFontTx/>
              <a:buAutoNum type="alphaLcParenR"/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it-IT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sono alberi binari ed </a:t>
            </a:r>
            <a:r>
              <a:rPr lang="it-IT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è un </a:t>
            </a:r>
            <a:r>
              <a:rPr lang="it-IT" sz="2800" i="1" u="sng" dirty="0">
                <a:latin typeface="Times New Roman" pitchFamily="18" charset="0"/>
                <a:cs typeface="Times New Roman" pitchFamily="18" charset="0"/>
              </a:rPr>
              <a:t>nodo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 allora la terna ordinata (</a:t>
            </a:r>
            <a:r>
              <a:rPr lang="it-IT" sz="2800" i="1" dirty="0">
                <a:latin typeface="Times New Roman" pitchFamily="18" charset="0"/>
                <a:cs typeface="Times New Roman" pitchFamily="18" charset="0"/>
              </a:rPr>
              <a:t>r, </a:t>
            </a:r>
            <a:r>
              <a:rPr lang="it-IT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it-IT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800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) è un albero 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binario.</a:t>
            </a:r>
            <a:endParaRPr lang="it-IT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Text Box 2"/>
          <p:cNvSpPr txBox="1">
            <a:spLocks noChangeArrowheads="1"/>
          </p:cNvSpPr>
          <p:nvPr/>
        </p:nvSpPr>
        <p:spPr bwMode="auto">
          <a:xfrm>
            <a:off x="287338" y="381000"/>
            <a:ext cx="8532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L’albero vuoto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si rappresenta graficamente con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quadratino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nero </a:t>
            </a:r>
          </a:p>
        </p:txBody>
      </p:sp>
      <p:sp>
        <p:nvSpPr>
          <p:cNvPr id="1532931" name="Text Box 3"/>
          <p:cNvSpPr txBox="1">
            <a:spLocks noChangeArrowheads="1"/>
          </p:cNvSpPr>
          <p:nvPr/>
        </p:nvSpPr>
        <p:spPr bwMode="auto">
          <a:xfrm>
            <a:off x="287338" y="2241550"/>
            <a:ext cx="83169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Per rappresentare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l’albero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r,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si disegna un nodo etichettato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sotto di esso le due rappresentazioni dei sottoalberi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, con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alla sinistra di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b="1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2932" name="Rectangle 4"/>
          <p:cNvSpPr>
            <a:spLocks noChangeArrowheads="1"/>
          </p:cNvSpPr>
          <p:nvPr/>
        </p:nvSpPr>
        <p:spPr bwMode="auto">
          <a:xfrm>
            <a:off x="4103688" y="1700213"/>
            <a:ext cx="228600" cy="228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08288" y="4545013"/>
            <a:ext cx="2844800" cy="1757362"/>
            <a:chOff x="1791" y="2704"/>
            <a:chExt cx="1792" cy="1107"/>
          </a:xfrm>
        </p:grpSpPr>
        <p:sp>
          <p:nvSpPr>
            <p:cNvPr id="1532934" name="Oval 6"/>
            <p:cNvSpPr>
              <a:spLocks noChangeArrowheads="1"/>
            </p:cNvSpPr>
            <p:nvPr/>
          </p:nvSpPr>
          <p:spPr bwMode="auto">
            <a:xfrm>
              <a:off x="2608" y="270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it-IT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2935" name="AutoShape 7"/>
            <p:cNvSpPr>
              <a:spLocks noChangeArrowheads="1"/>
            </p:cNvSpPr>
            <p:nvPr/>
          </p:nvSpPr>
          <p:spPr bwMode="auto">
            <a:xfrm>
              <a:off x="1791" y="3090"/>
              <a:ext cx="871" cy="72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i="1" dirty="0" err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it-IT" b="1" i="1" baseline="-25000" dirty="0" err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it-IT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2936" name="AutoShape 8"/>
            <p:cNvSpPr>
              <a:spLocks noChangeArrowheads="1"/>
            </p:cNvSpPr>
            <p:nvPr/>
          </p:nvSpPr>
          <p:spPr bwMode="auto">
            <a:xfrm>
              <a:off x="2835" y="3090"/>
              <a:ext cx="748" cy="56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b="1" i="1" dirty="0" err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it-IT" b="1" i="1" baseline="-25000" dirty="0" err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it-IT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32937" name="AutoShape 9"/>
            <p:cNvCxnSpPr>
              <a:cxnSpLocks noChangeShapeType="1"/>
              <a:stCxn id="1532934" idx="5"/>
              <a:endCxn id="1532936" idx="0"/>
            </p:cNvCxnSpPr>
            <p:nvPr/>
          </p:nvCxnSpPr>
          <p:spPr bwMode="auto">
            <a:xfrm>
              <a:off x="2813" y="2909"/>
              <a:ext cx="39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32938" name="AutoShape 10"/>
            <p:cNvCxnSpPr>
              <a:cxnSpLocks noChangeShapeType="1"/>
              <a:stCxn id="1532935" idx="0"/>
              <a:endCxn id="1532934" idx="3"/>
            </p:cNvCxnSpPr>
            <p:nvPr/>
          </p:nvCxnSpPr>
          <p:spPr bwMode="auto">
            <a:xfrm flipV="1">
              <a:off x="2227" y="2909"/>
              <a:ext cx="41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/>
      <p:bldP spid="15329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8" name="Text Box 2"/>
          <p:cNvSpPr txBox="1">
            <a:spLocks noChangeArrowheads="1"/>
          </p:cNvSpPr>
          <p:nvPr/>
        </p:nvSpPr>
        <p:spPr bwMode="auto">
          <a:xfrm>
            <a:off x="323850" y="368300"/>
            <a:ext cx="8532813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L’albero:</a:t>
            </a:r>
          </a:p>
          <a:p>
            <a:pPr>
              <a:spcBef>
                <a:spcPct val="70000"/>
              </a:spcBef>
            </a:pP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  T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spcBef>
                <a:spcPct val="70000"/>
              </a:spcBef>
            </a:pPr>
            <a:endParaRPr lang="it-IT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700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si rappresenta graficamente: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76488" y="3176588"/>
            <a:ext cx="3352800" cy="2819400"/>
            <a:chOff x="1488" y="1536"/>
            <a:chExt cx="2112" cy="1776"/>
          </a:xfrm>
        </p:grpSpPr>
        <p:sp>
          <p:nvSpPr>
            <p:cNvPr id="1534980" name="Line 4"/>
            <p:cNvSpPr>
              <a:spLocks noChangeShapeType="1"/>
            </p:cNvSpPr>
            <p:nvPr/>
          </p:nvSpPr>
          <p:spPr bwMode="auto">
            <a:xfrm flipH="1">
              <a:off x="3024" y="20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81" name="Line 5"/>
            <p:cNvSpPr>
              <a:spLocks noChangeShapeType="1"/>
            </p:cNvSpPr>
            <p:nvPr/>
          </p:nvSpPr>
          <p:spPr bwMode="auto">
            <a:xfrm flipH="1">
              <a:off x="2016" y="168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82" name="Line 6"/>
            <p:cNvSpPr>
              <a:spLocks noChangeShapeType="1"/>
            </p:cNvSpPr>
            <p:nvPr/>
          </p:nvSpPr>
          <p:spPr bwMode="auto">
            <a:xfrm>
              <a:off x="2688" y="168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83" name="Oval 7"/>
            <p:cNvSpPr>
              <a:spLocks noChangeArrowheads="1"/>
            </p:cNvSpPr>
            <p:nvPr/>
          </p:nvSpPr>
          <p:spPr bwMode="auto">
            <a:xfrm>
              <a:off x="2496" y="1536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it-IT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 flipH="1">
              <a:off x="1728" y="20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85" name="Line 9"/>
            <p:cNvSpPr>
              <a:spLocks noChangeShapeType="1"/>
            </p:cNvSpPr>
            <p:nvPr/>
          </p:nvSpPr>
          <p:spPr bwMode="auto">
            <a:xfrm>
              <a:off x="2016" y="20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86" name="Rectangle 10"/>
            <p:cNvSpPr>
              <a:spLocks noChangeArrowheads="1"/>
            </p:cNvSpPr>
            <p:nvPr/>
          </p:nvSpPr>
          <p:spPr bwMode="auto">
            <a:xfrm>
              <a:off x="2352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87" name="Rectangle 11"/>
            <p:cNvSpPr>
              <a:spLocks noChangeArrowheads="1"/>
            </p:cNvSpPr>
            <p:nvPr/>
          </p:nvSpPr>
          <p:spPr bwMode="auto">
            <a:xfrm>
              <a:off x="1920" y="3168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88" name="Rectangle 12"/>
            <p:cNvSpPr>
              <a:spLocks noChangeArrowheads="1"/>
            </p:cNvSpPr>
            <p:nvPr/>
          </p:nvSpPr>
          <p:spPr bwMode="auto">
            <a:xfrm>
              <a:off x="2208" y="3168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89" name="Rectangle 13"/>
            <p:cNvSpPr>
              <a:spLocks noChangeArrowheads="1"/>
            </p:cNvSpPr>
            <p:nvPr/>
          </p:nvSpPr>
          <p:spPr bwMode="auto">
            <a:xfrm>
              <a:off x="3456" y="2352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0" name="Rectangle 14"/>
            <p:cNvSpPr>
              <a:spLocks noChangeArrowheads="1"/>
            </p:cNvSpPr>
            <p:nvPr/>
          </p:nvSpPr>
          <p:spPr bwMode="auto">
            <a:xfrm>
              <a:off x="3072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1" name="Rectangle 15"/>
            <p:cNvSpPr>
              <a:spLocks noChangeArrowheads="1"/>
            </p:cNvSpPr>
            <p:nvPr/>
          </p:nvSpPr>
          <p:spPr bwMode="auto">
            <a:xfrm>
              <a:off x="2784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2" name="Rectangle 16"/>
            <p:cNvSpPr>
              <a:spLocks noChangeArrowheads="1"/>
            </p:cNvSpPr>
            <p:nvPr/>
          </p:nvSpPr>
          <p:spPr bwMode="auto">
            <a:xfrm>
              <a:off x="1488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3" name="Rectangle 17"/>
            <p:cNvSpPr>
              <a:spLocks noChangeArrowheads="1"/>
            </p:cNvSpPr>
            <p:nvPr/>
          </p:nvSpPr>
          <p:spPr bwMode="auto">
            <a:xfrm>
              <a:off x="1776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4" name="Line 18"/>
            <p:cNvSpPr>
              <a:spLocks noChangeShapeType="1"/>
            </p:cNvSpPr>
            <p:nvPr/>
          </p:nvSpPr>
          <p:spPr bwMode="auto">
            <a:xfrm flipH="1">
              <a:off x="1536" y="24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5" name="Line 19"/>
            <p:cNvSpPr>
              <a:spLocks noChangeShapeType="1"/>
            </p:cNvSpPr>
            <p:nvPr/>
          </p:nvSpPr>
          <p:spPr bwMode="auto">
            <a:xfrm flipH="1">
              <a:off x="2112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6" name="Line 20"/>
            <p:cNvSpPr>
              <a:spLocks noChangeShapeType="1"/>
            </p:cNvSpPr>
            <p:nvPr/>
          </p:nvSpPr>
          <p:spPr bwMode="auto">
            <a:xfrm flipH="1">
              <a:off x="2832" y="24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7" name="Line 21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8" name="Line 22"/>
            <p:cNvSpPr>
              <a:spLocks noChangeShapeType="1"/>
            </p:cNvSpPr>
            <p:nvPr/>
          </p:nvSpPr>
          <p:spPr bwMode="auto">
            <a:xfrm>
              <a:off x="1728" y="24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4999" name="Line 23"/>
            <p:cNvSpPr>
              <a:spLocks noChangeShapeType="1"/>
            </p:cNvSpPr>
            <p:nvPr/>
          </p:nvSpPr>
          <p:spPr bwMode="auto">
            <a:xfrm>
              <a:off x="2304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00" name="Line 24"/>
            <p:cNvSpPr>
              <a:spLocks noChangeShapeType="1"/>
            </p:cNvSpPr>
            <p:nvPr/>
          </p:nvSpPr>
          <p:spPr bwMode="auto">
            <a:xfrm>
              <a:off x="3024" y="24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01" name="Line 25"/>
            <p:cNvSpPr>
              <a:spLocks noChangeShapeType="1"/>
            </p:cNvSpPr>
            <p:nvPr/>
          </p:nvSpPr>
          <p:spPr bwMode="auto">
            <a:xfrm>
              <a:off x="3312" y="20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02" name="Line 26"/>
            <p:cNvSpPr>
              <a:spLocks noChangeShapeType="1"/>
            </p:cNvSpPr>
            <p:nvPr/>
          </p:nvSpPr>
          <p:spPr bwMode="auto">
            <a:xfrm>
              <a:off x="2160" y="288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03" name="Oval 27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04" name="Oval 28"/>
            <p:cNvSpPr>
              <a:spLocks noChangeArrowheads="1"/>
            </p:cNvSpPr>
            <p:nvPr/>
          </p:nvSpPr>
          <p:spPr bwMode="auto">
            <a:xfrm>
              <a:off x="3168" y="192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g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05" name="Oval 29"/>
            <p:cNvSpPr>
              <a:spLocks noChangeArrowheads="1"/>
            </p:cNvSpPr>
            <p:nvPr/>
          </p:nvSpPr>
          <p:spPr bwMode="auto">
            <a:xfrm>
              <a:off x="2160" y="230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06" name="Oval 30"/>
            <p:cNvSpPr>
              <a:spLocks noChangeArrowheads="1"/>
            </p:cNvSpPr>
            <p:nvPr/>
          </p:nvSpPr>
          <p:spPr bwMode="auto">
            <a:xfrm>
              <a:off x="1584" y="230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07" name="Oval 31"/>
            <p:cNvSpPr>
              <a:spLocks noChangeArrowheads="1"/>
            </p:cNvSpPr>
            <p:nvPr/>
          </p:nvSpPr>
          <p:spPr bwMode="auto">
            <a:xfrm>
              <a:off x="2016" y="2736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08" name="Oval 32"/>
            <p:cNvSpPr>
              <a:spLocks noChangeArrowheads="1"/>
            </p:cNvSpPr>
            <p:nvPr/>
          </p:nvSpPr>
          <p:spPr bwMode="auto">
            <a:xfrm>
              <a:off x="2880" y="230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e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295400" y="1700213"/>
            <a:ext cx="7127875" cy="0"/>
            <a:chOff x="816" y="1071"/>
            <a:chExt cx="4490" cy="0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>
              <a:off x="1085" y="1071"/>
              <a:ext cx="265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11" name="Line 35"/>
            <p:cNvSpPr>
              <a:spLocks noChangeShapeType="1"/>
            </p:cNvSpPr>
            <p:nvPr/>
          </p:nvSpPr>
          <p:spPr bwMode="auto">
            <a:xfrm>
              <a:off x="3901" y="1071"/>
              <a:ext cx="140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12" name="Line 36"/>
            <p:cNvSpPr>
              <a:spLocks noChangeShapeType="1"/>
            </p:cNvSpPr>
            <p:nvPr/>
          </p:nvSpPr>
          <p:spPr bwMode="auto">
            <a:xfrm>
              <a:off x="816" y="1071"/>
              <a:ext cx="163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800225" y="1881188"/>
            <a:ext cx="3995738" cy="0"/>
            <a:chOff x="1134" y="1185"/>
            <a:chExt cx="2517" cy="0"/>
          </a:xfrm>
        </p:grpSpPr>
        <p:sp>
          <p:nvSpPr>
            <p:cNvPr id="1535014" name="Line 38"/>
            <p:cNvSpPr>
              <a:spLocks noChangeShapeType="1"/>
            </p:cNvSpPr>
            <p:nvPr/>
          </p:nvSpPr>
          <p:spPr bwMode="auto">
            <a:xfrm flipV="1">
              <a:off x="1383" y="1185"/>
              <a:ext cx="73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15" name="Line 39"/>
            <p:cNvSpPr>
              <a:spLocks noChangeShapeType="1"/>
            </p:cNvSpPr>
            <p:nvPr/>
          </p:nvSpPr>
          <p:spPr bwMode="auto">
            <a:xfrm flipV="1">
              <a:off x="2314" y="1185"/>
              <a:ext cx="13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16" name="Line 40"/>
            <p:cNvSpPr>
              <a:spLocks noChangeShapeType="1"/>
            </p:cNvSpPr>
            <p:nvPr/>
          </p:nvSpPr>
          <p:spPr bwMode="auto">
            <a:xfrm flipV="1">
              <a:off x="1134" y="1185"/>
              <a:ext cx="1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300788" y="1881188"/>
            <a:ext cx="2051050" cy="0"/>
            <a:chOff x="3969" y="1185"/>
            <a:chExt cx="1292" cy="0"/>
          </a:xfrm>
        </p:grpSpPr>
        <p:sp>
          <p:nvSpPr>
            <p:cNvPr id="1535018" name="Line 42"/>
            <p:cNvSpPr>
              <a:spLocks noChangeShapeType="1"/>
            </p:cNvSpPr>
            <p:nvPr/>
          </p:nvSpPr>
          <p:spPr bwMode="auto">
            <a:xfrm flipV="1">
              <a:off x="4241" y="1185"/>
              <a:ext cx="75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19" name="Line 43"/>
            <p:cNvSpPr>
              <a:spLocks noChangeShapeType="1"/>
            </p:cNvSpPr>
            <p:nvPr/>
          </p:nvSpPr>
          <p:spPr bwMode="auto">
            <a:xfrm flipV="1">
              <a:off x="5130" y="1185"/>
              <a:ext cx="1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20" name="Line 44"/>
            <p:cNvSpPr>
              <a:spLocks noChangeShapeType="1"/>
            </p:cNvSpPr>
            <p:nvPr/>
          </p:nvSpPr>
          <p:spPr bwMode="auto">
            <a:xfrm flipV="1">
              <a:off x="3969" y="1185"/>
              <a:ext cx="18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248150" y="2276475"/>
            <a:ext cx="969963" cy="1588"/>
            <a:chOff x="2676" y="1434"/>
            <a:chExt cx="611" cy="1"/>
          </a:xfrm>
        </p:grpSpPr>
        <p:sp>
          <p:nvSpPr>
            <p:cNvPr id="1535022" name="Line 46"/>
            <p:cNvSpPr>
              <a:spLocks noChangeShapeType="1"/>
            </p:cNvSpPr>
            <p:nvPr/>
          </p:nvSpPr>
          <p:spPr bwMode="auto">
            <a:xfrm>
              <a:off x="2880" y="1434"/>
              <a:ext cx="159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23" name="Line 47"/>
            <p:cNvSpPr>
              <a:spLocks noChangeShapeType="1"/>
            </p:cNvSpPr>
            <p:nvPr/>
          </p:nvSpPr>
          <p:spPr bwMode="auto">
            <a:xfrm>
              <a:off x="3129" y="1434"/>
              <a:ext cx="1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24" name="Line 48"/>
            <p:cNvSpPr>
              <a:spLocks noChangeShapeType="1"/>
            </p:cNvSpPr>
            <p:nvPr/>
          </p:nvSpPr>
          <p:spPr bwMode="auto">
            <a:xfrm>
              <a:off x="2676" y="1434"/>
              <a:ext cx="137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2303463" y="2097088"/>
            <a:ext cx="1058862" cy="0"/>
            <a:chOff x="1451" y="1321"/>
            <a:chExt cx="667" cy="0"/>
          </a:xfrm>
        </p:grpSpPr>
        <p:sp>
          <p:nvSpPr>
            <p:cNvPr id="1535026" name="Line 50"/>
            <p:cNvSpPr>
              <a:spLocks noChangeShapeType="1"/>
            </p:cNvSpPr>
            <p:nvPr/>
          </p:nvSpPr>
          <p:spPr bwMode="auto">
            <a:xfrm>
              <a:off x="1678" y="1321"/>
              <a:ext cx="1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27" name="Line 51"/>
            <p:cNvSpPr>
              <a:spLocks noChangeShapeType="1"/>
            </p:cNvSpPr>
            <p:nvPr/>
          </p:nvSpPr>
          <p:spPr bwMode="auto">
            <a:xfrm flipV="1">
              <a:off x="1950" y="1321"/>
              <a:ext cx="1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28" name="Line 52"/>
            <p:cNvSpPr>
              <a:spLocks noChangeShapeType="1"/>
            </p:cNvSpPr>
            <p:nvPr/>
          </p:nvSpPr>
          <p:spPr bwMode="auto">
            <a:xfrm flipV="1">
              <a:off x="1451" y="1321"/>
              <a:ext cx="1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743325" y="2097088"/>
            <a:ext cx="1993900" cy="0"/>
            <a:chOff x="2358" y="1321"/>
            <a:chExt cx="1256" cy="0"/>
          </a:xfrm>
        </p:grpSpPr>
        <p:sp>
          <p:nvSpPr>
            <p:cNvPr id="1535030" name="Line 54"/>
            <p:cNvSpPr>
              <a:spLocks noChangeShapeType="1"/>
            </p:cNvSpPr>
            <p:nvPr/>
          </p:nvSpPr>
          <p:spPr bwMode="auto">
            <a:xfrm flipV="1">
              <a:off x="2653" y="1321"/>
              <a:ext cx="65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31" name="Line 55"/>
            <p:cNvSpPr>
              <a:spLocks noChangeShapeType="1"/>
            </p:cNvSpPr>
            <p:nvPr/>
          </p:nvSpPr>
          <p:spPr bwMode="auto">
            <a:xfrm flipV="1">
              <a:off x="3470" y="132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32" name="Line 56"/>
            <p:cNvSpPr>
              <a:spLocks noChangeShapeType="1"/>
            </p:cNvSpPr>
            <p:nvPr/>
          </p:nvSpPr>
          <p:spPr bwMode="auto">
            <a:xfrm flipV="1">
              <a:off x="2358" y="1321"/>
              <a:ext cx="169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6767513" y="2097088"/>
            <a:ext cx="1166812" cy="0"/>
            <a:chOff x="4263" y="1321"/>
            <a:chExt cx="735" cy="0"/>
          </a:xfrm>
        </p:grpSpPr>
        <p:sp>
          <p:nvSpPr>
            <p:cNvPr id="1535034" name="Line 58"/>
            <p:cNvSpPr>
              <a:spLocks noChangeShapeType="1"/>
            </p:cNvSpPr>
            <p:nvPr/>
          </p:nvSpPr>
          <p:spPr bwMode="auto">
            <a:xfrm>
              <a:off x="4536" y="1321"/>
              <a:ext cx="16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35" name="Line 59"/>
            <p:cNvSpPr>
              <a:spLocks noChangeShapeType="1"/>
            </p:cNvSpPr>
            <p:nvPr/>
          </p:nvSpPr>
          <p:spPr bwMode="auto">
            <a:xfrm flipV="1">
              <a:off x="4830" y="1321"/>
              <a:ext cx="1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5036" name="Line 60"/>
            <p:cNvSpPr>
              <a:spLocks noChangeShapeType="1"/>
            </p:cNvSpPr>
            <p:nvPr/>
          </p:nvSpPr>
          <p:spPr bwMode="auto">
            <a:xfrm flipV="1">
              <a:off x="4263" y="1321"/>
              <a:ext cx="168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Text Box 2"/>
          <p:cNvSpPr txBox="1">
            <a:spLocks noChangeArrowheads="1"/>
          </p:cNvSpPr>
          <p:nvPr/>
        </p:nvSpPr>
        <p:spPr bwMode="auto">
          <a:xfrm>
            <a:off x="287524" y="188640"/>
            <a:ext cx="85693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Nella memoria l’albero:</a:t>
            </a:r>
          </a:p>
          <a:p>
            <a:pPr>
              <a:spcBef>
                <a:spcPts val="600"/>
              </a:spcBef>
            </a:pP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it-IT" sz="2800" dirty="0">
                <a:latin typeface="Times New Roman" pitchFamily="18" charset="0"/>
                <a:cs typeface="Times New Roman" pitchFamily="18" charset="0"/>
              </a:rPr>
              <a:t>si rappresenta nel modo seguente: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55763" y="1989138"/>
            <a:ext cx="5334000" cy="4648200"/>
            <a:chOff x="1111" y="1230"/>
            <a:chExt cx="3360" cy="2928"/>
          </a:xfrm>
        </p:grpSpPr>
        <p:sp>
          <p:nvSpPr>
            <p:cNvPr id="1537028" name="Rectangle 4"/>
            <p:cNvSpPr>
              <a:spLocks noChangeArrowheads="1"/>
            </p:cNvSpPr>
            <p:nvPr/>
          </p:nvSpPr>
          <p:spPr bwMode="auto">
            <a:xfrm>
              <a:off x="1224" y="1956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29" name="Rectangle 5"/>
            <p:cNvSpPr>
              <a:spLocks noChangeArrowheads="1"/>
            </p:cNvSpPr>
            <p:nvPr/>
          </p:nvSpPr>
          <p:spPr bwMode="auto">
            <a:xfrm>
              <a:off x="1255" y="2334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left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30" name="Rectangle 6"/>
            <p:cNvSpPr>
              <a:spLocks noChangeArrowheads="1"/>
            </p:cNvSpPr>
            <p:nvPr/>
          </p:nvSpPr>
          <p:spPr bwMode="auto">
            <a:xfrm>
              <a:off x="2313" y="2341"/>
              <a:ext cx="52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right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39" y="1230"/>
              <a:ext cx="576" cy="576"/>
              <a:chOff x="2544" y="1200"/>
              <a:chExt cx="576" cy="576"/>
            </a:xfrm>
          </p:grpSpPr>
          <p:sp>
            <p:nvSpPr>
              <p:cNvPr id="1537032" name="Rectangle 8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33" name="Rectangle 9"/>
              <p:cNvSpPr>
                <a:spLocks noChangeArrowheads="1"/>
              </p:cNvSpPr>
              <p:nvPr/>
            </p:nvSpPr>
            <p:spPr bwMode="auto">
              <a:xfrm>
                <a:off x="2832" y="1584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34" name="Rectangle 10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35" name="Rectangle 11"/>
              <p:cNvSpPr>
                <a:spLocks noChangeArrowheads="1"/>
              </p:cNvSpPr>
              <p:nvPr/>
            </p:nvSpPr>
            <p:spPr bwMode="auto">
              <a:xfrm>
                <a:off x="2544" y="1200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nil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37036" name="Rectangle 12"/>
            <p:cNvSpPr>
              <a:spLocks noChangeArrowheads="1"/>
            </p:cNvSpPr>
            <p:nvPr/>
          </p:nvSpPr>
          <p:spPr bwMode="auto">
            <a:xfrm>
              <a:off x="1255" y="2142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>
                  <a:latin typeface="Times New Roman" pitchFamily="18" charset="0"/>
                  <a:cs typeface="Times New Roman" pitchFamily="18" charset="0"/>
                </a:rPr>
                <a:t>key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895" y="2046"/>
              <a:ext cx="576" cy="576"/>
              <a:chOff x="3648" y="2064"/>
              <a:chExt cx="576" cy="576"/>
            </a:xfrm>
          </p:grpSpPr>
          <p:sp>
            <p:nvSpPr>
              <p:cNvPr id="1537038" name="Rectangle 14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39" name="Rectangle 15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40" name="Rectangle 16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nil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41" name="Rectangle 17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37042" name="Line 18"/>
            <p:cNvSpPr>
              <a:spLocks noChangeShapeType="1"/>
            </p:cNvSpPr>
            <p:nvPr/>
          </p:nvSpPr>
          <p:spPr bwMode="auto">
            <a:xfrm flipH="1">
              <a:off x="1975" y="1710"/>
              <a:ext cx="100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43" name="Line 19"/>
            <p:cNvSpPr>
              <a:spLocks noChangeShapeType="1"/>
            </p:cNvSpPr>
            <p:nvPr/>
          </p:nvSpPr>
          <p:spPr bwMode="auto">
            <a:xfrm>
              <a:off x="3271" y="1710"/>
              <a:ext cx="96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687" y="1998"/>
              <a:ext cx="576" cy="576"/>
              <a:chOff x="3648" y="2064"/>
              <a:chExt cx="576" cy="576"/>
            </a:xfrm>
          </p:grpSpPr>
          <p:sp>
            <p:nvSpPr>
              <p:cNvPr id="1537045" name="Rectangle 21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46" name="Rectangle 22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47" name="Rectangle 23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48" name="Rectangle 24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3319" y="2814"/>
              <a:ext cx="576" cy="576"/>
              <a:chOff x="3648" y="2064"/>
              <a:chExt cx="576" cy="576"/>
            </a:xfrm>
          </p:grpSpPr>
          <p:sp>
            <p:nvSpPr>
              <p:cNvPr id="1537050" name="Rectangle 26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51" name="Rectangle 27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52" name="Rectangle 28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nil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53" name="Rectangle 29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nil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215" y="2814"/>
              <a:ext cx="576" cy="576"/>
              <a:chOff x="3648" y="2064"/>
              <a:chExt cx="576" cy="576"/>
            </a:xfrm>
          </p:grpSpPr>
          <p:sp>
            <p:nvSpPr>
              <p:cNvPr id="1537055" name="Rectangle 31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56" name="Rectangle 32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57" name="Rectangle 33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nil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58" name="Rectangle 34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1831" y="3582"/>
              <a:ext cx="576" cy="576"/>
              <a:chOff x="3648" y="2064"/>
              <a:chExt cx="576" cy="576"/>
            </a:xfrm>
          </p:grpSpPr>
          <p:sp>
            <p:nvSpPr>
              <p:cNvPr id="1537060" name="Rectangle 36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61" name="Rectangle 37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62" name="Rectangle 38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nil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63" name="Rectangle 39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nil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1111" y="2814"/>
              <a:ext cx="576" cy="576"/>
              <a:chOff x="3648" y="2064"/>
              <a:chExt cx="576" cy="576"/>
            </a:xfrm>
          </p:grpSpPr>
          <p:sp>
            <p:nvSpPr>
              <p:cNvPr id="1537065" name="Rectangle 41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66" name="Rectangle 42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57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it-IT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67" name="Rectangle 43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nil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7068" name="Rectangle 44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288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400" b="1" i="1">
                    <a:latin typeface="Times New Roman" pitchFamily="18" charset="0"/>
                    <a:cs typeface="Times New Roman" pitchFamily="18" charset="0"/>
                  </a:rPr>
                  <a:t>nil</a:t>
                </a: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37069" name="Line 45"/>
            <p:cNvSpPr>
              <a:spLocks noChangeShapeType="1"/>
            </p:cNvSpPr>
            <p:nvPr/>
          </p:nvSpPr>
          <p:spPr bwMode="auto">
            <a:xfrm flipH="1" flipV="1">
              <a:off x="3271" y="1806"/>
              <a:ext cx="91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70" name="Line 46"/>
            <p:cNvSpPr>
              <a:spLocks noChangeShapeType="1"/>
            </p:cNvSpPr>
            <p:nvPr/>
          </p:nvSpPr>
          <p:spPr bwMode="auto">
            <a:xfrm flipV="1">
              <a:off x="1975" y="1806"/>
              <a:ext cx="100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71" name="Line 47"/>
            <p:cNvSpPr>
              <a:spLocks noChangeShapeType="1"/>
            </p:cNvSpPr>
            <p:nvPr/>
          </p:nvSpPr>
          <p:spPr bwMode="auto">
            <a:xfrm flipH="1">
              <a:off x="3559" y="2526"/>
              <a:ext cx="48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72" name="Line 48"/>
            <p:cNvSpPr>
              <a:spLocks noChangeShapeType="1"/>
            </p:cNvSpPr>
            <p:nvPr/>
          </p:nvSpPr>
          <p:spPr bwMode="auto">
            <a:xfrm flipV="1">
              <a:off x="3607" y="2622"/>
              <a:ext cx="48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73" name="Line 49"/>
            <p:cNvSpPr>
              <a:spLocks noChangeShapeType="1"/>
            </p:cNvSpPr>
            <p:nvPr/>
          </p:nvSpPr>
          <p:spPr bwMode="auto">
            <a:xfrm>
              <a:off x="2119" y="2478"/>
              <a:ext cx="4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74" name="Line 50"/>
            <p:cNvSpPr>
              <a:spLocks noChangeShapeType="1"/>
            </p:cNvSpPr>
            <p:nvPr/>
          </p:nvSpPr>
          <p:spPr bwMode="auto">
            <a:xfrm flipH="1" flipV="1">
              <a:off x="2071" y="2574"/>
              <a:ext cx="4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75" name="Line 51"/>
            <p:cNvSpPr>
              <a:spLocks noChangeShapeType="1"/>
            </p:cNvSpPr>
            <p:nvPr/>
          </p:nvSpPr>
          <p:spPr bwMode="auto">
            <a:xfrm flipH="1">
              <a:off x="2071" y="329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76" name="Line 52"/>
            <p:cNvSpPr>
              <a:spLocks noChangeShapeType="1"/>
            </p:cNvSpPr>
            <p:nvPr/>
          </p:nvSpPr>
          <p:spPr bwMode="auto">
            <a:xfrm flipV="1">
              <a:off x="2119" y="3390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77" name="Line 53"/>
            <p:cNvSpPr>
              <a:spLocks noChangeShapeType="1"/>
            </p:cNvSpPr>
            <p:nvPr/>
          </p:nvSpPr>
          <p:spPr bwMode="auto">
            <a:xfrm flipV="1">
              <a:off x="1399" y="2574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78" name="Line 54"/>
            <p:cNvSpPr>
              <a:spLocks noChangeShapeType="1"/>
            </p:cNvSpPr>
            <p:nvPr/>
          </p:nvSpPr>
          <p:spPr bwMode="auto">
            <a:xfrm flipH="1">
              <a:off x="1351" y="2478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it-IT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ChangeArrowheads="1"/>
          </p:cNvSpPr>
          <p:nvPr/>
        </p:nvSpPr>
        <p:spPr bwMode="auto">
          <a:xfrm>
            <a:off x="1727200" y="225425"/>
            <a:ext cx="576103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it-IT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Alberi binari di ricerca</a:t>
            </a:r>
            <a:endParaRPr lang="en-US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9076" name="Text Box 4"/>
          <p:cNvSpPr txBox="1">
            <a:spLocks noChangeArrowheads="1"/>
          </p:cNvSpPr>
          <p:nvPr/>
        </p:nvSpPr>
        <p:spPr bwMode="auto">
          <a:xfrm>
            <a:off x="287338" y="990600"/>
            <a:ext cx="8532812" cy="324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Un albero binario di ricerca è un albero binario in cui la chiave di ogni nodo è maggiore o uguale delle chiavi dei nodi del sottoalbero sinistro e minore o uguale delle chiavi dei nodi del sottoalbero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destro. 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Ad esempio: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79838" y="3465513"/>
            <a:ext cx="3352800" cy="2819400"/>
            <a:chOff x="1488" y="1536"/>
            <a:chExt cx="2112" cy="1776"/>
          </a:xfrm>
        </p:grpSpPr>
        <p:sp>
          <p:nvSpPr>
            <p:cNvPr id="1539078" name="Line 6"/>
            <p:cNvSpPr>
              <a:spLocks noChangeShapeType="1"/>
            </p:cNvSpPr>
            <p:nvPr/>
          </p:nvSpPr>
          <p:spPr bwMode="auto">
            <a:xfrm flipH="1">
              <a:off x="3024" y="20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79" name="Line 7"/>
            <p:cNvSpPr>
              <a:spLocks noChangeShapeType="1"/>
            </p:cNvSpPr>
            <p:nvPr/>
          </p:nvSpPr>
          <p:spPr bwMode="auto">
            <a:xfrm flipH="1">
              <a:off x="2016" y="168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0" name="Line 8"/>
            <p:cNvSpPr>
              <a:spLocks noChangeShapeType="1"/>
            </p:cNvSpPr>
            <p:nvPr/>
          </p:nvSpPr>
          <p:spPr bwMode="auto">
            <a:xfrm>
              <a:off x="2688" y="168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1" name="Oval 9"/>
            <p:cNvSpPr>
              <a:spLocks noChangeArrowheads="1"/>
            </p:cNvSpPr>
            <p:nvPr/>
          </p:nvSpPr>
          <p:spPr bwMode="auto">
            <a:xfrm>
              <a:off x="2496" y="1536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2" name="Line 10"/>
            <p:cNvSpPr>
              <a:spLocks noChangeShapeType="1"/>
            </p:cNvSpPr>
            <p:nvPr/>
          </p:nvSpPr>
          <p:spPr bwMode="auto">
            <a:xfrm flipH="1">
              <a:off x="1728" y="20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3" name="Line 11"/>
            <p:cNvSpPr>
              <a:spLocks noChangeShapeType="1"/>
            </p:cNvSpPr>
            <p:nvPr/>
          </p:nvSpPr>
          <p:spPr bwMode="auto">
            <a:xfrm>
              <a:off x="2016" y="20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4" name="Rectangle 12"/>
            <p:cNvSpPr>
              <a:spLocks noChangeArrowheads="1"/>
            </p:cNvSpPr>
            <p:nvPr/>
          </p:nvSpPr>
          <p:spPr bwMode="auto">
            <a:xfrm>
              <a:off x="2352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5" name="Rectangle 13"/>
            <p:cNvSpPr>
              <a:spLocks noChangeArrowheads="1"/>
            </p:cNvSpPr>
            <p:nvPr/>
          </p:nvSpPr>
          <p:spPr bwMode="auto">
            <a:xfrm>
              <a:off x="1920" y="3168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6" name="Rectangle 14"/>
            <p:cNvSpPr>
              <a:spLocks noChangeArrowheads="1"/>
            </p:cNvSpPr>
            <p:nvPr/>
          </p:nvSpPr>
          <p:spPr bwMode="auto">
            <a:xfrm>
              <a:off x="2208" y="3168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7" name="Rectangle 15"/>
            <p:cNvSpPr>
              <a:spLocks noChangeArrowheads="1"/>
            </p:cNvSpPr>
            <p:nvPr/>
          </p:nvSpPr>
          <p:spPr bwMode="auto">
            <a:xfrm>
              <a:off x="3456" y="2352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8" name="Rectangle 16"/>
            <p:cNvSpPr>
              <a:spLocks noChangeArrowheads="1"/>
            </p:cNvSpPr>
            <p:nvPr/>
          </p:nvSpPr>
          <p:spPr bwMode="auto">
            <a:xfrm>
              <a:off x="3072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89" name="Rectangle 17"/>
            <p:cNvSpPr>
              <a:spLocks noChangeArrowheads="1"/>
            </p:cNvSpPr>
            <p:nvPr/>
          </p:nvSpPr>
          <p:spPr bwMode="auto">
            <a:xfrm>
              <a:off x="2784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0" name="Rectangle 18"/>
            <p:cNvSpPr>
              <a:spLocks noChangeArrowheads="1"/>
            </p:cNvSpPr>
            <p:nvPr/>
          </p:nvSpPr>
          <p:spPr bwMode="auto">
            <a:xfrm>
              <a:off x="1488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1" name="Rectangle 19"/>
            <p:cNvSpPr>
              <a:spLocks noChangeArrowheads="1"/>
            </p:cNvSpPr>
            <p:nvPr/>
          </p:nvSpPr>
          <p:spPr bwMode="auto">
            <a:xfrm>
              <a:off x="1776" y="2736"/>
              <a:ext cx="144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2" name="Line 20"/>
            <p:cNvSpPr>
              <a:spLocks noChangeShapeType="1"/>
            </p:cNvSpPr>
            <p:nvPr/>
          </p:nvSpPr>
          <p:spPr bwMode="auto">
            <a:xfrm flipH="1">
              <a:off x="1536" y="24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3" name="Line 21"/>
            <p:cNvSpPr>
              <a:spLocks noChangeShapeType="1"/>
            </p:cNvSpPr>
            <p:nvPr/>
          </p:nvSpPr>
          <p:spPr bwMode="auto">
            <a:xfrm flipH="1">
              <a:off x="2112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4" name="Line 22"/>
            <p:cNvSpPr>
              <a:spLocks noChangeShapeType="1"/>
            </p:cNvSpPr>
            <p:nvPr/>
          </p:nvSpPr>
          <p:spPr bwMode="auto">
            <a:xfrm flipH="1">
              <a:off x="2832" y="24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5" name="Line 23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6" name="Line 24"/>
            <p:cNvSpPr>
              <a:spLocks noChangeShapeType="1"/>
            </p:cNvSpPr>
            <p:nvPr/>
          </p:nvSpPr>
          <p:spPr bwMode="auto">
            <a:xfrm>
              <a:off x="1728" y="24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7" name="Line 25"/>
            <p:cNvSpPr>
              <a:spLocks noChangeShapeType="1"/>
            </p:cNvSpPr>
            <p:nvPr/>
          </p:nvSpPr>
          <p:spPr bwMode="auto">
            <a:xfrm>
              <a:off x="2304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8" name="Line 26"/>
            <p:cNvSpPr>
              <a:spLocks noChangeShapeType="1"/>
            </p:cNvSpPr>
            <p:nvPr/>
          </p:nvSpPr>
          <p:spPr bwMode="auto">
            <a:xfrm>
              <a:off x="3024" y="24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099" name="Line 27"/>
            <p:cNvSpPr>
              <a:spLocks noChangeShapeType="1"/>
            </p:cNvSpPr>
            <p:nvPr/>
          </p:nvSpPr>
          <p:spPr bwMode="auto">
            <a:xfrm>
              <a:off x="3312" y="206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100" name="Line 28"/>
            <p:cNvSpPr>
              <a:spLocks noChangeShapeType="1"/>
            </p:cNvSpPr>
            <p:nvPr/>
          </p:nvSpPr>
          <p:spPr bwMode="auto">
            <a:xfrm>
              <a:off x="2160" y="288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101" name="Oval 29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102" name="Oval 30"/>
            <p:cNvSpPr>
              <a:spLocks noChangeArrowheads="1"/>
            </p:cNvSpPr>
            <p:nvPr/>
          </p:nvSpPr>
          <p:spPr bwMode="auto">
            <a:xfrm>
              <a:off x="3168" y="1920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9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103" name="Oval 31"/>
            <p:cNvSpPr>
              <a:spLocks noChangeArrowheads="1"/>
            </p:cNvSpPr>
            <p:nvPr/>
          </p:nvSpPr>
          <p:spPr bwMode="auto">
            <a:xfrm>
              <a:off x="2160" y="230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104" name="Oval 32"/>
            <p:cNvSpPr>
              <a:spLocks noChangeArrowheads="1"/>
            </p:cNvSpPr>
            <p:nvPr/>
          </p:nvSpPr>
          <p:spPr bwMode="auto">
            <a:xfrm>
              <a:off x="1584" y="230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105" name="Oval 33"/>
            <p:cNvSpPr>
              <a:spLocks noChangeArrowheads="1"/>
            </p:cNvSpPr>
            <p:nvPr/>
          </p:nvSpPr>
          <p:spPr bwMode="auto">
            <a:xfrm>
              <a:off x="2016" y="2736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9106" name="Oval 34"/>
            <p:cNvSpPr>
              <a:spLocks noChangeArrowheads="1"/>
            </p:cNvSpPr>
            <p:nvPr/>
          </p:nvSpPr>
          <p:spPr bwMode="auto">
            <a:xfrm>
              <a:off x="2880" y="2304"/>
              <a:ext cx="240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it-IT" sz="2400" b="1">
                  <a:latin typeface="Times New Roman" pitchFamily="18" charset="0"/>
                  <a:cs typeface="Times New Roman" pitchFamily="18" charset="0"/>
                </a:rPr>
                <a:t>8</a:t>
              </a:r>
              <a:endParaRPr lang="it-IT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13436</TotalTime>
  <Words>1225</Words>
  <Application>Microsoft Office PowerPoint</Application>
  <PresentationFormat>Presentazione su schermo (4:3)</PresentationFormat>
  <Paragraphs>255</Paragraphs>
  <Slides>19</Slides>
  <Notes>19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Blank Presentation</vt:lpstr>
      <vt:lpstr>Diapositiva 1</vt:lpstr>
      <vt:lpstr>Diapositiva 2</vt:lpstr>
      <vt:lpstr>Alberi binari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701</cp:revision>
  <cp:lastPrinted>2000-11-14T13:42:16Z</cp:lastPrinted>
  <dcterms:created xsi:type="dcterms:W3CDTF">2015-04-13T04:46:50Z</dcterms:created>
  <dcterms:modified xsi:type="dcterms:W3CDTF">2015-04-13T04:51:43Z</dcterms:modified>
</cp:coreProperties>
</file>