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3333CC"/>
    <a:srgbClr val="CC0000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46" d="100"/>
          <a:sy n="146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E9481-8267-412A-BEB5-987D523A80AA}" type="slidenum">
              <a:rPr lang="it-IT"/>
              <a:pPr/>
              <a:t>2</a:t>
            </a:fld>
            <a:endParaRPr lang="it-IT"/>
          </a:p>
        </p:txBody>
      </p:sp>
      <p:sp>
        <p:nvSpPr>
          <p:cNvPr id="162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1D6F5-DE01-42D7-A6E2-259880E2293F}" type="slidenum">
              <a:rPr lang="it-IT"/>
              <a:pPr/>
              <a:t>12</a:t>
            </a:fld>
            <a:endParaRPr lang="it-IT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6B8F6-E05F-42DC-A3ED-FADE5CD141AD}" type="slidenum">
              <a:rPr lang="it-IT"/>
              <a:pPr/>
              <a:t>13</a:t>
            </a:fld>
            <a:endParaRPr lang="it-IT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8CC96-C4F8-4E10-8C7C-0BEEFE83C073}" type="slidenum">
              <a:rPr lang="it-IT"/>
              <a:pPr/>
              <a:t>14</a:t>
            </a:fld>
            <a:endParaRPr lang="it-IT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45C77-F715-4E70-A483-BBD0A2ABE163}" type="slidenum">
              <a:rPr lang="it-IT"/>
              <a:pPr/>
              <a:t>16</a:t>
            </a:fld>
            <a:endParaRPr lang="it-IT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93DD1-93C6-40B2-B227-A67331AB3EA1}" type="slidenum">
              <a:rPr lang="it-IT"/>
              <a:pPr/>
              <a:t>17</a:t>
            </a:fld>
            <a:endParaRPr lang="it-IT"/>
          </a:p>
        </p:txBody>
      </p:sp>
      <p:sp>
        <p:nvSpPr>
          <p:cNvPr id="165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DA986-9C1C-4EEB-A6CE-DA45513583F6}" type="slidenum">
              <a:rPr lang="it-IT"/>
              <a:pPr/>
              <a:t>18</a:t>
            </a:fld>
            <a:endParaRPr lang="it-IT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74E50-CA83-4713-AE75-15C3DAAC5C8C}" type="slidenum">
              <a:rPr lang="it-IT"/>
              <a:pPr/>
              <a:t>19</a:t>
            </a:fld>
            <a:endParaRPr lang="it-IT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0752" y="525357"/>
            <a:ext cx="6958740" cy="2629041"/>
          </a:xfrm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E4302-9802-40B5-9670-F4237E750341}" type="slidenum">
              <a:rPr lang="it-IT"/>
              <a:pPr/>
              <a:t>20</a:t>
            </a:fld>
            <a:endParaRPr lang="it-IT"/>
          </a:p>
        </p:txBody>
      </p:sp>
      <p:sp>
        <p:nvSpPr>
          <p:cNvPr id="166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B6043-803B-4C75-968C-B8F22EC39298}" type="slidenum">
              <a:rPr lang="it-IT"/>
              <a:pPr/>
              <a:t>21</a:t>
            </a:fld>
            <a:endParaRPr lang="it-IT"/>
          </a:p>
        </p:txBody>
      </p:sp>
      <p:sp>
        <p:nvSpPr>
          <p:cNvPr id="166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0754" y="524227"/>
            <a:ext cx="6960983" cy="2629042"/>
          </a:xfrm>
          <a:ln/>
        </p:spPr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D7E2F-FB0D-4591-A53A-C58E0E2A528E}" type="slidenum">
              <a:rPr lang="it-IT"/>
              <a:pPr/>
              <a:t>22</a:t>
            </a:fld>
            <a:endParaRPr lang="it-IT"/>
          </a:p>
        </p:txBody>
      </p:sp>
      <p:sp>
        <p:nvSpPr>
          <p:cNvPr id="166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69BAC-2B53-4AA4-AF97-DB4D7F0823A0}" type="slidenum">
              <a:rPr lang="it-IT"/>
              <a:pPr/>
              <a:t>4</a:t>
            </a:fld>
            <a:endParaRPr lang="it-IT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F9E52-15C5-4189-B414-C6683CE42F6F}" type="slidenum">
              <a:rPr lang="it-IT"/>
              <a:pPr/>
              <a:t>24</a:t>
            </a:fld>
            <a:endParaRPr lang="it-IT"/>
          </a:p>
        </p:txBody>
      </p:sp>
      <p:sp>
        <p:nvSpPr>
          <p:cNvPr id="166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0752" y="525357"/>
            <a:ext cx="6958740" cy="2629041"/>
          </a:xfrm>
          <a:ln/>
        </p:spPr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631BB-F10B-4FEF-8DCD-F714AAEE36A2}" type="slidenum">
              <a:rPr lang="it-IT"/>
              <a:pPr/>
              <a:t>26</a:t>
            </a:fld>
            <a:endParaRPr lang="it-IT"/>
          </a:p>
        </p:txBody>
      </p:sp>
      <p:sp>
        <p:nvSpPr>
          <p:cNvPr id="167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9DE86-CE7C-4C6B-858B-83B73C5A47E1}" type="slidenum">
              <a:rPr lang="it-IT"/>
              <a:pPr/>
              <a:t>27</a:t>
            </a:fld>
            <a:endParaRPr lang="it-IT"/>
          </a:p>
        </p:txBody>
      </p:sp>
      <p:sp>
        <p:nvSpPr>
          <p:cNvPr id="167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6C5A-1888-40F9-BB9A-700CB8F74658}" type="slidenum">
              <a:rPr lang="it-IT"/>
              <a:pPr/>
              <a:t>28</a:t>
            </a:fld>
            <a:endParaRPr lang="it-IT"/>
          </a:p>
        </p:txBody>
      </p:sp>
      <p:sp>
        <p:nvSpPr>
          <p:cNvPr id="167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0752" y="525357"/>
            <a:ext cx="6958740" cy="2629041"/>
          </a:xfrm>
          <a:ln/>
        </p:spPr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9505A-7BF4-4CE6-804F-99437E655D66}" type="slidenum">
              <a:rPr lang="it-IT"/>
              <a:pPr/>
              <a:t>29</a:t>
            </a:fld>
            <a:endParaRPr lang="it-IT"/>
          </a:p>
        </p:txBody>
      </p:sp>
      <p:sp>
        <p:nvSpPr>
          <p:cNvPr id="16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0752" y="525357"/>
            <a:ext cx="6958740" cy="2629041"/>
          </a:xfrm>
          <a:ln/>
        </p:spPr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12C67-B0FE-4F4E-9CF4-0AFD89D11DAC}" type="slidenum">
              <a:rPr lang="it-IT"/>
              <a:pPr/>
              <a:t>30</a:t>
            </a:fld>
            <a:endParaRPr lang="it-IT"/>
          </a:p>
        </p:txBody>
      </p:sp>
      <p:sp>
        <p:nvSpPr>
          <p:cNvPr id="16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0752" y="525357"/>
            <a:ext cx="6958740" cy="2629041"/>
          </a:xfrm>
          <a:ln/>
        </p:spPr>
      </p:sp>
      <p:sp>
        <p:nvSpPr>
          <p:cNvPr id="168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33FD5-8DF4-4921-8E7B-55B39DEF4A6C}" type="slidenum">
              <a:rPr lang="it-IT"/>
              <a:pPr/>
              <a:t>31</a:t>
            </a:fld>
            <a:endParaRPr lang="it-IT"/>
          </a:p>
        </p:txBody>
      </p:sp>
      <p:sp>
        <p:nvSpPr>
          <p:cNvPr id="16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55BC9-FBFD-4903-B65E-86DD62278FF0}" type="slidenum">
              <a:rPr lang="it-IT"/>
              <a:pPr/>
              <a:t>5</a:t>
            </a:fld>
            <a:endParaRPr lang="it-IT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04625-B5DA-40E4-B4E1-AFC6293C0DE5}" type="slidenum">
              <a:rPr lang="it-IT"/>
              <a:pPr/>
              <a:t>6</a:t>
            </a:fld>
            <a:endParaRPr lang="it-IT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6400" y="525463"/>
            <a:ext cx="3506788" cy="2628900"/>
          </a:xfrm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9F02E-1093-4910-BC35-192050E42B14}" type="slidenum">
              <a:rPr lang="it-IT"/>
              <a:pPr/>
              <a:t>7</a:t>
            </a:fld>
            <a:endParaRPr lang="it-IT"/>
          </a:p>
        </p:txBody>
      </p:sp>
      <p:sp>
        <p:nvSpPr>
          <p:cNvPr id="163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182E0-6FE2-4A7D-A036-C5D91B20818D}" type="slidenum">
              <a:rPr lang="it-IT"/>
              <a:pPr/>
              <a:t>8</a:t>
            </a:fld>
            <a:endParaRPr lang="it-IT"/>
          </a:p>
        </p:txBody>
      </p:sp>
      <p:sp>
        <p:nvSpPr>
          <p:cNvPr id="163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A909F-D79F-4E30-B146-5A0C7E0C3BD8}" type="slidenum">
              <a:rPr lang="it-IT"/>
              <a:pPr/>
              <a:t>9</a:t>
            </a:fld>
            <a:endParaRPr lang="it-IT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113A4-E16B-40A6-8A0C-AB755385C913}" type="slidenum">
              <a:rPr lang="it-IT"/>
              <a:pPr/>
              <a:t>10</a:t>
            </a:fld>
            <a:endParaRPr lang="it-IT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0D463-E427-462D-A16F-D816DF439D6C}" type="slidenum">
              <a:rPr lang="it-IT"/>
              <a:pPr/>
              <a:t>11</a:t>
            </a:fld>
            <a:endParaRPr lang="it-IT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308" y="525780"/>
            <a:ext cx="6301513" cy="2628900"/>
          </a:xfrm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8638"/>
            <a:ext cx="6894552" cy="3154341"/>
          </a:xfrm>
        </p:spPr>
        <p:txBody>
          <a:bodyPr lIns="91773" tIns="45888" rIns="91773" bIns="45888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Text Box 2"/>
          <p:cNvSpPr txBox="1">
            <a:spLocks noChangeArrowheads="1"/>
          </p:cNvSpPr>
          <p:nvPr/>
        </p:nvSpPr>
        <p:spPr bwMode="auto">
          <a:xfrm>
            <a:off x="323528" y="152636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Come aumentare gli alberi </a:t>
            </a:r>
          </a:p>
        </p:txBody>
      </p:sp>
      <p:sp>
        <p:nvSpPr>
          <p:cNvPr id="1625092" name="Text Box 4"/>
          <p:cNvSpPr txBox="1">
            <a:spLocks noChangeArrowheads="1"/>
          </p:cNvSpPr>
          <p:nvPr/>
        </p:nvSpPr>
        <p:spPr bwMode="auto">
          <a:xfrm>
            <a:off x="251520" y="728700"/>
            <a:ext cx="8569325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La soluzione di alcuni problemi algoritmici richiede la progettazione di una struttura dati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appropriata.</a:t>
            </a:r>
            <a:endParaRPr lang="it-IT" sz="3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ts val="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Spesso una tale struttura si può ottenere </a:t>
            </a:r>
            <a:r>
              <a:rPr lang="it-IT" sz="36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aumentando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strutture dati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note.</a:t>
            </a:r>
            <a:endParaRPr lang="it-IT" sz="3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25093" name="Text Box 5"/>
          <p:cNvSpPr txBox="1">
            <a:spLocks noChangeArrowheads="1"/>
          </p:cNvSpPr>
          <p:nvPr/>
        </p:nvSpPr>
        <p:spPr bwMode="auto">
          <a:xfrm>
            <a:off x="287524" y="3465004"/>
            <a:ext cx="86771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Supponiamo ci serva una 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struttura dati su cui poter eseguire, oltre alle operazioni previste per gli alberi di ricerca, anche l’operazione di statistica ordinale </a:t>
            </a:r>
            <a:r>
              <a:rPr lang="it-IT" sz="36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Select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che ritorna il nodo con la chiave 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-esima.</a:t>
            </a:r>
            <a:endParaRPr lang="it-IT" sz="3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5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5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09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Text Box 2"/>
          <p:cNvSpPr txBox="1">
            <a:spLocks noChangeArrowheads="1"/>
          </p:cNvSpPr>
          <p:nvPr/>
        </p:nvSpPr>
        <p:spPr bwMode="auto">
          <a:xfrm>
            <a:off x="287339" y="3213100"/>
            <a:ext cx="8425122" cy="285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I campi 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dei nodi diversi da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rimangono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invariati.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Basta quindi ricalcolare i campi 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dei due nodi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usando la relazione:</a:t>
            </a:r>
          </a:p>
          <a:p>
            <a:pPr algn="ctr">
              <a:spcBef>
                <a:spcPct val="30000"/>
              </a:spcBef>
            </a:pP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x.left.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91580" y="1520788"/>
            <a:ext cx="1905000" cy="1676400"/>
            <a:chOff x="720" y="1008"/>
            <a:chExt cx="1200" cy="1056"/>
          </a:xfrm>
        </p:grpSpPr>
        <p:sp>
          <p:nvSpPr>
            <p:cNvPr id="1641476" name="Line 4"/>
            <p:cNvSpPr>
              <a:spLocks noChangeShapeType="1"/>
            </p:cNvSpPr>
            <p:nvPr/>
          </p:nvSpPr>
          <p:spPr bwMode="auto">
            <a:xfrm flipH="1">
              <a:off x="960" y="11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77" name="Line 5"/>
            <p:cNvSpPr>
              <a:spLocks noChangeShapeType="1"/>
            </p:cNvSpPr>
            <p:nvPr/>
          </p:nvSpPr>
          <p:spPr bwMode="auto">
            <a:xfrm>
              <a:off x="1200" y="115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78" name="Oval 6"/>
            <p:cNvSpPr>
              <a:spLocks noChangeArrowheads="1"/>
            </p:cNvSpPr>
            <p:nvPr/>
          </p:nvSpPr>
          <p:spPr bwMode="auto">
            <a:xfrm>
              <a:off x="1056" y="100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79" name="Line 7"/>
            <p:cNvSpPr>
              <a:spLocks noChangeShapeType="1"/>
            </p:cNvSpPr>
            <p:nvPr/>
          </p:nvSpPr>
          <p:spPr bwMode="auto">
            <a:xfrm flipH="1">
              <a:off x="1344" y="153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80" name="Line 8"/>
            <p:cNvSpPr>
              <a:spLocks noChangeShapeType="1"/>
            </p:cNvSpPr>
            <p:nvPr/>
          </p:nvSpPr>
          <p:spPr bwMode="auto">
            <a:xfrm>
              <a:off x="1536" y="153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81" name="Oval 9"/>
            <p:cNvSpPr>
              <a:spLocks noChangeArrowheads="1"/>
            </p:cNvSpPr>
            <p:nvPr/>
          </p:nvSpPr>
          <p:spPr bwMode="auto">
            <a:xfrm>
              <a:off x="1392" y="139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82" name="Rectangle 10"/>
            <p:cNvSpPr>
              <a:spLocks noChangeArrowheads="1"/>
            </p:cNvSpPr>
            <p:nvPr/>
          </p:nvSpPr>
          <p:spPr bwMode="auto">
            <a:xfrm>
              <a:off x="1584" y="17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  <a:endParaRPr 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83" name="Rectangle 11"/>
            <p:cNvSpPr>
              <a:spLocks noChangeArrowheads="1"/>
            </p:cNvSpPr>
            <p:nvPr/>
          </p:nvSpPr>
          <p:spPr bwMode="auto">
            <a:xfrm>
              <a:off x="1104" y="17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84" name="Rectangle 12"/>
            <p:cNvSpPr>
              <a:spLocks noChangeArrowheads="1"/>
            </p:cNvSpPr>
            <p:nvPr/>
          </p:nvSpPr>
          <p:spPr bwMode="auto">
            <a:xfrm>
              <a:off x="720" y="134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012160" y="1484784"/>
            <a:ext cx="1905000" cy="1676400"/>
            <a:chOff x="3456" y="1008"/>
            <a:chExt cx="1200" cy="1056"/>
          </a:xfrm>
        </p:grpSpPr>
        <p:sp>
          <p:nvSpPr>
            <p:cNvPr id="1641486" name="Line 14"/>
            <p:cNvSpPr>
              <a:spLocks noChangeShapeType="1"/>
            </p:cNvSpPr>
            <p:nvPr/>
          </p:nvSpPr>
          <p:spPr bwMode="auto">
            <a:xfrm>
              <a:off x="3888" y="15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87" name="Line 15"/>
            <p:cNvSpPr>
              <a:spLocks noChangeShapeType="1"/>
            </p:cNvSpPr>
            <p:nvPr/>
          </p:nvSpPr>
          <p:spPr bwMode="auto">
            <a:xfrm flipH="1">
              <a:off x="3696" y="15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88" name="Line 16"/>
            <p:cNvSpPr>
              <a:spLocks noChangeShapeType="1"/>
            </p:cNvSpPr>
            <p:nvPr/>
          </p:nvSpPr>
          <p:spPr bwMode="auto">
            <a:xfrm flipV="1">
              <a:off x="3888" y="115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89" name="Oval 17"/>
            <p:cNvSpPr>
              <a:spLocks noChangeArrowheads="1"/>
            </p:cNvSpPr>
            <p:nvPr/>
          </p:nvSpPr>
          <p:spPr bwMode="auto">
            <a:xfrm>
              <a:off x="3744" y="144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90" name="Line 18"/>
            <p:cNvSpPr>
              <a:spLocks noChangeShapeType="1"/>
            </p:cNvSpPr>
            <p:nvPr/>
          </p:nvSpPr>
          <p:spPr bwMode="auto">
            <a:xfrm>
              <a:off x="4272" y="12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91" name="Oval 19"/>
            <p:cNvSpPr>
              <a:spLocks noChangeArrowheads="1"/>
            </p:cNvSpPr>
            <p:nvPr/>
          </p:nvSpPr>
          <p:spPr bwMode="auto">
            <a:xfrm>
              <a:off x="4128" y="100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92" name="Rectangle 20"/>
            <p:cNvSpPr>
              <a:spLocks noChangeArrowheads="1"/>
            </p:cNvSpPr>
            <p:nvPr/>
          </p:nvSpPr>
          <p:spPr bwMode="auto">
            <a:xfrm>
              <a:off x="4320" y="139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3840" y="17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494" name="Rectangle 22"/>
            <p:cNvSpPr>
              <a:spLocks noChangeArrowheads="1"/>
            </p:cNvSpPr>
            <p:nvPr/>
          </p:nvSpPr>
          <p:spPr bwMode="auto">
            <a:xfrm>
              <a:off x="3456" y="17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41495" name="Line 23"/>
          <p:cNvSpPr>
            <a:spLocks noChangeShapeType="1"/>
          </p:cNvSpPr>
          <p:nvPr/>
        </p:nvSpPr>
        <p:spPr bwMode="auto">
          <a:xfrm>
            <a:off x="3172036" y="179796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1496" name="Line 24"/>
          <p:cNvSpPr>
            <a:spLocks noChangeShapeType="1"/>
          </p:cNvSpPr>
          <p:nvPr/>
        </p:nvSpPr>
        <p:spPr bwMode="auto">
          <a:xfrm flipH="1">
            <a:off x="3172036" y="255996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t-IT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1497" name="Rectangle 25"/>
          <p:cNvSpPr>
            <a:spLocks noChangeArrowheads="1"/>
          </p:cNvSpPr>
          <p:nvPr/>
        </p:nvSpPr>
        <p:spPr bwMode="auto">
          <a:xfrm>
            <a:off x="3095836" y="1340768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Left-Rotate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1498" name="Rectangle 26"/>
          <p:cNvSpPr>
            <a:spLocks noChangeArrowheads="1"/>
          </p:cNvSpPr>
          <p:nvPr/>
        </p:nvSpPr>
        <p:spPr bwMode="auto">
          <a:xfrm>
            <a:off x="2964074" y="2132931"/>
            <a:ext cx="27813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Right-Rotate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y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1499" name="Text Box 27"/>
          <p:cNvSpPr txBox="1">
            <a:spLocks noChangeArrowheads="1"/>
          </p:cNvSpPr>
          <p:nvPr/>
        </p:nvSpPr>
        <p:spPr bwMode="auto">
          <a:xfrm>
            <a:off x="250825" y="152400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Nella seconda fase le modifiche alla struttura sono dovute alle rotazioni.</a:t>
            </a:r>
          </a:p>
        </p:txBody>
      </p:sp>
      <p:sp>
        <p:nvSpPr>
          <p:cNvPr id="1641500" name="Text Box 28"/>
          <p:cNvSpPr txBox="1">
            <a:spLocks noChangeArrowheads="1"/>
          </p:cNvSpPr>
          <p:nvPr/>
        </p:nvSpPr>
        <p:spPr bwMode="auto">
          <a:xfrm>
            <a:off x="1736143" y="1296951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641501" name="Text Box 29"/>
          <p:cNvSpPr txBox="1">
            <a:spLocks noChangeArrowheads="1"/>
          </p:cNvSpPr>
          <p:nvPr/>
        </p:nvSpPr>
        <p:spPr bwMode="auto">
          <a:xfrm>
            <a:off x="2240968" y="1981163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641502" name="Text Box 30"/>
          <p:cNvSpPr txBox="1">
            <a:spLocks noChangeArrowheads="1"/>
          </p:cNvSpPr>
          <p:nvPr/>
        </p:nvSpPr>
        <p:spPr bwMode="auto">
          <a:xfrm>
            <a:off x="6718598" y="1297459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800" b="1" i="1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641503" name="Text Box 31"/>
          <p:cNvSpPr txBox="1">
            <a:spLocks noChangeArrowheads="1"/>
          </p:cNvSpPr>
          <p:nvPr/>
        </p:nvSpPr>
        <p:spPr bwMode="auto">
          <a:xfrm>
            <a:off x="6142335" y="1945159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800" b="1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56932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Left-Rotate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T, 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x.right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y.left.p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x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y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x.p.left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y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y 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y,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x 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y.size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x.size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istruzioni aggiunte</a:t>
            </a:r>
          </a:p>
          <a:p>
            <a:r>
              <a:rPr lang="it-IT" sz="28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x.size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2800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it-IT" sz="2800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x.left.size</a:t>
            </a:r>
            <a:r>
              <a:rPr lang="it-IT" sz="2800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it-IT" sz="2800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x.right.size</a:t>
            </a:r>
            <a:r>
              <a:rPr lang="it-IT" sz="2800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it-IT" sz="2800" b="1" i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67513" y="225425"/>
            <a:ext cx="2159000" cy="4664075"/>
            <a:chOff x="4263" y="142"/>
            <a:chExt cx="1360" cy="293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86" y="278"/>
              <a:ext cx="1200" cy="1056"/>
              <a:chOff x="720" y="1008"/>
              <a:chExt cx="1200" cy="1056"/>
            </a:xfrm>
          </p:grpSpPr>
          <p:sp>
            <p:nvSpPr>
              <p:cNvPr id="1643526" name="Line 6"/>
              <p:cNvSpPr>
                <a:spLocks noChangeShapeType="1"/>
              </p:cNvSpPr>
              <p:nvPr/>
            </p:nvSpPr>
            <p:spPr bwMode="auto">
              <a:xfrm flipH="1">
                <a:off x="960" y="115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27" name="Line 7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28" name="Oval 8"/>
              <p:cNvSpPr>
                <a:spLocks noChangeArrowheads="1"/>
              </p:cNvSpPr>
              <p:nvPr/>
            </p:nvSpPr>
            <p:spPr bwMode="auto">
              <a:xfrm>
                <a:off x="1056" y="1008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</a:pPr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29" name="Line 9"/>
              <p:cNvSpPr>
                <a:spLocks noChangeShapeType="1"/>
              </p:cNvSpPr>
              <p:nvPr/>
            </p:nvSpPr>
            <p:spPr bwMode="auto">
              <a:xfrm flipH="1">
                <a:off x="1344" y="153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30" name="Line 10"/>
              <p:cNvSpPr>
                <a:spLocks noChangeShapeType="1"/>
              </p:cNvSpPr>
              <p:nvPr/>
            </p:nvSpPr>
            <p:spPr bwMode="auto">
              <a:xfrm>
                <a:off x="1536" y="153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31" name="Oval 11"/>
              <p:cNvSpPr>
                <a:spLocks noChangeArrowheads="1"/>
              </p:cNvSpPr>
              <p:nvPr/>
            </p:nvSpPr>
            <p:spPr bwMode="auto">
              <a:xfrm>
                <a:off x="1392" y="1392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</a:pPr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32" name="Rectangle 12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b="1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</a:t>
                </a:r>
                <a:endParaRPr lang="en-US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33" name="Rectangle 13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b="1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</a:t>
                </a:r>
                <a:endParaRPr lang="en-US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34" name="Rectangle 14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b="1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</a:t>
                </a:r>
                <a:endParaRPr lang="en-US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308" y="2024"/>
              <a:ext cx="1200" cy="1056"/>
              <a:chOff x="3456" y="1008"/>
              <a:chExt cx="1200" cy="1056"/>
            </a:xfrm>
          </p:grpSpPr>
          <p:sp>
            <p:nvSpPr>
              <p:cNvPr id="1643536" name="Line 16"/>
              <p:cNvSpPr>
                <a:spLocks noChangeShapeType="1"/>
              </p:cNvSpPr>
              <p:nvPr/>
            </p:nvSpPr>
            <p:spPr bwMode="auto">
              <a:xfrm>
                <a:off x="3888" y="158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37" name="Line 17"/>
              <p:cNvSpPr>
                <a:spLocks noChangeShapeType="1"/>
              </p:cNvSpPr>
              <p:nvPr/>
            </p:nvSpPr>
            <p:spPr bwMode="auto">
              <a:xfrm flipH="1">
                <a:off x="3696" y="158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38" name="Line 18"/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39" name="Oval 19"/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</a:pPr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40" name="Line 20"/>
              <p:cNvSpPr>
                <a:spLocks noChangeShapeType="1"/>
              </p:cNvSpPr>
              <p:nvPr/>
            </p:nvSpPr>
            <p:spPr bwMode="auto">
              <a:xfrm>
                <a:off x="4272" y="120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41" name="Oval 21"/>
              <p:cNvSpPr>
                <a:spLocks noChangeArrowheads="1"/>
              </p:cNvSpPr>
              <p:nvPr/>
            </p:nvSpPr>
            <p:spPr bwMode="auto">
              <a:xfrm>
                <a:off x="4128" y="1008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</a:pPr>
                <a:endParaRPr lang="it-IT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42" name="Rectangle 22"/>
              <p:cNvSpPr>
                <a:spLocks noChangeArrowheads="1"/>
              </p:cNvSpPr>
              <p:nvPr/>
            </p:nvSpPr>
            <p:spPr bwMode="auto">
              <a:xfrm>
                <a:off x="4320" y="139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b="1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</a:t>
                </a:r>
                <a:endParaRPr lang="en-US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43" name="Rectangle 23"/>
              <p:cNvSpPr>
                <a:spLocks noChangeArrowheads="1"/>
              </p:cNvSpPr>
              <p:nvPr/>
            </p:nvSpPr>
            <p:spPr bwMode="auto">
              <a:xfrm>
                <a:off x="3840" y="177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b="1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</a:t>
                </a:r>
                <a:endParaRPr lang="en-US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544" name="Rectangle 24"/>
              <p:cNvSpPr>
                <a:spLocks noChangeArrowheads="1"/>
              </p:cNvSpPr>
              <p:nvPr/>
            </p:nvSpPr>
            <p:spPr bwMode="auto">
              <a:xfrm>
                <a:off x="3456" y="177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b="1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</a:t>
                </a:r>
                <a:endParaRPr lang="en-US" sz="28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43545" name="Line 25"/>
            <p:cNvSpPr>
              <a:spLocks noChangeShapeType="1"/>
            </p:cNvSpPr>
            <p:nvPr/>
          </p:nvSpPr>
          <p:spPr bwMode="auto">
            <a:xfrm>
              <a:off x="4263" y="136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3546" name="Rectangle 26"/>
            <p:cNvSpPr>
              <a:spLocks noChangeArrowheads="1"/>
            </p:cNvSpPr>
            <p:nvPr/>
          </p:nvSpPr>
          <p:spPr bwMode="auto">
            <a:xfrm>
              <a:off x="4308" y="1480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 dirty="0" err="1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LeftRot</a:t>
              </a:r>
              <a:r>
                <a:rPr lang="it-IT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it-IT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T,x</a:t>
              </a:r>
              <a:r>
                <a:rPr lang="it-IT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3547" name="Text Box 27"/>
            <p:cNvSpPr txBox="1">
              <a:spLocks noChangeArrowheads="1"/>
            </p:cNvSpPr>
            <p:nvPr/>
          </p:nvSpPr>
          <p:spPr bwMode="auto">
            <a:xfrm>
              <a:off x="4830" y="142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643548" name="Text Box 28"/>
            <p:cNvSpPr txBox="1">
              <a:spLocks noChangeArrowheads="1"/>
            </p:cNvSpPr>
            <p:nvPr/>
          </p:nvSpPr>
          <p:spPr bwMode="auto">
            <a:xfrm>
              <a:off x="5171" y="459"/>
              <a:ext cx="2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643549" name="Text Box 29"/>
            <p:cNvSpPr txBox="1">
              <a:spLocks noChangeArrowheads="1"/>
            </p:cNvSpPr>
            <p:nvPr/>
          </p:nvSpPr>
          <p:spPr bwMode="auto">
            <a:xfrm>
              <a:off x="4785" y="1888"/>
              <a:ext cx="2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643550" name="Text Box 30"/>
            <p:cNvSpPr txBox="1">
              <a:spLocks noChangeArrowheads="1"/>
            </p:cNvSpPr>
            <p:nvPr/>
          </p:nvSpPr>
          <p:spPr bwMode="auto">
            <a:xfrm>
              <a:off x="4400" y="2296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35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35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35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35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Text Box 2"/>
          <p:cNvSpPr txBox="1">
            <a:spLocks noChangeArrowheads="1"/>
          </p:cNvSpPr>
          <p:nvPr/>
        </p:nvSpPr>
        <p:spPr bwMode="auto">
          <a:xfrm>
            <a:off x="287338" y="685800"/>
            <a:ext cx="85693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Anche la </a:t>
            </a:r>
            <a:r>
              <a:rPr lang="it-IT" sz="36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ha due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fasi: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Nella prima viene tolto un nodo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avente uno dei sottoalberi vuoto sostituendolo con la radice dell’altro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sottoalbero.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Per questa fase basta diminuire di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il campo 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di tutti i nodi nel cammino dalla radice a tale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nodo.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5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5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Text Box 2"/>
          <p:cNvSpPr txBox="1">
            <a:spLocks noChangeArrowheads="1"/>
          </p:cNvSpPr>
          <p:nvPr/>
        </p:nvSpPr>
        <p:spPr bwMode="auto">
          <a:xfrm>
            <a:off x="251520" y="188640"/>
            <a:ext cx="493254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24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)             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it-IT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key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  x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mette</a:t>
            </a:r>
            <a:r>
              <a:rPr lang="it-IT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 posto di </a:t>
            </a:r>
            <a:r>
              <a:rPr lang="it-IT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p.left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y.p.right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it-IT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 smtClean="0">
                <a:latin typeface="Times New Roman" pitchFamily="18" charset="0"/>
                <a:cs typeface="Times New Roman" pitchFamily="18" charset="0"/>
              </a:rPr>
              <a:t>y.color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BLACK</a:t>
            </a:r>
            <a:endParaRPr lang="it-IT" sz="24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4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RB-Delete-Fixup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T, x</a:t>
            </a:r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03948" y="4509120"/>
            <a:ext cx="43204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2400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</a:t>
            </a:r>
            <a:r>
              <a:rPr lang="it-IT" sz="24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istruzioni aggiunte</a:t>
            </a:r>
          </a:p>
          <a:p>
            <a:r>
              <a:rPr lang="it-IT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 ≠ </a:t>
            </a:r>
            <a:r>
              <a:rPr lang="it-IT" sz="24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400" b="1" i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w.size</a:t>
            </a:r>
            <a:r>
              <a:rPr lang="it-IT" sz="2400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</a:t>
            </a:r>
            <a:r>
              <a:rPr lang="it-IT" sz="24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it-IT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, w 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</a:t>
            </a:r>
            <a:r>
              <a:rPr lang="it-IT" sz="2400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it-IT" sz="2400" b="1" i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ccia a sinistra 3"/>
          <p:cNvSpPr/>
          <p:nvPr/>
        </p:nvSpPr>
        <p:spPr bwMode="auto">
          <a:xfrm>
            <a:off x="3059832" y="4869160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Text Box 2"/>
          <p:cNvSpPr txBox="1">
            <a:spLocks noChangeArrowheads="1"/>
          </p:cNvSpPr>
          <p:nvPr/>
        </p:nvSpPr>
        <p:spPr bwMode="auto">
          <a:xfrm>
            <a:off x="287338" y="549275"/>
            <a:ext cx="860514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Nella seconda fase di </a:t>
            </a:r>
            <a:r>
              <a:rPr lang="it-IT" sz="36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le modifiche alla struttura dell’albero sono dovute alle rotazioni e quindi è sufficiente la modifica delle rotazioni già vista per </a:t>
            </a:r>
            <a:r>
              <a:rPr lang="it-IT" sz="36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9667" name="Text Box 3"/>
          <p:cNvSpPr txBox="1">
            <a:spLocks noChangeArrowheads="1"/>
          </p:cNvSpPr>
          <p:nvPr/>
        </p:nvSpPr>
        <p:spPr bwMode="auto">
          <a:xfrm>
            <a:off x="287524" y="3609020"/>
            <a:ext cx="856895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Le istruzioni aggiunte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quelle in verde) non aumentano la complessità delle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operazioni </a:t>
            </a:r>
            <a:r>
              <a:rPr lang="it-IT" sz="36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sz="36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</a:t>
            </a:r>
            <a:r>
              <a:rPr lang="it-IT" sz="36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6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Text Box 2"/>
          <p:cNvSpPr txBox="1">
            <a:spLocks noChangeArrowheads="1"/>
          </p:cNvSpPr>
          <p:nvPr/>
        </p:nvSpPr>
        <p:spPr bwMode="auto">
          <a:xfrm>
            <a:off x="719572" y="116632"/>
            <a:ext cx="7689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Teorema generale dell’aumento </a:t>
            </a:r>
          </a:p>
        </p:txBody>
      </p:sp>
      <p:sp>
        <p:nvSpPr>
          <p:cNvPr id="1651716" name="Text Box 4"/>
          <p:cNvSpPr txBox="1">
            <a:spLocks noChangeArrowheads="1"/>
          </p:cNvSpPr>
          <p:nvPr/>
        </p:nvSpPr>
        <p:spPr bwMode="auto">
          <a:xfrm>
            <a:off x="287524" y="728700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L’aumento di una struttura dati richiede quattro passi:</a:t>
            </a:r>
          </a:p>
        </p:txBody>
      </p:sp>
      <p:sp>
        <p:nvSpPr>
          <p:cNvPr id="1651717" name="Text Box 5"/>
          <p:cNvSpPr txBox="1">
            <a:spLocks noChangeArrowheads="1"/>
          </p:cNvSpPr>
          <p:nvPr/>
        </p:nvSpPr>
        <p:spPr bwMode="auto">
          <a:xfrm>
            <a:off x="287523" y="1988840"/>
            <a:ext cx="8702549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scelta della struttura dati di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base;</a:t>
            </a:r>
            <a:endParaRPr lang="it-IT" sz="3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scelta delle ulteriori informazioni da memorizzare nella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struttura;</a:t>
            </a:r>
            <a:endParaRPr lang="it-IT" sz="3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verifica che esse si possano mantenere durante le operazioni della struttura di base senza aumentarne la complessità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asintotica;</a:t>
            </a:r>
            <a:endParaRPr lang="it-IT" sz="3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sviluppo delle nuove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operazioni.</a:t>
            </a:r>
            <a:endParaRPr lang="it-IT" sz="3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1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1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1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1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1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1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17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Text Box 2"/>
          <p:cNvSpPr txBox="1">
            <a:spLocks noChangeArrowheads="1"/>
          </p:cNvSpPr>
          <p:nvPr/>
        </p:nvSpPr>
        <p:spPr bwMode="auto">
          <a:xfrm>
            <a:off x="287524" y="116632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Per gli alberi rosso-neri c’è un teorema che ci facilita il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passo 3.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2739" name="Text Box 3"/>
          <p:cNvSpPr txBox="1">
            <a:spLocks noChangeArrowheads="1"/>
          </p:cNvSpPr>
          <p:nvPr/>
        </p:nvSpPr>
        <p:spPr bwMode="auto">
          <a:xfrm>
            <a:off x="251521" y="1160748"/>
            <a:ext cx="8604956" cy="501675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Teorema dell’aumento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Sia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nuovo campo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che aumenta un albero rosso-nero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T.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Se il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valore di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si può calcolare in tempo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usando soltanto le altre informazioni presenti in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quelle presenti nei figli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x.left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comprese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x.left.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allora</a:t>
            </a:r>
          </a:p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il campo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si può mantenere aggiornato eseguendo 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</a:t>
            </a:r>
            <a:r>
              <a:rPr lang="it-IT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senza aumentare la complessità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di tali operazioni.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Text Box 2"/>
          <p:cNvSpPr txBox="1">
            <a:spLocks noChangeArrowheads="1"/>
          </p:cNvSpPr>
          <p:nvPr/>
        </p:nvSpPr>
        <p:spPr bwMode="auto">
          <a:xfrm>
            <a:off x="287338" y="404813"/>
            <a:ext cx="8569325" cy="50783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sz="3600" b="1" i="1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Osservazione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Il campo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soddisfa tale proprietà </a:t>
            </a:r>
          </a:p>
          <a:p>
            <a:pPr>
              <a:spcBef>
                <a:spcPct val="20000"/>
              </a:spcBef>
            </a:pPr>
            <a:endParaRPr lang="it-IT" sz="3600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x.left.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x.right.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endParaRPr lang="it-IT" sz="3600" b="1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Se usiamo la sentinella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e poniamo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T.nil.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questa formula vale per ogni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nodo interno,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compresi quelli senza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figli.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Text Box 2"/>
          <p:cNvSpPr txBox="1">
            <a:spLocks noChangeArrowheads="1"/>
          </p:cNvSpPr>
          <p:nvPr/>
        </p:nvSpPr>
        <p:spPr bwMode="auto">
          <a:xfrm>
            <a:off x="395536" y="116632"/>
            <a:ext cx="799288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Dimostrazione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L’idea è che una modifica di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implica la modifica del campo 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degli antenati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ma non degli altri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nodi.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6835" name="Text Box 3"/>
          <p:cNvSpPr txBox="1">
            <a:spLocks noChangeArrowheads="1"/>
          </p:cNvSpPr>
          <p:nvPr/>
        </p:nvSpPr>
        <p:spPr bwMode="auto">
          <a:xfrm>
            <a:off x="575557" y="2060848"/>
            <a:ext cx="655272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T,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z.left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z.right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T,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RB-Insert-Fixup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T,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56836" name="Text Box 4"/>
          <p:cNvSpPr txBox="1">
            <a:spLocks noChangeArrowheads="1"/>
          </p:cNvSpPr>
          <p:nvPr/>
        </p:nvSpPr>
        <p:spPr bwMode="auto">
          <a:xfrm>
            <a:off x="215516" y="3825044"/>
            <a:ext cx="85693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Nella prima fase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il nodo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aggiunto non ha figli e quindi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z.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si può calcolare direttamente in tempo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costante.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Basta quindi ricalcolare il campo 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di tutti i suoi antenati (tempo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6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6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Text Box 2"/>
          <p:cNvSpPr txBox="1">
            <a:spLocks noChangeArrowheads="1"/>
          </p:cNvSpPr>
          <p:nvPr/>
        </p:nvSpPr>
        <p:spPr bwMode="auto">
          <a:xfrm>
            <a:off x="287338" y="188913"/>
            <a:ext cx="856932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400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it-IT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x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, y 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x ≠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endParaRPr lang="it-IT" sz="2400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x </a:t>
            </a:r>
          </a:p>
          <a:p>
            <a:r>
              <a:rPr lang="it-IT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y.key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       x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z.p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y </a:t>
            </a:r>
          </a:p>
          <a:p>
            <a:r>
              <a:rPr lang="it-IT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r>
              <a:rPr lang="it-IT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y.key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x.left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r>
              <a:rPr lang="it-IT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w 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z</a:t>
            </a:r>
          </a:p>
          <a:p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4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w ≠ </a:t>
            </a:r>
            <a:r>
              <a:rPr lang="it-IT" sz="24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4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Ricalcola-Field</a:t>
            </a:r>
            <a:r>
              <a:rPr lang="it-IT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it-IT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24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4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w.p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8883" name="Text Box 3"/>
          <p:cNvSpPr txBox="1">
            <a:spLocks noChangeArrowheads="1"/>
          </p:cNvSpPr>
          <p:nvPr/>
        </p:nvSpPr>
        <p:spPr bwMode="auto">
          <a:xfrm>
            <a:off x="5400675" y="4689475"/>
            <a:ext cx="3240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tempo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(log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8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8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88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8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588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8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5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5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Text Box 2"/>
          <p:cNvSpPr txBox="1">
            <a:spLocks noChangeArrowheads="1"/>
          </p:cNvSpPr>
          <p:nvPr/>
        </p:nvSpPr>
        <p:spPr bwMode="auto">
          <a:xfrm>
            <a:off x="287338" y="1066800"/>
            <a:ext cx="85693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Un modo per farlo è aumentare gli alberi rosso-neri aggiungendo a ciascun nodo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un ulteriore campo intero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in cui memorizzare il numero di nodi interni del sottoalbero di radice 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</a:rPr>
              <a:t>x.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Text Box 2"/>
          <p:cNvSpPr txBox="1">
            <a:spLocks noChangeArrowheads="1"/>
          </p:cNvSpPr>
          <p:nvPr/>
        </p:nvSpPr>
        <p:spPr bwMode="auto">
          <a:xfrm>
            <a:off x="287338" y="225425"/>
            <a:ext cx="85693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Nella seconda fase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RB-Insert-Fixup</a:t>
            </a:r>
            <a:r>
              <a:rPr lang="it-IT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l’unico caso che può essere ripetuto è il caso 1 che non richiede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rotazioni.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Negli altri casi vengono eseguite al più 2 rotazioni e ciascuna di esse richiede il ricalcolo del campo 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dei due nodi ruotati e dei loro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antenati.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Tempo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0931" name="Text Box 3"/>
          <p:cNvSpPr txBox="1">
            <a:spLocks noChangeArrowheads="1"/>
          </p:cNvSpPr>
          <p:nvPr/>
        </p:nvSpPr>
        <p:spPr bwMode="auto">
          <a:xfrm>
            <a:off x="287338" y="4113213"/>
            <a:ext cx="871315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u="sng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Osservazione</a:t>
            </a:r>
            <a:r>
              <a:rPr lang="it-IT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Nel caso del campo 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non occorreva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ricalcolarlo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negli antenati ma questo non è sempre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vero.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Text Box 2"/>
          <p:cNvSpPr txBox="1">
            <a:spLocks noChangeArrowheads="1"/>
          </p:cNvSpPr>
          <p:nvPr/>
        </p:nvSpPr>
        <p:spPr bwMode="auto">
          <a:xfrm>
            <a:off x="250825" y="225425"/>
            <a:ext cx="5868988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Left-Rotate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y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x.right</a:t>
            </a:r>
            <a:endParaRPr lang="it-IT" sz="28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y.left.p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x</a:t>
            </a:r>
            <a:endParaRPr lang="it-IT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y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x 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x.p.left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y 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x.p.right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y 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y,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 x 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</a:p>
          <a:p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w ≠ </a:t>
            </a:r>
            <a:r>
              <a:rPr lang="it-IT" sz="28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Ricalcola-Field</a:t>
            </a:r>
            <a:r>
              <a:rPr lang="it-IT" sz="28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it-IT" sz="28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it-IT" sz="28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w.p</a:t>
            </a:r>
            <a:endParaRPr lang="it-IT" sz="2800" b="1" i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2980" name="Text Box 4"/>
          <p:cNvSpPr txBox="1">
            <a:spLocks noChangeArrowheads="1"/>
          </p:cNvSpPr>
          <p:nvPr/>
        </p:nvSpPr>
        <p:spPr bwMode="auto">
          <a:xfrm>
            <a:off x="5256076" y="5193196"/>
            <a:ext cx="360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Tempo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(log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6351" y="2600326"/>
            <a:ext cx="5224463" cy="2020888"/>
            <a:chOff x="2404" y="1638"/>
            <a:chExt cx="3291" cy="1273"/>
          </a:xfrm>
        </p:grpSpPr>
        <p:sp>
          <p:nvSpPr>
            <p:cNvPr id="1662982" name="Line 6"/>
            <p:cNvSpPr>
              <a:spLocks noChangeShapeType="1"/>
            </p:cNvSpPr>
            <p:nvPr/>
          </p:nvSpPr>
          <p:spPr bwMode="auto">
            <a:xfrm flipH="1">
              <a:off x="5289" y="1638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83" name="Line 7"/>
            <p:cNvSpPr>
              <a:spLocks noChangeShapeType="1"/>
            </p:cNvSpPr>
            <p:nvPr/>
          </p:nvSpPr>
          <p:spPr bwMode="auto">
            <a:xfrm flipH="1">
              <a:off x="2873" y="1661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84" name="Line 8"/>
            <p:cNvSpPr>
              <a:spLocks noChangeShapeType="1"/>
            </p:cNvSpPr>
            <p:nvPr/>
          </p:nvSpPr>
          <p:spPr bwMode="auto">
            <a:xfrm>
              <a:off x="4927" y="2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85" name="Line 9"/>
            <p:cNvSpPr>
              <a:spLocks noChangeShapeType="1"/>
            </p:cNvSpPr>
            <p:nvPr/>
          </p:nvSpPr>
          <p:spPr bwMode="auto">
            <a:xfrm flipH="1">
              <a:off x="2644" y="1999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86" name="Line 10"/>
            <p:cNvSpPr>
              <a:spLocks noChangeShapeType="1"/>
            </p:cNvSpPr>
            <p:nvPr/>
          </p:nvSpPr>
          <p:spPr bwMode="auto">
            <a:xfrm>
              <a:off x="2884" y="1999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87" name="Oval 11"/>
            <p:cNvSpPr>
              <a:spLocks noChangeArrowheads="1"/>
            </p:cNvSpPr>
            <p:nvPr/>
          </p:nvSpPr>
          <p:spPr bwMode="auto">
            <a:xfrm>
              <a:off x="2740" y="1855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88" name="Line 12"/>
            <p:cNvSpPr>
              <a:spLocks noChangeShapeType="1"/>
            </p:cNvSpPr>
            <p:nvPr/>
          </p:nvSpPr>
          <p:spPr bwMode="auto">
            <a:xfrm flipH="1">
              <a:off x="3028" y="2383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89" name="Line 13"/>
            <p:cNvSpPr>
              <a:spLocks noChangeShapeType="1"/>
            </p:cNvSpPr>
            <p:nvPr/>
          </p:nvSpPr>
          <p:spPr bwMode="auto">
            <a:xfrm>
              <a:off x="3220" y="2383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90" name="Oval 14"/>
            <p:cNvSpPr>
              <a:spLocks noChangeArrowheads="1"/>
            </p:cNvSpPr>
            <p:nvPr/>
          </p:nvSpPr>
          <p:spPr bwMode="auto">
            <a:xfrm>
              <a:off x="3076" y="2239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91" name="Rectangle 15"/>
            <p:cNvSpPr>
              <a:spLocks noChangeArrowheads="1"/>
            </p:cNvSpPr>
            <p:nvPr/>
          </p:nvSpPr>
          <p:spPr bwMode="auto">
            <a:xfrm>
              <a:off x="3268" y="2575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92" name="Rectangle 16"/>
            <p:cNvSpPr>
              <a:spLocks noChangeArrowheads="1"/>
            </p:cNvSpPr>
            <p:nvPr/>
          </p:nvSpPr>
          <p:spPr bwMode="auto">
            <a:xfrm>
              <a:off x="2788" y="262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93" name="Rectangle 17"/>
            <p:cNvSpPr>
              <a:spLocks noChangeArrowheads="1"/>
            </p:cNvSpPr>
            <p:nvPr/>
          </p:nvSpPr>
          <p:spPr bwMode="auto">
            <a:xfrm>
              <a:off x="2404" y="219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94" name="Line 18"/>
            <p:cNvSpPr>
              <a:spLocks noChangeShapeType="1"/>
            </p:cNvSpPr>
            <p:nvPr/>
          </p:nvSpPr>
          <p:spPr bwMode="auto">
            <a:xfrm flipH="1">
              <a:off x="4735" y="2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95" name="Line 19"/>
            <p:cNvSpPr>
              <a:spLocks noChangeShapeType="1"/>
            </p:cNvSpPr>
            <p:nvPr/>
          </p:nvSpPr>
          <p:spPr bwMode="auto">
            <a:xfrm flipV="1">
              <a:off x="4927" y="197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96" name="Oval 20"/>
            <p:cNvSpPr>
              <a:spLocks noChangeArrowheads="1"/>
            </p:cNvSpPr>
            <p:nvPr/>
          </p:nvSpPr>
          <p:spPr bwMode="auto">
            <a:xfrm>
              <a:off x="4783" y="226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97" name="Line 21"/>
            <p:cNvSpPr>
              <a:spLocks noChangeShapeType="1"/>
            </p:cNvSpPr>
            <p:nvPr/>
          </p:nvSpPr>
          <p:spPr bwMode="auto">
            <a:xfrm>
              <a:off x="5311" y="20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98" name="Oval 22"/>
            <p:cNvSpPr>
              <a:spLocks noChangeArrowheads="1"/>
            </p:cNvSpPr>
            <p:nvPr/>
          </p:nvSpPr>
          <p:spPr bwMode="auto">
            <a:xfrm>
              <a:off x="5167" y="183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2999" name="Rectangle 23"/>
            <p:cNvSpPr>
              <a:spLocks noChangeArrowheads="1"/>
            </p:cNvSpPr>
            <p:nvPr/>
          </p:nvSpPr>
          <p:spPr bwMode="auto">
            <a:xfrm>
              <a:off x="5359" y="221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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3000" name="Rectangle 24"/>
            <p:cNvSpPr>
              <a:spLocks noChangeArrowheads="1"/>
            </p:cNvSpPr>
            <p:nvPr/>
          </p:nvSpPr>
          <p:spPr bwMode="auto">
            <a:xfrm>
              <a:off x="4879" y="26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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3001" name="Rectangle 25"/>
            <p:cNvSpPr>
              <a:spLocks noChangeArrowheads="1"/>
            </p:cNvSpPr>
            <p:nvPr/>
          </p:nvSpPr>
          <p:spPr bwMode="auto">
            <a:xfrm>
              <a:off x="4495" y="26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endParaRPr lang="en-US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3002" name="Line 26"/>
            <p:cNvSpPr>
              <a:spLocks noChangeShapeType="1"/>
            </p:cNvSpPr>
            <p:nvPr/>
          </p:nvSpPr>
          <p:spPr bwMode="auto">
            <a:xfrm>
              <a:off x="3334" y="2137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3003" name="Rectangle 27"/>
            <p:cNvSpPr>
              <a:spLocks noChangeArrowheads="1"/>
            </p:cNvSpPr>
            <p:nvPr/>
          </p:nvSpPr>
          <p:spPr bwMode="auto">
            <a:xfrm>
              <a:off x="3288" y="1842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 i="1" dirty="0" err="1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Left-Rotate</a:t>
              </a:r>
              <a:r>
                <a:rPr lang="it-IT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it-IT" sz="28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it-IT" sz="2800" b="1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, x</a:t>
              </a:r>
              <a:r>
                <a:rPr lang="it-IT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3004" name="Text Box 28"/>
            <p:cNvSpPr txBox="1">
              <a:spLocks noChangeArrowheads="1"/>
            </p:cNvSpPr>
            <p:nvPr/>
          </p:nvSpPr>
          <p:spPr bwMode="auto">
            <a:xfrm>
              <a:off x="2903" y="1661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663005" name="Text Box 29"/>
            <p:cNvSpPr txBox="1">
              <a:spLocks noChangeArrowheads="1"/>
            </p:cNvSpPr>
            <p:nvPr/>
          </p:nvSpPr>
          <p:spPr bwMode="auto">
            <a:xfrm>
              <a:off x="3288" y="2160"/>
              <a:ext cx="2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663006" name="Text Box 30"/>
            <p:cNvSpPr txBox="1">
              <a:spLocks noChangeArrowheads="1"/>
            </p:cNvSpPr>
            <p:nvPr/>
          </p:nvSpPr>
          <p:spPr bwMode="auto">
            <a:xfrm>
              <a:off x="4967" y="1684"/>
              <a:ext cx="2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663007" name="Text Box 31"/>
            <p:cNvSpPr txBox="1">
              <a:spLocks noChangeArrowheads="1"/>
            </p:cNvSpPr>
            <p:nvPr/>
          </p:nvSpPr>
          <p:spPr bwMode="auto">
            <a:xfrm>
              <a:off x="4558" y="2160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2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2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2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2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62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2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6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026" name="Text Box 2"/>
          <p:cNvSpPr txBox="1">
            <a:spLocks noChangeArrowheads="1"/>
          </p:cNvSpPr>
          <p:nvPr/>
        </p:nvSpPr>
        <p:spPr bwMode="auto">
          <a:xfrm>
            <a:off x="287338" y="457200"/>
            <a:ext cx="85693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Nella prima fase di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</a:t>
            </a:r>
            <a:r>
              <a:rPr lang="it-IT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viene sostituito un nodo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con un suo figlio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Basta quindi ricalcolare il campo 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di tutti gli antenati di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x.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Tempo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Nella seconda fase l’unico caso che può essere ripetuto è il caso 2 che non effettua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rotazioni.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Negli altri casi vengono eseguite al </a:t>
            </a:r>
            <a:r>
              <a:rPr lang="it-IT">
                <a:latin typeface="Times New Roman" pitchFamily="18" charset="0"/>
                <a:cs typeface="Times New Roman" pitchFamily="18" charset="0"/>
              </a:rPr>
              <a:t>più </a:t>
            </a:r>
            <a:r>
              <a:rPr lang="it-IT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rotazioni e ciascuna di esse richiede il ricalcolo del campo 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dei due nodi ruotati e dei loro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antenati.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Tempo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5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5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5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5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5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5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074" name="Text Box 2"/>
          <p:cNvSpPr txBox="1">
            <a:spLocks noChangeArrowheads="1"/>
          </p:cNvSpPr>
          <p:nvPr/>
        </p:nvSpPr>
        <p:spPr bwMode="auto">
          <a:xfrm>
            <a:off x="863588" y="116632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di intervalli </a:t>
            </a:r>
          </a:p>
        </p:txBody>
      </p:sp>
      <p:sp>
        <p:nvSpPr>
          <p:cNvPr id="1667076" name="Text Box 4"/>
          <p:cNvSpPr txBox="1">
            <a:spLocks noChangeArrowheads="1"/>
          </p:cNvSpPr>
          <p:nvPr/>
        </p:nvSpPr>
        <p:spPr bwMode="auto">
          <a:xfrm>
            <a:off x="287524" y="656692"/>
            <a:ext cx="85693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Vogliamo aumentare gli alberi rosso-neri per ottenere una struttura dati che supporta operazioni su un insieme dinamico di </a:t>
            </a:r>
            <a:r>
              <a:rPr lang="it-IT" sz="36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intervalli</a:t>
            </a:r>
            <a:r>
              <a:rPr lang="it-IT" sz="3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a,b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numeri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reali.</a:t>
            </a:r>
            <a:endParaRPr lang="it-IT" sz="3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67077" name="Text Box 5"/>
          <p:cNvSpPr txBox="1">
            <a:spLocks noChangeArrowheads="1"/>
          </p:cNvSpPr>
          <p:nvPr/>
        </p:nvSpPr>
        <p:spPr bwMode="auto">
          <a:xfrm>
            <a:off x="323528" y="5229200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 intervallo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 rappresenta con i due numeri reali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b.</a:t>
            </a:r>
            <a:endParaRPr lang="it-IT" sz="36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67078" name="Text Box 6"/>
          <p:cNvSpPr txBox="1">
            <a:spLocks noChangeArrowheads="1"/>
          </p:cNvSpPr>
          <p:nvPr/>
        </p:nvSpPr>
        <p:spPr bwMode="auto">
          <a:xfrm>
            <a:off x="287524" y="2888940"/>
            <a:ext cx="85693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Oltre a </a:t>
            </a:r>
            <a:r>
              <a:rPr lang="it-IT" sz="36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Insert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</a:t>
            </a:r>
            <a:r>
              <a:rPr lang="it-IT" sz="36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Delete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vogliamo una operazione </a:t>
            </a:r>
            <a:r>
              <a:rPr lang="it-IT" sz="36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Search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a,b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sz="3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che ritorna un nodo dell’albero il cui intervallo ha intersezione non vuota con l’intervallo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it-IT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].</a:t>
            </a:r>
            <a:endParaRPr lang="it-IT" sz="36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7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7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7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7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077" grpId="0"/>
      <p:bldP spid="16670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Text Box 2"/>
          <p:cNvSpPr txBox="1">
            <a:spLocks noChangeArrowheads="1"/>
          </p:cNvSpPr>
          <p:nvPr/>
        </p:nvSpPr>
        <p:spPr bwMode="auto">
          <a:xfrm>
            <a:off x="215516" y="188913"/>
            <a:ext cx="8676963" cy="521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Dunque ogni nodo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di un albero di intervalli ha due campi 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low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a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   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</a:t>
            </a:r>
            <a:r>
              <a:rPr lang="it-IT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high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b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cui sono memorizzati gli estremi di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a,b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Il campo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è </a:t>
            </a:r>
            <a:r>
              <a:rPr lang="it-IT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usato come chiave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mentre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viene trattato come </a:t>
            </a:r>
            <a:r>
              <a:rPr lang="it-IT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informazione </a:t>
            </a:r>
            <a:r>
              <a:rPr lang="it-IT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associata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Aggiungiamo inoltre un campo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che mantiene il valore massimo tra gli estremi degli intervalli contenuti nel sottoalbero di radice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Per la sentinella poniamo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T.nil.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8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8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8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8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8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8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92275" y="4581525"/>
            <a:ext cx="4319588" cy="1189038"/>
            <a:chOff x="1519" y="3237"/>
            <a:chExt cx="2721" cy="749"/>
          </a:xfrm>
        </p:grpSpPr>
        <p:sp>
          <p:nvSpPr>
            <p:cNvPr id="1670147" name="Line 3"/>
            <p:cNvSpPr>
              <a:spLocks noChangeShapeType="1"/>
            </p:cNvSpPr>
            <p:nvPr/>
          </p:nvSpPr>
          <p:spPr bwMode="auto">
            <a:xfrm>
              <a:off x="2971" y="3249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148" name="Line 4"/>
            <p:cNvSpPr>
              <a:spLocks noChangeShapeType="1"/>
            </p:cNvSpPr>
            <p:nvPr/>
          </p:nvSpPr>
          <p:spPr bwMode="auto">
            <a:xfrm>
              <a:off x="2222" y="3407"/>
              <a:ext cx="91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149" name="Line 5"/>
            <p:cNvSpPr>
              <a:spLocks noChangeShapeType="1"/>
            </p:cNvSpPr>
            <p:nvPr/>
          </p:nvSpPr>
          <p:spPr bwMode="auto">
            <a:xfrm>
              <a:off x="1973" y="3702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150" name="Line 6"/>
            <p:cNvSpPr>
              <a:spLocks noChangeShapeType="1"/>
            </p:cNvSpPr>
            <p:nvPr/>
          </p:nvSpPr>
          <p:spPr bwMode="auto">
            <a:xfrm>
              <a:off x="1519" y="3974"/>
              <a:ext cx="250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151" name="Line 7"/>
            <p:cNvSpPr>
              <a:spLocks noChangeShapeType="1"/>
            </p:cNvSpPr>
            <p:nvPr/>
          </p:nvSpPr>
          <p:spPr bwMode="auto">
            <a:xfrm flipV="1">
              <a:off x="2063" y="3974"/>
              <a:ext cx="386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152" name="Line 8"/>
            <p:cNvSpPr>
              <a:spLocks noChangeShapeType="1"/>
            </p:cNvSpPr>
            <p:nvPr/>
          </p:nvSpPr>
          <p:spPr bwMode="auto">
            <a:xfrm>
              <a:off x="3787" y="3385"/>
              <a:ext cx="453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153" name="Line 9"/>
            <p:cNvSpPr>
              <a:spLocks noChangeShapeType="1"/>
            </p:cNvSpPr>
            <p:nvPr/>
          </p:nvSpPr>
          <p:spPr bwMode="auto">
            <a:xfrm>
              <a:off x="2857" y="3702"/>
              <a:ext cx="7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154" name="Line 10"/>
            <p:cNvSpPr>
              <a:spLocks noChangeShapeType="1"/>
            </p:cNvSpPr>
            <p:nvPr/>
          </p:nvSpPr>
          <p:spPr bwMode="auto">
            <a:xfrm>
              <a:off x="3061" y="3612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155" name="Line 11"/>
            <p:cNvSpPr>
              <a:spLocks noChangeShapeType="1"/>
            </p:cNvSpPr>
            <p:nvPr/>
          </p:nvSpPr>
          <p:spPr bwMode="auto">
            <a:xfrm>
              <a:off x="3265" y="3952"/>
              <a:ext cx="68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156" name="Line 12"/>
            <p:cNvSpPr>
              <a:spLocks noChangeShapeType="1"/>
            </p:cNvSpPr>
            <p:nvPr/>
          </p:nvSpPr>
          <p:spPr bwMode="auto">
            <a:xfrm flipH="1">
              <a:off x="3855" y="3612"/>
              <a:ext cx="23" cy="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0157" name="AutoShape 13"/>
            <p:cNvCxnSpPr>
              <a:cxnSpLocks noChangeShapeType="1"/>
              <a:stCxn id="1670147" idx="0"/>
              <a:endCxn id="1670148" idx="0"/>
            </p:cNvCxnSpPr>
            <p:nvPr/>
          </p:nvCxnSpPr>
          <p:spPr bwMode="auto">
            <a:xfrm flipH="1">
              <a:off x="2222" y="3237"/>
              <a:ext cx="749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158" name="AutoShape 14"/>
            <p:cNvCxnSpPr>
              <a:cxnSpLocks noChangeShapeType="1"/>
              <a:stCxn id="1670147" idx="0"/>
              <a:endCxn id="1670152" idx="0"/>
            </p:cNvCxnSpPr>
            <p:nvPr/>
          </p:nvCxnSpPr>
          <p:spPr bwMode="auto">
            <a:xfrm>
              <a:off x="2971" y="3237"/>
              <a:ext cx="816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159" name="AutoShape 15"/>
            <p:cNvCxnSpPr>
              <a:cxnSpLocks noChangeShapeType="1"/>
              <a:stCxn id="1670148" idx="0"/>
              <a:endCxn id="1670149" idx="0"/>
            </p:cNvCxnSpPr>
            <p:nvPr/>
          </p:nvCxnSpPr>
          <p:spPr bwMode="auto">
            <a:xfrm flipH="1">
              <a:off x="1973" y="3395"/>
              <a:ext cx="249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160" name="AutoShape 16"/>
            <p:cNvCxnSpPr>
              <a:cxnSpLocks noChangeShapeType="1"/>
              <a:stCxn id="1670153" idx="0"/>
              <a:endCxn id="1670148" idx="0"/>
            </p:cNvCxnSpPr>
            <p:nvPr/>
          </p:nvCxnSpPr>
          <p:spPr bwMode="auto">
            <a:xfrm flipH="1" flipV="1">
              <a:off x="2222" y="3395"/>
              <a:ext cx="635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161" name="AutoShape 17"/>
            <p:cNvCxnSpPr>
              <a:cxnSpLocks noChangeShapeType="1"/>
              <a:stCxn id="1670149" idx="0"/>
              <a:endCxn id="1670150" idx="0"/>
            </p:cNvCxnSpPr>
            <p:nvPr/>
          </p:nvCxnSpPr>
          <p:spPr bwMode="auto">
            <a:xfrm flipH="1">
              <a:off x="1519" y="3690"/>
              <a:ext cx="454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162" name="AutoShape 18"/>
            <p:cNvCxnSpPr>
              <a:cxnSpLocks noChangeShapeType="1"/>
              <a:stCxn id="1670151" idx="0"/>
              <a:endCxn id="1670149" idx="0"/>
            </p:cNvCxnSpPr>
            <p:nvPr/>
          </p:nvCxnSpPr>
          <p:spPr bwMode="auto">
            <a:xfrm flipH="1" flipV="1">
              <a:off x="1973" y="3690"/>
              <a:ext cx="9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163" name="AutoShape 19"/>
            <p:cNvCxnSpPr>
              <a:cxnSpLocks noChangeShapeType="1"/>
              <a:stCxn id="1670152" idx="0"/>
              <a:endCxn id="1670154" idx="0"/>
            </p:cNvCxnSpPr>
            <p:nvPr/>
          </p:nvCxnSpPr>
          <p:spPr bwMode="auto">
            <a:xfrm flipH="1">
              <a:off x="3061" y="3373"/>
              <a:ext cx="726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164" name="AutoShape 20"/>
            <p:cNvCxnSpPr>
              <a:cxnSpLocks noChangeShapeType="1"/>
              <a:stCxn id="1670154" idx="0"/>
              <a:endCxn id="1670155" idx="0"/>
            </p:cNvCxnSpPr>
            <p:nvPr/>
          </p:nvCxnSpPr>
          <p:spPr bwMode="auto">
            <a:xfrm>
              <a:off x="3061" y="3600"/>
              <a:ext cx="204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165" name="AutoShape 21"/>
            <p:cNvCxnSpPr>
              <a:cxnSpLocks noChangeShapeType="1"/>
              <a:stCxn id="1670152" idx="0"/>
              <a:endCxn id="1670156" idx="0"/>
            </p:cNvCxnSpPr>
            <p:nvPr/>
          </p:nvCxnSpPr>
          <p:spPr bwMode="auto">
            <a:xfrm>
              <a:off x="3787" y="3373"/>
              <a:ext cx="92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511300" y="4149725"/>
            <a:ext cx="4681538" cy="288925"/>
            <a:chOff x="952" y="3906"/>
            <a:chExt cx="2949" cy="182"/>
          </a:xfrm>
        </p:grpSpPr>
        <p:sp>
          <p:nvSpPr>
            <p:cNvPr id="1670167" name="Line 23"/>
            <p:cNvSpPr>
              <a:spLocks noChangeShapeType="1"/>
            </p:cNvSpPr>
            <p:nvPr/>
          </p:nvSpPr>
          <p:spPr bwMode="auto">
            <a:xfrm>
              <a:off x="1066" y="3906"/>
              <a:ext cx="27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168" name="Rectangle 24"/>
            <p:cNvSpPr>
              <a:spLocks noChangeArrowheads="1"/>
            </p:cNvSpPr>
            <p:nvPr/>
          </p:nvSpPr>
          <p:spPr bwMode="auto">
            <a:xfrm>
              <a:off x="952" y="3929"/>
              <a:ext cx="25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70169" name="Rectangle 25"/>
            <p:cNvSpPr>
              <a:spLocks noChangeArrowheads="1"/>
            </p:cNvSpPr>
            <p:nvPr/>
          </p:nvSpPr>
          <p:spPr bwMode="auto">
            <a:xfrm>
              <a:off x="3651" y="3929"/>
              <a:ext cx="25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dirty="0">
                  <a:latin typeface="Times New Roman" pitchFamily="18" charset="0"/>
                  <a:cs typeface="Times New Roman" pitchFamily="18" charset="0"/>
                </a:rPr>
                <a:t>30</a:t>
              </a:r>
            </a:p>
          </p:txBody>
        </p:sp>
        <p:sp>
          <p:nvSpPr>
            <p:cNvPr id="1670170" name="Rectangle 26"/>
            <p:cNvSpPr>
              <a:spLocks noChangeArrowheads="1"/>
            </p:cNvSpPr>
            <p:nvPr/>
          </p:nvSpPr>
          <p:spPr bwMode="auto">
            <a:xfrm>
              <a:off x="1859" y="3929"/>
              <a:ext cx="25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70171" name="Rectangle 27"/>
            <p:cNvSpPr>
              <a:spLocks noChangeArrowheads="1"/>
            </p:cNvSpPr>
            <p:nvPr/>
          </p:nvSpPr>
          <p:spPr bwMode="auto">
            <a:xfrm>
              <a:off x="2744" y="3929"/>
              <a:ext cx="25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20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692275" y="260350"/>
            <a:ext cx="5688013" cy="3600450"/>
            <a:chOff x="1066" y="164"/>
            <a:chExt cx="3583" cy="2268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2518" y="164"/>
              <a:ext cx="453" cy="363"/>
              <a:chOff x="1973" y="346"/>
              <a:chExt cx="453" cy="363"/>
            </a:xfrm>
          </p:grpSpPr>
          <p:sp>
            <p:nvSpPr>
              <p:cNvPr id="1670174" name="Rectangle 30"/>
              <p:cNvSpPr>
                <a:spLocks noChangeArrowheads="1"/>
              </p:cNvSpPr>
              <p:nvPr/>
            </p:nvSpPr>
            <p:spPr bwMode="auto">
              <a:xfrm>
                <a:off x="1973" y="346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[16,21]</a:t>
                </a:r>
              </a:p>
            </p:txBody>
          </p:sp>
          <p:sp>
            <p:nvSpPr>
              <p:cNvPr id="1670175" name="Rectangle 31"/>
              <p:cNvSpPr>
                <a:spLocks noChangeArrowheads="1"/>
              </p:cNvSpPr>
              <p:nvPr/>
            </p:nvSpPr>
            <p:spPr bwMode="auto">
              <a:xfrm>
                <a:off x="2109" y="550"/>
                <a:ext cx="317" cy="1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30</a:t>
                </a:r>
              </a:p>
            </p:txBody>
          </p:sp>
          <p:sp>
            <p:nvSpPr>
              <p:cNvPr id="1670176" name="Rectangle 32"/>
              <p:cNvSpPr>
                <a:spLocks noChangeArrowheads="1"/>
              </p:cNvSpPr>
              <p:nvPr/>
            </p:nvSpPr>
            <p:spPr bwMode="auto">
              <a:xfrm>
                <a:off x="1973" y="550"/>
                <a:ext cx="136" cy="15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747" y="595"/>
              <a:ext cx="453" cy="363"/>
              <a:chOff x="1973" y="346"/>
              <a:chExt cx="453" cy="363"/>
            </a:xfrm>
          </p:grpSpPr>
          <p:sp>
            <p:nvSpPr>
              <p:cNvPr id="1670178" name="Rectangle 34"/>
              <p:cNvSpPr>
                <a:spLocks noChangeArrowheads="1"/>
              </p:cNvSpPr>
              <p:nvPr/>
            </p:nvSpPr>
            <p:spPr bwMode="auto">
              <a:xfrm>
                <a:off x="1973" y="346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[8,9]</a:t>
                </a:r>
              </a:p>
            </p:txBody>
          </p:sp>
          <p:sp>
            <p:nvSpPr>
              <p:cNvPr id="1670179" name="Rectangle 35"/>
              <p:cNvSpPr>
                <a:spLocks noChangeArrowheads="1"/>
              </p:cNvSpPr>
              <p:nvPr/>
            </p:nvSpPr>
            <p:spPr bwMode="auto">
              <a:xfrm>
                <a:off x="2109" y="550"/>
                <a:ext cx="317" cy="1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23</a:t>
                </a:r>
              </a:p>
            </p:txBody>
          </p:sp>
          <p:sp>
            <p:nvSpPr>
              <p:cNvPr id="1670180" name="Rectangle 36"/>
              <p:cNvSpPr>
                <a:spLocks noChangeArrowheads="1"/>
              </p:cNvSpPr>
              <p:nvPr/>
            </p:nvSpPr>
            <p:spPr bwMode="auto">
              <a:xfrm>
                <a:off x="1973" y="550"/>
                <a:ext cx="136" cy="159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334" y="618"/>
              <a:ext cx="453" cy="363"/>
              <a:chOff x="1973" y="346"/>
              <a:chExt cx="453" cy="363"/>
            </a:xfrm>
          </p:grpSpPr>
          <p:sp>
            <p:nvSpPr>
              <p:cNvPr id="1670182" name="Rectangle 38"/>
              <p:cNvSpPr>
                <a:spLocks noChangeArrowheads="1"/>
              </p:cNvSpPr>
              <p:nvPr/>
            </p:nvSpPr>
            <p:spPr bwMode="auto">
              <a:xfrm>
                <a:off x="1973" y="346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[25,30]</a:t>
                </a:r>
              </a:p>
            </p:txBody>
          </p:sp>
          <p:sp>
            <p:nvSpPr>
              <p:cNvPr id="1670183" name="Rectangle 39"/>
              <p:cNvSpPr>
                <a:spLocks noChangeArrowheads="1"/>
              </p:cNvSpPr>
              <p:nvPr/>
            </p:nvSpPr>
            <p:spPr bwMode="auto">
              <a:xfrm>
                <a:off x="2109" y="550"/>
                <a:ext cx="317" cy="1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30</a:t>
                </a:r>
              </a:p>
            </p:txBody>
          </p:sp>
          <p:sp>
            <p:nvSpPr>
              <p:cNvPr id="1670184" name="Rectangle 40"/>
              <p:cNvSpPr>
                <a:spLocks noChangeArrowheads="1"/>
              </p:cNvSpPr>
              <p:nvPr/>
            </p:nvSpPr>
            <p:spPr bwMode="auto">
              <a:xfrm>
                <a:off x="1973" y="550"/>
                <a:ext cx="136" cy="159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1520" y="1525"/>
              <a:ext cx="453" cy="363"/>
              <a:chOff x="1973" y="346"/>
              <a:chExt cx="453" cy="363"/>
            </a:xfrm>
          </p:grpSpPr>
          <p:sp>
            <p:nvSpPr>
              <p:cNvPr id="1670186" name="Rectangle 42"/>
              <p:cNvSpPr>
                <a:spLocks noChangeArrowheads="1"/>
              </p:cNvSpPr>
              <p:nvPr/>
            </p:nvSpPr>
            <p:spPr bwMode="auto">
              <a:xfrm>
                <a:off x="1973" y="346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[5,8]</a:t>
                </a:r>
              </a:p>
            </p:txBody>
          </p:sp>
          <p:sp>
            <p:nvSpPr>
              <p:cNvPr id="1670187" name="Rectangle 43"/>
              <p:cNvSpPr>
                <a:spLocks noChangeArrowheads="1"/>
              </p:cNvSpPr>
              <p:nvPr/>
            </p:nvSpPr>
            <p:spPr bwMode="auto">
              <a:xfrm>
                <a:off x="2109" y="550"/>
                <a:ext cx="317" cy="1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1670188" name="Rectangle 44"/>
              <p:cNvSpPr>
                <a:spLocks noChangeArrowheads="1"/>
              </p:cNvSpPr>
              <p:nvPr/>
            </p:nvSpPr>
            <p:spPr bwMode="auto">
              <a:xfrm>
                <a:off x="1973" y="550"/>
                <a:ext cx="136" cy="15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3425" y="1071"/>
              <a:ext cx="453" cy="363"/>
              <a:chOff x="1973" y="346"/>
              <a:chExt cx="453" cy="363"/>
            </a:xfrm>
          </p:grpSpPr>
          <p:sp>
            <p:nvSpPr>
              <p:cNvPr id="1670190" name="Rectangle 46"/>
              <p:cNvSpPr>
                <a:spLocks noChangeArrowheads="1"/>
              </p:cNvSpPr>
              <p:nvPr/>
            </p:nvSpPr>
            <p:spPr bwMode="auto">
              <a:xfrm>
                <a:off x="1973" y="346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[26,26]</a:t>
                </a:r>
              </a:p>
            </p:txBody>
          </p:sp>
          <p:sp>
            <p:nvSpPr>
              <p:cNvPr id="1670191" name="Rectangle 47"/>
              <p:cNvSpPr>
                <a:spLocks noChangeArrowheads="1"/>
              </p:cNvSpPr>
              <p:nvPr/>
            </p:nvSpPr>
            <p:spPr bwMode="auto">
              <a:xfrm>
                <a:off x="2109" y="550"/>
                <a:ext cx="317" cy="1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26</a:t>
                </a:r>
              </a:p>
            </p:txBody>
          </p:sp>
          <p:sp>
            <p:nvSpPr>
              <p:cNvPr id="1670192" name="Rectangle 48"/>
              <p:cNvSpPr>
                <a:spLocks noChangeArrowheads="1"/>
              </p:cNvSpPr>
              <p:nvPr/>
            </p:nvSpPr>
            <p:spPr bwMode="auto">
              <a:xfrm>
                <a:off x="1973" y="550"/>
                <a:ext cx="136" cy="15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1066" y="2069"/>
              <a:ext cx="453" cy="363"/>
              <a:chOff x="1973" y="346"/>
              <a:chExt cx="453" cy="363"/>
            </a:xfrm>
          </p:grpSpPr>
          <p:sp>
            <p:nvSpPr>
              <p:cNvPr id="1670194" name="Rectangle 50"/>
              <p:cNvSpPr>
                <a:spLocks noChangeArrowheads="1"/>
              </p:cNvSpPr>
              <p:nvPr/>
            </p:nvSpPr>
            <p:spPr bwMode="auto">
              <a:xfrm>
                <a:off x="1973" y="346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[0,3]</a:t>
                </a:r>
              </a:p>
            </p:txBody>
          </p:sp>
          <p:sp>
            <p:nvSpPr>
              <p:cNvPr id="1670195" name="Rectangle 51"/>
              <p:cNvSpPr>
                <a:spLocks noChangeArrowheads="1"/>
              </p:cNvSpPr>
              <p:nvPr/>
            </p:nvSpPr>
            <p:spPr bwMode="auto">
              <a:xfrm>
                <a:off x="2109" y="550"/>
                <a:ext cx="317" cy="1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670196" name="Rectangle 52"/>
              <p:cNvSpPr>
                <a:spLocks noChangeArrowheads="1"/>
              </p:cNvSpPr>
              <p:nvPr/>
            </p:nvSpPr>
            <p:spPr bwMode="auto">
              <a:xfrm>
                <a:off x="1973" y="550"/>
                <a:ext cx="136" cy="159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1633" y="2069"/>
              <a:ext cx="453" cy="363"/>
              <a:chOff x="1973" y="346"/>
              <a:chExt cx="453" cy="363"/>
            </a:xfrm>
          </p:grpSpPr>
          <p:sp>
            <p:nvSpPr>
              <p:cNvPr id="1670198" name="Rectangle 54"/>
              <p:cNvSpPr>
                <a:spLocks noChangeArrowheads="1"/>
              </p:cNvSpPr>
              <p:nvPr/>
            </p:nvSpPr>
            <p:spPr bwMode="auto">
              <a:xfrm>
                <a:off x="1973" y="346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 dirty="0">
                    <a:latin typeface="Times New Roman" pitchFamily="18" charset="0"/>
                    <a:cs typeface="Times New Roman" pitchFamily="18" charset="0"/>
                  </a:rPr>
                  <a:t>[6,10]</a:t>
                </a:r>
              </a:p>
            </p:txBody>
          </p:sp>
          <p:sp>
            <p:nvSpPr>
              <p:cNvPr id="1670199" name="Rectangle 55"/>
              <p:cNvSpPr>
                <a:spLocks noChangeArrowheads="1"/>
              </p:cNvSpPr>
              <p:nvPr/>
            </p:nvSpPr>
            <p:spPr bwMode="auto">
              <a:xfrm>
                <a:off x="2109" y="550"/>
                <a:ext cx="317" cy="1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1670200" name="Rectangle 56"/>
              <p:cNvSpPr>
                <a:spLocks noChangeArrowheads="1"/>
              </p:cNvSpPr>
              <p:nvPr/>
            </p:nvSpPr>
            <p:spPr bwMode="auto">
              <a:xfrm>
                <a:off x="1973" y="550"/>
                <a:ext cx="136" cy="159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2427" y="1525"/>
              <a:ext cx="453" cy="363"/>
              <a:chOff x="1973" y="346"/>
              <a:chExt cx="453" cy="363"/>
            </a:xfrm>
          </p:grpSpPr>
          <p:sp>
            <p:nvSpPr>
              <p:cNvPr id="1670202" name="Rectangle 58"/>
              <p:cNvSpPr>
                <a:spLocks noChangeArrowheads="1"/>
              </p:cNvSpPr>
              <p:nvPr/>
            </p:nvSpPr>
            <p:spPr bwMode="auto">
              <a:xfrm>
                <a:off x="1973" y="346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[15,23]</a:t>
                </a:r>
              </a:p>
            </p:txBody>
          </p:sp>
          <p:sp>
            <p:nvSpPr>
              <p:cNvPr id="1670203" name="Rectangle 59"/>
              <p:cNvSpPr>
                <a:spLocks noChangeArrowheads="1"/>
              </p:cNvSpPr>
              <p:nvPr/>
            </p:nvSpPr>
            <p:spPr bwMode="auto">
              <a:xfrm>
                <a:off x="2109" y="550"/>
                <a:ext cx="317" cy="1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23</a:t>
                </a:r>
              </a:p>
            </p:txBody>
          </p:sp>
          <p:sp>
            <p:nvSpPr>
              <p:cNvPr id="1670204" name="Rectangle 60"/>
              <p:cNvSpPr>
                <a:spLocks noChangeArrowheads="1"/>
              </p:cNvSpPr>
              <p:nvPr/>
            </p:nvSpPr>
            <p:spPr bwMode="auto">
              <a:xfrm>
                <a:off x="1973" y="550"/>
                <a:ext cx="136" cy="15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2608" y="1071"/>
              <a:ext cx="453" cy="363"/>
              <a:chOff x="1973" y="346"/>
              <a:chExt cx="453" cy="363"/>
            </a:xfrm>
          </p:grpSpPr>
          <p:sp>
            <p:nvSpPr>
              <p:cNvPr id="1670206" name="Rectangle 62"/>
              <p:cNvSpPr>
                <a:spLocks noChangeArrowheads="1"/>
              </p:cNvSpPr>
              <p:nvPr/>
            </p:nvSpPr>
            <p:spPr bwMode="auto">
              <a:xfrm>
                <a:off x="1973" y="346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[17,19]</a:t>
                </a:r>
              </a:p>
            </p:txBody>
          </p:sp>
          <p:sp>
            <p:nvSpPr>
              <p:cNvPr id="1670207" name="Rectangle 63"/>
              <p:cNvSpPr>
                <a:spLocks noChangeArrowheads="1"/>
              </p:cNvSpPr>
              <p:nvPr/>
            </p:nvSpPr>
            <p:spPr bwMode="auto">
              <a:xfrm>
                <a:off x="2109" y="550"/>
                <a:ext cx="317" cy="1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</p:txBody>
          </p:sp>
          <p:sp>
            <p:nvSpPr>
              <p:cNvPr id="1670208" name="Rectangle 64"/>
              <p:cNvSpPr>
                <a:spLocks noChangeArrowheads="1"/>
              </p:cNvSpPr>
              <p:nvPr/>
            </p:nvSpPr>
            <p:spPr bwMode="auto">
              <a:xfrm>
                <a:off x="1973" y="550"/>
                <a:ext cx="136" cy="15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65"/>
            <p:cNvGrpSpPr>
              <a:grpSpLocks/>
            </p:cNvGrpSpPr>
            <p:nvPr/>
          </p:nvGrpSpPr>
          <p:grpSpPr bwMode="auto">
            <a:xfrm>
              <a:off x="2813" y="2047"/>
              <a:ext cx="453" cy="363"/>
              <a:chOff x="1973" y="346"/>
              <a:chExt cx="453" cy="363"/>
            </a:xfrm>
          </p:grpSpPr>
          <p:sp>
            <p:nvSpPr>
              <p:cNvPr id="1670210" name="Rectangle 66"/>
              <p:cNvSpPr>
                <a:spLocks noChangeArrowheads="1"/>
              </p:cNvSpPr>
              <p:nvPr/>
            </p:nvSpPr>
            <p:spPr bwMode="auto">
              <a:xfrm>
                <a:off x="1973" y="346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[19,20]</a:t>
                </a:r>
              </a:p>
            </p:txBody>
          </p:sp>
          <p:sp>
            <p:nvSpPr>
              <p:cNvPr id="1670211" name="Rectangle 67"/>
              <p:cNvSpPr>
                <a:spLocks noChangeArrowheads="1"/>
              </p:cNvSpPr>
              <p:nvPr/>
            </p:nvSpPr>
            <p:spPr bwMode="auto">
              <a:xfrm>
                <a:off x="2109" y="550"/>
                <a:ext cx="317" cy="1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baseline="200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</p:txBody>
          </p:sp>
          <p:sp>
            <p:nvSpPr>
              <p:cNvPr id="1670212" name="Rectangle 68"/>
              <p:cNvSpPr>
                <a:spLocks noChangeArrowheads="1"/>
              </p:cNvSpPr>
              <p:nvPr/>
            </p:nvSpPr>
            <p:spPr bwMode="auto">
              <a:xfrm>
                <a:off x="1973" y="550"/>
                <a:ext cx="136" cy="159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70213" name="Rectangle 69"/>
            <p:cNvSpPr>
              <a:spLocks noChangeArrowheads="1"/>
            </p:cNvSpPr>
            <p:nvPr/>
          </p:nvSpPr>
          <p:spPr bwMode="auto">
            <a:xfrm>
              <a:off x="2518" y="164"/>
              <a:ext cx="453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14" name="Rectangle 70"/>
            <p:cNvSpPr>
              <a:spLocks noChangeArrowheads="1"/>
            </p:cNvSpPr>
            <p:nvPr/>
          </p:nvSpPr>
          <p:spPr bwMode="auto">
            <a:xfrm>
              <a:off x="3334" y="618"/>
              <a:ext cx="453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15" name="Rectangle 71"/>
            <p:cNvSpPr>
              <a:spLocks noChangeArrowheads="1"/>
            </p:cNvSpPr>
            <p:nvPr/>
          </p:nvSpPr>
          <p:spPr bwMode="auto">
            <a:xfrm>
              <a:off x="2427" y="1525"/>
              <a:ext cx="453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16" name="Rectangle 72"/>
            <p:cNvSpPr>
              <a:spLocks noChangeArrowheads="1"/>
            </p:cNvSpPr>
            <p:nvPr/>
          </p:nvSpPr>
          <p:spPr bwMode="auto">
            <a:xfrm>
              <a:off x="1633" y="2069"/>
              <a:ext cx="453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17" name="Rectangle 73"/>
            <p:cNvSpPr>
              <a:spLocks noChangeArrowheads="1"/>
            </p:cNvSpPr>
            <p:nvPr/>
          </p:nvSpPr>
          <p:spPr bwMode="auto">
            <a:xfrm>
              <a:off x="1520" y="1525"/>
              <a:ext cx="453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18" name="Rectangle 74"/>
            <p:cNvSpPr>
              <a:spLocks noChangeArrowheads="1"/>
            </p:cNvSpPr>
            <p:nvPr/>
          </p:nvSpPr>
          <p:spPr bwMode="auto">
            <a:xfrm>
              <a:off x="1066" y="2069"/>
              <a:ext cx="453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19" name="Rectangle 75"/>
            <p:cNvSpPr>
              <a:spLocks noChangeArrowheads="1"/>
            </p:cNvSpPr>
            <p:nvPr/>
          </p:nvSpPr>
          <p:spPr bwMode="auto">
            <a:xfrm>
              <a:off x="1747" y="595"/>
              <a:ext cx="453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20" name="Rectangle 76"/>
            <p:cNvSpPr>
              <a:spLocks noChangeArrowheads="1"/>
            </p:cNvSpPr>
            <p:nvPr/>
          </p:nvSpPr>
          <p:spPr bwMode="auto">
            <a:xfrm>
              <a:off x="3425" y="1071"/>
              <a:ext cx="453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21" name="Rectangle 77"/>
            <p:cNvSpPr>
              <a:spLocks noChangeArrowheads="1"/>
            </p:cNvSpPr>
            <p:nvPr/>
          </p:nvSpPr>
          <p:spPr bwMode="auto">
            <a:xfrm>
              <a:off x="2608" y="1071"/>
              <a:ext cx="453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22" name="Rectangle 78"/>
            <p:cNvSpPr>
              <a:spLocks noChangeArrowheads="1"/>
            </p:cNvSpPr>
            <p:nvPr/>
          </p:nvSpPr>
          <p:spPr bwMode="auto">
            <a:xfrm>
              <a:off x="2813" y="2047"/>
              <a:ext cx="453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0223" name="AutoShape 79"/>
            <p:cNvCxnSpPr>
              <a:cxnSpLocks noChangeShapeType="1"/>
              <a:stCxn id="1670213" idx="2"/>
              <a:endCxn id="1670178" idx="0"/>
            </p:cNvCxnSpPr>
            <p:nvPr/>
          </p:nvCxnSpPr>
          <p:spPr bwMode="auto">
            <a:xfrm flipH="1">
              <a:off x="1974" y="536"/>
              <a:ext cx="771" cy="5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224" name="AutoShape 80"/>
            <p:cNvCxnSpPr>
              <a:cxnSpLocks noChangeShapeType="1"/>
              <a:stCxn id="1670214" idx="0"/>
              <a:endCxn id="1670213" idx="2"/>
            </p:cNvCxnSpPr>
            <p:nvPr/>
          </p:nvCxnSpPr>
          <p:spPr bwMode="auto">
            <a:xfrm flipH="1" flipV="1">
              <a:off x="2745" y="536"/>
              <a:ext cx="816" cy="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225" name="AutoShape 81"/>
            <p:cNvCxnSpPr>
              <a:cxnSpLocks noChangeShapeType="1"/>
              <a:stCxn id="1670219" idx="2"/>
              <a:endCxn id="1670186" idx="0"/>
            </p:cNvCxnSpPr>
            <p:nvPr/>
          </p:nvCxnSpPr>
          <p:spPr bwMode="auto">
            <a:xfrm flipH="1">
              <a:off x="1747" y="967"/>
              <a:ext cx="227" cy="5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226" name="AutoShape 82"/>
            <p:cNvCxnSpPr>
              <a:cxnSpLocks noChangeShapeType="1"/>
              <a:stCxn id="1670215" idx="0"/>
              <a:endCxn id="1670219" idx="2"/>
            </p:cNvCxnSpPr>
            <p:nvPr/>
          </p:nvCxnSpPr>
          <p:spPr bwMode="auto">
            <a:xfrm flipH="1" flipV="1">
              <a:off x="1974" y="967"/>
              <a:ext cx="680" cy="5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227" name="AutoShape 83"/>
            <p:cNvCxnSpPr>
              <a:cxnSpLocks noChangeShapeType="1"/>
              <a:stCxn id="1670214" idx="2"/>
              <a:endCxn id="1670221" idx="0"/>
            </p:cNvCxnSpPr>
            <p:nvPr/>
          </p:nvCxnSpPr>
          <p:spPr bwMode="auto">
            <a:xfrm flipH="1">
              <a:off x="2835" y="990"/>
              <a:ext cx="726" cy="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228" name="AutoShape 84"/>
            <p:cNvCxnSpPr>
              <a:cxnSpLocks noChangeShapeType="1"/>
              <a:stCxn id="1670220" idx="0"/>
              <a:endCxn id="1670214" idx="2"/>
            </p:cNvCxnSpPr>
            <p:nvPr/>
          </p:nvCxnSpPr>
          <p:spPr bwMode="auto">
            <a:xfrm flipH="1" flipV="1">
              <a:off x="3561" y="990"/>
              <a:ext cx="91" cy="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229" name="AutoShape 85"/>
            <p:cNvCxnSpPr>
              <a:cxnSpLocks noChangeShapeType="1"/>
              <a:stCxn id="1670210" idx="0"/>
              <a:endCxn id="1670207" idx="2"/>
            </p:cNvCxnSpPr>
            <p:nvPr/>
          </p:nvCxnSpPr>
          <p:spPr bwMode="auto">
            <a:xfrm flipH="1" flipV="1">
              <a:off x="2903" y="1434"/>
              <a:ext cx="137" cy="6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230" name="AutoShape 86"/>
            <p:cNvCxnSpPr>
              <a:cxnSpLocks noChangeShapeType="1"/>
              <a:stCxn id="1670217" idx="2"/>
              <a:endCxn id="1670216" idx="0"/>
            </p:cNvCxnSpPr>
            <p:nvPr/>
          </p:nvCxnSpPr>
          <p:spPr bwMode="auto">
            <a:xfrm>
              <a:off x="1747" y="1897"/>
              <a:ext cx="113" cy="1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0231" name="AutoShape 87"/>
            <p:cNvCxnSpPr>
              <a:cxnSpLocks noChangeShapeType="1"/>
              <a:stCxn id="1670217" idx="2"/>
              <a:endCxn id="1670194" idx="0"/>
            </p:cNvCxnSpPr>
            <p:nvPr/>
          </p:nvCxnSpPr>
          <p:spPr bwMode="auto">
            <a:xfrm flipH="1">
              <a:off x="1293" y="1897"/>
              <a:ext cx="454" cy="1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0232" name="Rectangle 88"/>
            <p:cNvSpPr>
              <a:spLocks noChangeArrowheads="1"/>
            </p:cNvSpPr>
            <p:nvPr/>
          </p:nvSpPr>
          <p:spPr bwMode="auto">
            <a:xfrm>
              <a:off x="3810" y="232"/>
              <a:ext cx="38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low</a:t>
              </a:r>
            </a:p>
          </p:txBody>
        </p:sp>
        <p:sp>
          <p:nvSpPr>
            <p:cNvPr id="1670233" name="Rectangle 89"/>
            <p:cNvSpPr>
              <a:spLocks noChangeArrowheads="1"/>
            </p:cNvSpPr>
            <p:nvPr/>
          </p:nvSpPr>
          <p:spPr bwMode="auto">
            <a:xfrm>
              <a:off x="4196" y="822"/>
              <a:ext cx="45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</a:p>
          </p:txBody>
        </p:sp>
        <p:sp>
          <p:nvSpPr>
            <p:cNvPr id="1670234" name="Rectangle 90"/>
            <p:cNvSpPr>
              <a:spLocks noChangeArrowheads="1"/>
            </p:cNvSpPr>
            <p:nvPr/>
          </p:nvSpPr>
          <p:spPr bwMode="auto">
            <a:xfrm>
              <a:off x="4105" y="482"/>
              <a:ext cx="52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high</a:t>
              </a:r>
            </a:p>
          </p:txBody>
        </p:sp>
        <p:sp>
          <p:nvSpPr>
            <p:cNvPr id="1670235" name="Line 91"/>
            <p:cNvSpPr>
              <a:spLocks noChangeShapeType="1"/>
            </p:cNvSpPr>
            <p:nvPr/>
          </p:nvSpPr>
          <p:spPr bwMode="auto">
            <a:xfrm flipH="1">
              <a:off x="3492" y="346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36" name="Line 92"/>
            <p:cNvSpPr>
              <a:spLocks noChangeShapeType="1"/>
            </p:cNvSpPr>
            <p:nvPr/>
          </p:nvSpPr>
          <p:spPr bwMode="auto">
            <a:xfrm flipH="1">
              <a:off x="3696" y="572"/>
              <a:ext cx="40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0237" name="Line 93"/>
            <p:cNvSpPr>
              <a:spLocks noChangeShapeType="1"/>
            </p:cNvSpPr>
            <p:nvPr/>
          </p:nvSpPr>
          <p:spPr bwMode="auto">
            <a:xfrm flipH="1" flipV="1">
              <a:off x="3742" y="9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0" name="Text Box 2"/>
          <p:cNvSpPr txBox="1">
            <a:spLocks noChangeArrowheads="1"/>
          </p:cNvSpPr>
          <p:nvPr/>
        </p:nvSpPr>
        <p:spPr bwMode="auto">
          <a:xfrm>
            <a:off x="323850" y="225425"/>
            <a:ext cx="8605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si può calcolare in tempo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come massimo tra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x.left.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71171" name="Text Box 3"/>
          <p:cNvSpPr txBox="1">
            <a:spLocks noChangeArrowheads="1"/>
          </p:cNvSpPr>
          <p:nvPr/>
        </p:nvSpPr>
        <p:spPr bwMode="auto">
          <a:xfrm>
            <a:off x="287339" y="3860800"/>
            <a:ext cx="838911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Dunque, per il teorema dell’aumento, il campo 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si può mantenere eseguendo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senza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aumentare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la complessità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asintotica di tali operazioni.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1172" name="Text Box 4"/>
          <p:cNvSpPr txBox="1">
            <a:spLocks noChangeArrowheads="1"/>
          </p:cNvSpPr>
          <p:nvPr/>
        </p:nvSpPr>
        <p:spPr bwMode="auto">
          <a:xfrm>
            <a:off x="287338" y="1665288"/>
            <a:ext cx="86058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MAX(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x.left.</a:t>
            </a:r>
            <a:r>
              <a:rPr lang="it-IT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x.right.</a:t>
            </a:r>
            <a:r>
              <a:rPr lang="it-IT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671173" name="Text Box 5"/>
          <p:cNvSpPr txBox="1">
            <a:spLocks noChangeArrowheads="1"/>
          </p:cNvSpPr>
          <p:nvPr/>
        </p:nvSpPr>
        <p:spPr bwMode="auto">
          <a:xfrm>
            <a:off x="323850" y="2781300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Se poniamo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T.nil.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 </a:t>
            </a: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questa vale anche quando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e/o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sono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1171" grpId="0"/>
      <p:bldP spid="1671172" grpId="0"/>
      <p:bldP spid="16711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Text Box 2"/>
          <p:cNvSpPr txBox="1">
            <a:spLocks noChangeArrowheads="1"/>
          </p:cNvSpPr>
          <p:nvPr/>
        </p:nvSpPr>
        <p:spPr bwMode="auto">
          <a:xfrm>
            <a:off x="287338" y="441325"/>
            <a:ext cx="85693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Vediamo ora come realizzare</a:t>
            </a: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Interval-Search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a,b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che ritorna un nodo dell’albero il cui intervallo ha intersezione non vuota con l’intervallo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].</a:t>
            </a:r>
            <a:endParaRPr lang="it-IT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73219" name="Text Box 3"/>
          <p:cNvSpPr txBox="1">
            <a:spLocks noChangeArrowheads="1"/>
          </p:cNvSpPr>
          <p:nvPr/>
        </p:nvSpPr>
        <p:spPr bwMode="auto">
          <a:xfrm>
            <a:off x="250825" y="3644900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Dobbiamo però prima decidere come si controlla se due intervalli si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intersecano.</a:t>
            </a:r>
            <a:endParaRPr lang="it-IT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Text Box 2"/>
          <p:cNvSpPr txBox="1">
            <a:spLocks noChangeArrowheads="1"/>
          </p:cNvSpPr>
          <p:nvPr/>
        </p:nvSpPr>
        <p:spPr bwMode="auto">
          <a:xfrm>
            <a:off x="287338" y="188913"/>
            <a:ext cx="856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Per gli intervalli vale la </a:t>
            </a:r>
            <a:r>
              <a:rPr lang="it-IT" sz="2800" i="1" u="sng" dirty="0">
                <a:latin typeface="Times New Roman" pitchFamily="18" charset="0"/>
                <a:cs typeface="Times New Roman" pitchFamily="18" charset="0"/>
              </a:rPr>
              <a:t>tricotomia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75267" name="Text Box 3"/>
          <p:cNvSpPr txBox="1">
            <a:spLocks noChangeArrowheads="1"/>
          </p:cNvSpPr>
          <p:nvPr/>
        </p:nvSpPr>
        <p:spPr bwMode="auto">
          <a:xfrm>
            <a:off x="287338" y="981075"/>
            <a:ext cx="8605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si intersecano</a:t>
            </a:r>
          </a:p>
        </p:txBody>
      </p:sp>
      <p:sp>
        <p:nvSpPr>
          <p:cNvPr id="1675268" name="Text Box 4"/>
          <p:cNvSpPr txBox="1">
            <a:spLocks noChangeArrowheads="1"/>
          </p:cNvSpPr>
          <p:nvPr/>
        </p:nvSpPr>
        <p:spPr bwMode="auto">
          <a:xfrm>
            <a:off x="250825" y="3141663"/>
            <a:ext cx="8605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è alla sinistra di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b &lt; c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75269" name="Text Box 5"/>
          <p:cNvSpPr txBox="1">
            <a:spLocks noChangeArrowheads="1"/>
          </p:cNvSpPr>
          <p:nvPr/>
        </p:nvSpPr>
        <p:spPr bwMode="auto">
          <a:xfrm>
            <a:off x="323850" y="4689475"/>
            <a:ext cx="8461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3"/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è alla destra di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]     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&lt; a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5288" y="1663701"/>
            <a:ext cx="7431088" cy="1147763"/>
            <a:chOff x="249" y="1048"/>
            <a:chExt cx="4681" cy="723"/>
          </a:xfrm>
        </p:grpSpPr>
        <p:sp>
          <p:nvSpPr>
            <p:cNvPr id="1675271" name="Line 7"/>
            <p:cNvSpPr>
              <a:spLocks noChangeShapeType="1"/>
            </p:cNvSpPr>
            <p:nvPr/>
          </p:nvSpPr>
          <p:spPr bwMode="auto">
            <a:xfrm flipV="1">
              <a:off x="384" y="147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272" name="Line 8"/>
            <p:cNvSpPr>
              <a:spLocks noChangeShapeType="1"/>
            </p:cNvSpPr>
            <p:nvPr/>
          </p:nvSpPr>
          <p:spPr bwMode="auto">
            <a:xfrm>
              <a:off x="576" y="13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273" name="Rectangle 9"/>
            <p:cNvSpPr>
              <a:spLocks noChangeArrowheads="1"/>
            </p:cNvSpPr>
            <p:nvPr/>
          </p:nvSpPr>
          <p:spPr bwMode="auto">
            <a:xfrm>
              <a:off x="249" y="148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75274" name="Line 10"/>
            <p:cNvSpPr>
              <a:spLocks noChangeShapeType="1"/>
            </p:cNvSpPr>
            <p:nvPr/>
          </p:nvSpPr>
          <p:spPr bwMode="auto">
            <a:xfrm>
              <a:off x="1824" y="147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275" name="Line 11"/>
            <p:cNvSpPr>
              <a:spLocks noChangeShapeType="1"/>
            </p:cNvSpPr>
            <p:nvPr/>
          </p:nvSpPr>
          <p:spPr bwMode="auto">
            <a:xfrm>
              <a:off x="1728" y="133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276" name="Rectangle 12"/>
            <p:cNvSpPr>
              <a:spLocks noChangeArrowheads="1"/>
            </p:cNvSpPr>
            <p:nvPr/>
          </p:nvSpPr>
          <p:spPr bwMode="auto">
            <a:xfrm>
              <a:off x="453" y="1048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75277" name="Line 13"/>
            <p:cNvSpPr>
              <a:spLocks noChangeShapeType="1"/>
            </p:cNvSpPr>
            <p:nvPr/>
          </p:nvSpPr>
          <p:spPr bwMode="auto">
            <a:xfrm>
              <a:off x="2736" y="13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278" name="Line 14"/>
            <p:cNvSpPr>
              <a:spLocks noChangeShapeType="1"/>
            </p:cNvSpPr>
            <p:nvPr/>
          </p:nvSpPr>
          <p:spPr bwMode="auto">
            <a:xfrm>
              <a:off x="3072" y="147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279" name="Rectangle 15"/>
            <p:cNvSpPr>
              <a:spLocks noChangeArrowheads="1"/>
            </p:cNvSpPr>
            <p:nvPr/>
          </p:nvSpPr>
          <p:spPr bwMode="auto">
            <a:xfrm>
              <a:off x="1270" y="148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675280" name="Line 16"/>
            <p:cNvSpPr>
              <a:spLocks noChangeShapeType="1"/>
            </p:cNvSpPr>
            <p:nvPr/>
          </p:nvSpPr>
          <p:spPr bwMode="auto">
            <a:xfrm>
              <a:off x="4032" y="147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281" name="Line 17"/>
            <p:cNvSpPr>
              <a:spLocks noChangeShapeType="1"/>
            </p:cNvSpPr>
            <p:nvPr/>
          </p:nvSpPr>
          <p:spPr bwMode="auto">
            <a:xfrm>
              <a:off x="4224" y="13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282" name="Rectangle 18"/>
            <p:cNvSpPr>
              <a:spLocks noChangeArrowheads="1"/>
            </p:cNvSpPr>
            <p:nvPr/>
          </p:nvSpPr>
          <p:spPr bwMode="auto">
            <a:xfrm>
              <a:off x="1088" y="104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675283" name="Rectangle 19"/>
            <p:cNvSpPr>
              <a:spLocks noChangeArrowheads="1"/>
            </p:cNvSpPr>
            <p:nvPr/>
          </p:nvSpPr>
          <p:spPr bwMode="auto">
            <a:xfrm>
              <a:off x="1633" y="1049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75284" name="Rectangle 20"/>
            <p:cNvSpPr>
              <a:spLocks noChangeArrowheads="1"/>
            </p:cNvSpPr>
            <p:nvPr/>
          </p:nvSpPr>
          <p:spPr bwMode="auto">
            <a:xfrm>
              <a:off x="2358" y="104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675285" name="Rectangle 21"/>
            <p:cNvSpPr>
              <a:spLocks noChangeArrowheads="1"/>
            </p:cNvSpPr>
            <p:nvPr/>
          </p:nvSpPr>
          <p:spPr bwMode="auto">
            <a:xfrm>
              <a:off x="2608" y="1048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75286" name="Rectangle 22"/>
            <p:cNvSpPr>
              <a:spLocks noChangeArrowheads="1"/>
            </p:cNvSpPr>
            <p:nvPr/>
          </p:nvSpPr>
          <p:spPr bwMode="auto">
            <a:xfrm>
              <a:off x="3243" y="1048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675287" name="Rectangle 23"/>
            <p:cNvSpPr>
              <a:spLocks noChangeArrowheads="1"/>
            </p:cNvSpPr>
            <p:nvPr/>
          </p:nvSpPr>
          <p:spPr bwMode="auto">
            <a:xfrm>
              <a:off x="4105" y="1049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75288" name="Rectangle 24"/>
            <p:cNvSpPr>
              <a:spLocks noChangeArrowheads="1"/>
            </p:cNvSpPr>
            <p:nvPr/>
          </p:nvSpPr>
          <p:spPr bwMode="auto">
            <a:xfrm>
              <a:off x="4717" y="104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675289" name="Rectangle 25"/>
            <p:cNvSpPr>
              <a:spLocks noChangeArrowheads="1"/>
            </p:cNvSpPr>
            <p:nvPr/>
          </p:nvSpPr>
          <p:spPr bwMode="auto">
            <a:xfrm>
              <a:off x="1678" y="148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75290" name="Rectangle 26"/>
            <p:cNvSpPr>
              <a:spLocks noChangeArrowheads="1"/>
            </p:cNvSpPr>
            <p:nvPr/>
          </p:nvSpPr>
          <p:spPr bwMode="auto">
            <a:xfrm>
              <a:off x="2268" y="148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675291" name="Rectangle 27"/>
            <p:cNvSpPr>
              <a:spLocks noChangeArrowheads="1"/>
            </p:cNvSpPr>
            <p:nvPr/>
          </p:nvSpPr>
          <p:spPr bwMode="auto">
            <a:xfrm>
              <a:off x="2948" y="148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75292" name="Rectangle 28"/>
            <p:cNvSpPr>
              <a:spLocks noChangeArrowheads="1"/>
            </p:cNvSpPr>
            <p:nvPr/>
          </p:nvSpPr>
          <p:spPr bwMode="auto">
            <a:xfrm>
              <a:off x="3538" y="148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675293" name="Rectangle 29"/>
            <p:cNvSpPr>
              <a:spLocks noChangeArrowheads="1"/>
            </p:cNvSpPr>
            <p:nvPr/>
          </p:nvSpPr>
          <p:spPr bwMode="auto">
            <a:xfrm>
              <a:off x="3900" y="148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75294" name="Rectangle 30"/>
            <p:cNvSpPr>
              <a:spLocks noChangeArrowheads="1"/>
            </p:cNvSpPr>
            <p:nvPr/>
          </p:nvSpPr>
          <p:spPr bwMode="auto">
            <a:xfrm>
              <a:off x="4445" y="148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692275" y="3789367"/>
            <a:ext cx="3973513" cy="461963"/>
            <a:chOff x="1066" y="2387"/>
            <a:chExt cx="2503" cy="291"/>
          </a:xfrm>
        </p:grpSpPr>
        <p:sp>
          <p:nvSpPr>
            <p:cNvPr id="1675296" name="Line 32"/>
            <p:cNvSpPr>
              <a:spLocks noChangeShapeType="1"/>
            </p:cNvSpPr>
            <p:nvPr/>
          </p:nvSpPr>
          <p:spPr bwMode="auto">
            <a:xfrm>
              <a:off x="1200" y="2651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297" name="Line 33"/>
            <p:cNvSpPr>
              <a:spLocks noChangeShapeType="1"/>
            </p:cNvSpPr>
            <p:nvPr/>
          </p:nvSpPr>
          <p:spPr bwMode="auto">
            <a:xfrm>
              <a:off x="2426" y="2659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298" name="Rectangle 34"/>
            <p:cNvSpPr>
              <a:spLocks noChangeArrowheads="1"/>
            </p:cNvSpPr>
            <p:nvPr/>
          </p:nvSpPr>
          <p:spPr bwMode="auto">
            <a:xfrm>
              <a:off x="1066" y="238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75299" name="Rectangle 35"/>
            <p:cNvSpPr>
              <a:spLocks noChangeArrowheads="1"/>
            </p:cNvSpPr>
            <p:nvPr/>
          </p:nvSpPr>
          <p:spPr bwMode="auto">
            <a:xfrm>
              <a:off x="1882" y="238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675300" name="Rectangle 36"/>
            <p:cNvSpPr>
              <a:spLocks noChangeArrowheads="1"/>
            </p:cNvSpPr>
            <p:nvPr/>
          </p:nvSpPr>
          <p:spPr bwMode="auto">
            <a:xfrm>
              <a:off x="2314" y="2387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75301" name="Rectangle 37"/>
            <p:cNvSpPr>
              <a:spLocks noChangeArrowheads="1"/>
            </p:cNvSpPr>
            <p:nvPr/>
          </p:nvSpPr>
          <p:spPr bwMode="auto">
            <a:xfrm>
              <a:off x="3356" y="2387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549400" y="5337175"/>
            <a:ext cx="4405313" cy="466725"/>
            <a:chOff x="976" y="3362"/>
            <a:chExt cx="2775" cy="294"/>
          </a:xfrm>
        </p:grpSpPr>
        <p:sp>
          <p:nvSpPr>
            <p:cNvPr id="1675303" name="Line 39"/>
            <p:cNvSpPr>
              <a:spLocks noChangeShapeType="1"/>
            </p:cNvSpPr>
            <p:nvPr/>
          </p:nvSpPr>
          <p:spPr bwMode="auto">
            <a:xfrm>
              <a:off x="1104" y="3656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304" name="Line 40"/>
            <p:cNvSpPr>
              <a:spLocks noChangeShapeType="1"/>
            </p:cNvSpPr>
            <p:nvPr/>
          </p:nvSpPr>
          <p:spPr bwMode="auto">
            <a:xfrm>
              <a:off x="2448" y="3656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5305" name="Rectangle 41"/>
            <p:cNvSpPr>
              <a:spLocks noChangeArrowheads="1"/>
            </p:cNvSpPr>
            <p:nvPr/>
          </p:nvSpPr>
          <p:spPr bwMode="auto">
            <a:xfrm>
              <a:off x="976" y="3362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75306" name="Rectangle 42"/>
            <p:cNvSpPr>
              <a:spLocks noChangeArrowheads="1"/>
            </p:cNvSpPr>
            <p:nvPr/>
          </p:nvSpPr>
          <p:spPr bwMode="auto">
            <a:xfrm>
              <a:off x="2018" y="336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675307" name="Rectangle 43"/>
            <p:cNvSpPr>
              <a:spLocks noChangeArrowheads="1"/>
            </p:cNvSpPr>
            <p:nvPr/>
          </p:nvSpPr>
          <p:spPr bwMode="auto">
            <a:xfrm>
              <a:off x="2336" y="336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75308" name="Rectangle 44"/>
            <p:cNvSpPr>
              <a:spLocks noChangeArrowheads="1"/>
            </p:cNvSpPr>
            <p:nvPr/>
          </p:nvSpPr>
          <p:spPr bwMode="auto">
            <a:xfrm>
              <a:off x="3538" y="336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7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7" grpId="0"/>
      <p:bldP spid="1675268" grpId="0"/>
      <p:bldP spid="16752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Text Box 2"/>
          <p:cNvSpPr txBox="1">
            <a:spLocks noChangeArrowheads="1"/>
          </p:cNvSpPr>
          <p:nvPr/>
        </p:nvSpPr>
        <p:spPr bwMode="auto">
          <a:xfrm>
            <a:off x="287338" y="368300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Usando questa proprietà due intervalli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si intersecano se e solo se i casi 2 e 3 non sono veri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Quindi il test di intersezione è semplicemente:</a:t>
            </a:r>
          </a:p>
        </p:txBody>
      </p:sp>
      <p:sp>
        <p:nvSpPr>
          <p:cNvPr id="1677315" name="Text Box 3"/>
          <p:cNvSpPr txBox="1">
            <a:spLocks noChangeArrowheads="1"/>
          </p:cNvSpPr>
          <p:nvPr/>
        </p:nvSpPr>
        <p:spPr bwMode="auto">
          <a:xfrm>
            <a:off x="287338" y="3429000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e si esegue in tempo costante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77316" name="Text Box 4"/>
          <p:cNvSpPr txBox="1">
            <a:spLocks noChangeArrowheads="1"/>
          </p:cNvSpPr>
          <p:nvPr/>
        </p:nvSpPr>
        <p:spPr bwMode="auto">
          <a:xfrm>
            <a:off x="2015716" y="2348880"/>
            <a:ext cx="3889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b ≥ c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d ≥ a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5" grpId="0"/>
      <p:bldP spid="16773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Line 2"/>
          <p:cNvSpPr>
            <a:spLocks noChangeShapeType="1"/>
          </p:cNvSpPr>
          <p:nvPr/>
        </p:nvSpPr>
        <p:spPr bwMode="auto">
          <a:xfrm flipH="1">
            <a:off x="3505200" y="11430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63" name="Line 3"/>
          <p:cNvSpPr>
            <a:spLocks noChangeShapeType="1"/>
          </p:cNvSpPr>
          <p:nvPr/>
        </p:nvSpPr>
        <p:spPr bwMode="auto">
          <a:xfrm>
            <a:off x="5791200" y="11430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64" name="Line 4"/>
          <p:cNvSpPr>
            <a:spLocks noChangeShapeType="1"/>
          </p:cNvSpPr>
          <p:nvPr/>
        </p:nvSpPr>
        <p:spPr bwMode="auto">
          <a:xfrm>
            <a:off x="7696200" y="1752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65" name="Line 5"/>
          <p:cNvSpPr>
            <a:spLocks noChangeShapeType="1"/>
          </p:cNvSpPr>
          <p:nvPr/>
        </p:nvSpPr>
        <p:spPr bwMode="auto">
          <a:xfrm>
            <a:off x="6781800" y="2362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66" name="Line 6"/>
          <p:cNvSpPr>
            <a:spLocks noChangeShapeType="1"/>
          </p:cNvSpPr>
          <p:nvPr/>
        </p:nvSpPr>
        <p:spPr bwMode="auto">
          <a:xfrm>
            <a:off x="4495800" y="2362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67" name="Line 7"/>
          <p:cNvSpPr>
            <a:spLocks noChangeShapeType="1"/>
          </p:cNvSpPr>
          <p:nvPr/>
        </p:nvSpPr>
        <p:spPr bwMode="auto">
          <a:xfrm>
            <a:off x="2362200" y="2438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68" name="Line 8"/>
          <p:cNvSpPr>
            <a:spLocks noChangeShapeType="1"/>
          </p:cNvSpPr>
          <p:nvPr/>
        </p:nvSpPr>
        <p:spPr bwMode="auto">
          <a:xfrm>
            <a:off x="1447800" y="3048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69" name="Line 9"/>
          <p:cNvSpPr>
            <a:spLocks noChangeShapeType="1"/>
          </p:cNvSpPr>
          <p:nvPr/>
        </p:nvSpPr>
        <p:spPr bwMode="auto">
          <a:xfrm>
            <a:off x="3962400" y="3048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70" name="Line 10"/>
          <p:cNvSpPr>
            <a:spLocks noChangeShapeType="1"/>
          </p:cNvSpPr>
          <p:nvPr/>
        </p:nvSpPr>
        <p:spPr bwMode="auto">
          <a:xfrm flipH="1">
            <a:off x="2667000" y="3048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71" name="Line 11"/>
          <p:cNvSpPr>
            <a:spLocks noChangeShapeType="1"/>
          </p:cNvSpPr>
          <p:nvPr/>
        </p:nvSpPr>
        <p:spPr bwMode="auto">
          <a:xfrm flipH="1">
            <a:off x="1066800" y="3048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72" name="Line 12"/>
          <p:cNvSpPr>
            <a:spLocks noChangeShapeType="1"/>
          </p:cNvSpPr>
          <p:nvPr/>
        </p:nvSpPr>
        <p:spPr bwMode="auto">
          <a:xfrm flipH="1">
            <a:off x="62484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73" name="Line 13"/>
          <p:cNvSpPr>
            <a:spLocks noChangeShapeType="1"/>
          </p:cNvSpPr>
          <p:nvPr/>
        </p:nvSpPr>
        <p:spPr bwMode="auto">
          <a:xfrm flipH="1">
            <a:off x="7162800" y="3048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74" name="Line 14"/>
          <p:cNvSpPr>
            <a:spLocks noChangeShapeType="1"/>
          </p:cNvSpPr>
          <p:nvPr/>
        </p:nvSpPr>
        <p:spPr bwMode="auto">
          <a:xfrm>
            <a:off x="7467600" y="3048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75" name="Line 15"/>
          <p:cNvSpPr>
            <a:spLocks noChangeShapeType="1"/>
          </p:cNvSpPr>
          <p:nvPr/>
        </p:nvSpPr>
        <p:spPr bwMode="auto">
          <a:xfrm flipH="1">
            <a:off x="38862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76" name="Line 16"/>
          <p:cNvSpPr>
            <a:spLocks noChangeShapeType="1"/>
          </p:cNvSpPr>
          <p:nvPr/>
        </p:nvSpPr>
        <p:spPr bwMode="auto">
          <a:xfrm flipH="1">
            <a:off x="1371600" y="2438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77" name="Line 17"/>
          <p:cNvSpPr>
            <a:spLocks noChangeShapeType="1"/>
          </p:cNvSpPr>
          <p:nvPr/>
        </p:nvSpPr>
        <p:spPr bwMode="auto">
          <a:xfrm flipH="1">
            <a:off x="2362200" y="1828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78" name="Line 18"/>
          <p:cNvSpPr>
            <a:spLocks noChangeShapeType="1"/>
          </p:cNvSpPr>
          <p:nvPr/>
        </p:nvSpPr>
        <p:spPr bwMode="auto">
          <a:xfrm flipH="1">
            <a:off x="6858000" y="1828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79" name="Line 19"/>
          <p:cNvSpPr>
            <a:spLocks noChangeShapeType="1"/>
          </p:cNvSpPr>
          <p:nvPr/>
        </p:nvSpPr>
        <p:spPr bwMode="auto">
          <a:xfrm>
            <a:off x="35814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80" name="Line 20"/>
          <p:cNvSpPr>
            <a:spLocks noChangeShapeType="1"/>
          </p:cNvSpPr>
          <p:nvPr/>
        </p:nvSpPr>
        <p:spPr bwMode="auto">
          <a:xfrm flipH="1">
            <a:off x="685800" y="3581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81" name="Text Box 21"/>
          <p:cNvSpPr txBox="1">
            <a:spLocks noChangeArrowheads="1"/>
          </p:cNvSpPr>
          <p:nvPr/>
        </p:nvSpPr>
        <p:spPr bwMode="auto">
          <a:xfrm>
            <a:off x="2592388" y="1376363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000" b="1" i="1" dirty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r>
              <a:rPr lang="it-IT" sz="20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endParaRPr lang="it-IT" sz="2000" b="1" i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28182" name="AutoShape 22"/>
          <p:cNvCxnSpPr>
            <a:cxnSpLocks noChangeShapeType="1"/>
          </p:cNvCxnSpPr>
          <p:nvPr/>
        </p:nvCxnSpPr>
        <p:spPr bwMode="auto">
          <a:xfrm rot="16200000" flipH="1" flipV="1">
            <a:off x="3810000" y="2857500"/>
            <a:ext cx="3810000" cy="76200"/>
          </a:xfrm>
          <a:prstGeom prst="curvedConnector5">
            <a:avLst>
              <a:gd name="adj1" fmla="val -6000"/>
              <a:gd name="adj2" fmla="val -393750"/>
              <a:gd name="adj3" fmla="val 5170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3" name="AutoShape 23"/>
          <p:cNvCxnSpPr>
            <a:cxnSpLocks noChangeShapeType="1"/>
          </p:cNvCxnSpPr>
          <p:nvPr/>
        </p:nvCxnSpPr>
        <p:spPr bwMode="auto">
          <a:xfrm rot="16200000" flipH="1">
            <a:off x="2590800" y="2209800"/>
            <a:ext cx="762000" cy="5029200"/>
          </a:xfrm>
          <a:prstGeom prst="curvedConnector3">
            <a:avLst>
              <a:gd name="adj1" fmla="val 1372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4" name="AutoShape 24"/>
          <p:cNvCxnSpPr>
            <a:cxnSpLocks noChangeShapeType="1"/>
          </p:cNvCxnSpPr>
          <p:nvPr/>
        </p:nvCxnSpPr>
        <p:spPr bwMode="auto">
          <a:xfrm rot="16200000" flipH="1">
            <a:off x="2760663" y="2344737"/>
            <a:ext cx="762000" cy="4759325"/>
          </a:xfrm>
          <a:prstGeom prst="curvedConnector3">
            <a:avLst>
              <a:gd name="adj1" fmla="val 124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5" name="AutoShape 25"/>
          <p:cNvCxnSpPr>
            <a:cxnSpLocks noChangeShapeType="1"/>
          </p:cNvCxnSpPr>
          <p:nvPr/>
        </p:nvCxnSpPr>
        <p:spPr bwMode="auto">
          <a:xfrm rot="16200000" flipH="1">
            <a:off x="2646363" y="2230437"/>
            <a:ext cx="1371600" cy="4378325"/>
          </a:xfrm>
          <a:prstGeom prst="curvedConnector3">
            <a:avLst>
              <a:gd name="adj1" fmla="val 1084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6" name="AutoShape 26"/>
          <p:cNvCxnSpPr>
            <a:cxnSpLocks noChangeShapeType="1"/>
          </p:cNvCxnSpPr>
          <p:nvPr/>
        </p:nvCxnSpPr>
        <p:spPr bwMode="auto">
          <a:xfrm rot="16200000" flipH="1">
            <a:off x="2819400" y="2438400"/>
            <a:ext cx="1371600" cy="3962400"/>
          </a:xfrm>
          <a:prstGeom prst="curvedConnector3">
            <a:avLst>
              <a:gd name="adj1" fmla="val 1013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7" name="AutoShape 27"/>
          <p:cNvCxnSpPr>
            <a:cxnSpLocks noChangeShapeType="1"/>
          </p:cNvCxnSpPr>
          <p:nvPr/>
        </p:nvCxnSpPr>
        <p:spPr bwMode="auto">
          <a:xfrm rot="16200000" flipH="1">
            <a:off x="3028950" y="2533650"/>
            <a:ext cx="1236663" cy="36369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8" name="AutoShape 28"/>
          <p:cNvCxnSpPr>
            <a:cxnSpLocks noChangeShapeType="1"/>
          </p:cNvCxnSpPr>
          <p:nvPr/>
        </p:nvCxnSpPr>
        <p:spPr bwMode="auto">
          <a:xfrm rot="16200000" flipH="1">
            <a:off x="3371851" y="2876550"/>
            <a:ext cx="1236662" cy="29924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89" name="AutoShape 29"/>
          <p:cNvCxnSpPr>
            <a:cxnSpLocks noChangeShapeType="1"/>
          </p:cNvCxnSpPr>
          <p:nvPr/>
        </p:nvCxnSpPr>
        <p:spPr bwMode="auto">
          <a:xfrm rot="16200000" flipH="1">
            <a:off x="3506788" y="3011488"/>
            <a:ext cx="1236662" cy="27225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90" name="AutoShape 30"/>
          <p:cNvCxnSpPr>
            <a:cxnSpLocks noChangeShapeType="1"/>
          </p:cNvCxnSpPr>
          <p:nvPr/>
        </p:nvCxnSpPr>
        <p:spPr bwMode="auto">
          <a:xfrm rot="16200000" flipH="1">
            <a:off x="3392488" y="2897188"/>
            <a:ext cx="1846262" cy="23415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91" name="AutoShape 31"/>
          <p:cNvCxnSpPr>
            <a:cxnSpLocks noChangeShapeType="1"/>
          </p:cNvCxnSpPr>
          <p:nvPr/>
        </p:nvCxnSpPr>
        <p:spPr bwMode="auto">
          <a:xfrm rot="16200000" flipH="1">
            <a:off x="3714751" y="3219450"/>
            <a:ext cx="1846262" cy="16970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92" name="AutoShape 32"/>
          <p:cNvCxnSpPr>
            <a:cxnSpLocks noChangeShapeType="1"/>
          </p:cNvCxnSpPr>
          <p:nvPr/>
        </p:nvCxnSpPr>
        <p:spPr bwMode="auto">
          <a:xfrm rot="16200000" flipH="1">
            <a:off x="4171951" y="3676650"/>
            <a:ext cx="1236662" cy="1392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93" name="AutoShape 33"/>
          <p:cNvCxnSpPr>
            <a:cxnSpLocks noChangeShapeType="1"/>
          </p:cNvCxnSpPr>
          <p:nvPr/>
        </p:nvCxnSpPr>
        <p:spPr bwMode="auto">
          <a:xfrm rot="16200000" flipH="1">
            <a:off x="4306888" y="3811588"/>
            <a:ext cx="1236662" cy="11223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94" name="AutoShape 34"/>
          <p:cNvCxnSpPr>
            <a:cxnSpLocks noChangeShapeType="1"/>
          </p:cNvCxnSpPr>
          <p:nvPr/>
        </p:nvCxnSpPr>
        <p:spPr bwMode="auto">
          <a:xfrm rot="16200000" flipH="1">
            <a:off x="4286251" y="3790950"/>
            <a:ext cx="1846262" cy="5540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95" name="AutoShape 35"/>
          <p:cNvCxnSpPr>
            <a:cxnSpLocks noChangeShapeType="1"/>
          </p:cNvCxnSpPr>
          <p:nvPr/>
        </p:nvCxnSpPr>
        <p:spPr bwMode="auto">
          <a:xfrm rot="16200000" flipH="1">
            <a:off x="4421188" y="3925888"/>
            <a:ext cx="1846262" cy="284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96" name="AutoShape 36"/>
          <p:cNvCxnSpPr>
            <a:cxnSpLocks noChangeShapeType="1"/>
          </p:cNvCxnSpPr>
          <p:nvPr/>
        </p:nvCxnSpPr>
        <p:spPr bwMode="auto">
          <a:xfrm rot="5400000">
            <a:off x="5037932" y="3953668"/>
            <a:ext cx="1866900" cy="2079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97" name="AutoShape 37"/>
          <p:cNvCxnSpPr>
            <a:cxnSpLocks noChangeShapeType="1"/>
          </p:cNvCxnSpPr>
          <p:nvPr/>
        </p:nvCxnSpPr>
        <p:spPr bwMode="auto">
          <a:xfrm rot="5400000">
            <a:off x="5183188" y="3829050"/>
            <a:ext cx="1846262" cy="4778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98" name="AutoShape 38"/>
          <p:cNvCxnSpPr>
            <a:cxnSpLocks noChangeShapeType="1"/>
          </p:cNvCxnSpPr>
          <p:nvPr/>
        </p:nvCxnSpPr>
        <p:spPr bwMode="auto">
          <a:xfrm rot="5400000">
            <a:off x="5810251" y="3811587"/>
            <a:ext cx="1236662" cy="11223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199" name="AutoShape 39"/>
          <p:cNvCxnSpPr>
            <a:cxnSpLocks noChangeShapeType="1"/>
          </p:cNvCxnSpPr>
          <p:nvPr/>
        </p:nvCxnSpPr>
        <p:spPr bwMode="auto">
          <a:xfrm rot="5400000">
            <a:off x="5945188" y="3676650"/>
            <a:ext cx="1236662" cy="1392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200" name="AutoShape 40"/>
          <p:cNvCxnSpPr>
            <a:cxnSpLocks noChangeShapeType="1"/>
          </p:cNvCxnSpPr>
          <p:nvPr/>
        </p:nvCxnSpPr>
        <p:spPr bwMode="auto">
          <a:xfrm rot="5400000">
            <a:off x="6153151" y="3468687"/>
            <a:ext cx="1236662" cy="18081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201" name="AutoShape 41"/>
          <p:cNvCxnSpPr>
            <a:cxnSpLocks noChangeShapeType="1"/>
          </p:cNvCxnSpPr>
          <p:nvPr/>
        </p:nvCxnSpPr>
        <p:spPr bwMode="auto">
          <a:xfrm rot="5400000">
            <a:off x="6288088" y="3333750"/>
            <a:ext cx="1236662" cy="20780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202" name="AutoShape 42"/>
          <p:cNvCxnSpPr>
            <a:cxnSpLocks noChangeShapeType="1"/>
          </p:cNvCxnSpPr>
          <p:nvPr/>
        </p:nvCxnSpPr>
        <p:spPr bwMode="auto">
          <a:xfrm rot="5400000">
            <a:off x="5732463" y="2573337"/>
            <a:ext cx="2590800" cy="2473325"/>
          </a:xfrm>
          <a:prstGeom prst="curvedConnector3">
            <a:avLst>
              <a:gd name="adj1" fmla="val 10735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28203" name="AutoShape 43"/>
          <p:cNvCxnSpPr>
            <a:cxnSpLocks noChangeShapeType="1"/>
          </p:cNvCxnSpPr>
          <p:nvPr/>
        </p:nvCxnSpPr>
        <p:spPr bwMode="auto">
          <a:xfrm rot="5400000">
            <a:off x="5943600" y="2438400"/>
            <a:ext cx="2590800" cy="2743200"/>
          </a:xfrm>
          <a:prstGeom prst="curvedConnector3">
            <a:avLst>
              <a:gd name="adj1" fmla="val 109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562600" y="838200"/>
            <a:ext cx="381000" cy="609600"/>
            <a:chOff x="1296" y="3408"/>
            <a:chExt cx="240" cy="384"/>
          </a:xfrm>
        </p:grpSpPr>
        <p:sp>
          <p:nvSpPr>
            <p:cNvPr id="1628205" name="AutoShape 45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26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20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06" name="Line 46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3352800" y="1447800"/>
            <a:ext cx="381000" cy="609600"/>
            <a:chOff x="2160" y="3408"/>
            <a:chExt cx="240" cy="384"/>
          </a:xfrm>
        </p:grpSpPr>
        <p:sp>
          <p:nvSpPr>
            <p:cNvPr id="1628208" name="AutoShape 48"/>
            <p:cNvSpPr>
              <a:spLocks noChangeArrowheads="1"/>
            </p:cNvSpPr>
            <p:nvPr/>
          </p:nvSpPr>
          <p:spPr bwMode="auto">
            <a:xfrm>
              <a:off x="2160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17</a:t>
              </a:r>
            </a:p>
            <a:p>
              <a:pPr algn="ctr"/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09" name="Line 49"/>
            <p:cNvSpPr>
              <a:spLocks noChangeShapeType="1"/>
            </p:cNvSpPr>
            <p:nvPr/>
          </p:nvSpPr>
          <p:spPr bwMode="auto">
            <a:xfrm>
              <a:off x="2160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133600" y="2057400"/>
            <a:ext cx="381000" cy="609600"/>
            <a:chOff x="1296" y="3408"/>
            <a:chExt cx="240" cy="384"/>
          </a:xfrm>
        </p:grpSpPr>
        <p:sp>
          <p:nvSpPr>
            <p:cNvPr id="1628211" name="AutoShape 51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12" name="Line 52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343400" y="2057400"/>
            <a:ext cx="381000" cy="609600"/>
            <a:chOff x="1296" y="3408"/>
            <a:chExt cx="240" cy="384"/>
          </a:xfrm>
        </p:grpSpPr>
        <p:sp>
          <p:nvSpPr>
            <p:cNvPr id="1628214" name="AutoShape 54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21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15" name="Line 55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6629400" y="2057400"/>
            <a:ext cx="381000" cy="609600"/>
            <a:chOff x="2160" y="3408"/>
            <a:chExt cx="240" cy="384"/>
          </a:xfrm>
        </p:grpSpPr>
        <p:sp>
          <p:nvSpPr>
            <p:cNvPr id="1628217" name="AutoShape 57"/>
            <p:cNvSpPr>
              <a:spLocks noChangeArrowheads="1"/>
            </p:cNvSpPr>
            <p:nvPr/>
          </p:nvSpPr>
          <p:spPr bwMode="auto">
            <a:xfrm>
              <a:off x="2160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30</a:t>
              </a:r>
            </a:p>
            <a:p>
              <a:pPr algn="ctr"/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18" name="Line 58"/>
            <p:cNvSpPr>
              <a:spLocks noChangeShapeType="1"/>
            </p:cNvSpPr>
            <p:nvPr/>
          </p:nvSpPr>
          <p:spPr bwMode="auto">
            <a:xfrm>
              <a:off x="2160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8229600" y="2057400"/>
            <a:ext cx="381000" cy="609600"/>
            <a:chOff x="1296" y="3408"/>
            <a:chExt cx="240" cy="384"/>
          </a:xfrm>
        </p:grpSpPr>
        <p:sp>
          <p:nvSpPr>
            <p:cNvPr id="1628220" name="AutoShape 60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47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21" name="Line 61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7467600" y="1447800"/>
            <a:ext cx="381000" cy="609600"/>
            <a:chOff x="1296" y="3408"/>
            <a:chExt cx="240" cy="384"/>
          </a:xfrm>
        </p:grpSpPr>
        <p:sp>
          <p:nvSpPr>
            <p:cNvPr id="1628223" name="AutoShape 63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24" name="Line 64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1219200" y="2590800"/>
            <a:ext cx="381000" cy="609600"/>
            <a:chOff x="2160" y="3408"/>
            <a:chExt cx="240" cy="384"/>
          </a:xfrm>
        </p:grpSpPr>
        <p:sp>
          <p:nvSpPr>
            <p:cNvPr id="1628226" name="AutoShape 66"/>
            <p:cNvSpPr>
              <a:spLocks noChangeArrowheads="1"/>
            </p:cNvSpPr>
            <p:nvPr/>
          </p:nvSpPr>
          <p:spPr bwMode="auto">
            <a:xfrm>
              <a:off x="2160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10</a:t>
              </a:r>
            </a:p>
            <a:p>
              <a:pPr algn="ctr"/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27" name="Line 67"/>
            <p:cNvSpPr>
              <a:spLocks noChangeShapeType="1"/>
            </p:cNvSpPr>
            <p:nvPr/>
          </p:nvSpPr>
          <p:spPr bwMode="auto">
            <a:xfrm>
              <a:off x="2160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4876800" y="2590800"/>
            <a:ext cx="381000" cy="609600"/>
            <a:chOff x="1296" y="3408"/>
            <a:chExt cx="240" cy="384"/>
          </a:xfrm>
        </p:grpSpPr>
        <p:sp>
          <p:nvSpPr>
            <p:cNvPr id="1628229" name="AutoShape 69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30" name="Line 70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3733800" y="2590800"/>
            <a:ext cx="381000" cy="609600"/>
            <a:chOff x="1296" y="3408"/>
            <a:chExt cx="240" cy="384"/>
          </a:xfrm>
        </p:grpSpPr>
        <p:sp>
          <p:nvSpPr>
            <p:cNvPr id="1628232" name="AutoShape 72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19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33" name="Line 73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2819400" y="2590800"/>
            <a:ext cx="381000" cy="609600"/>
            <a:chOff x="1296" y="3408"/>
            <a:chExt cx="240" cy="384"/>
          </a:xfrm>
        </p:grpSpPr>
        <p:sp>
          <p:nvSpPr>
            <p:cNvPr id="1628235" name="AutoShape 75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36" name="Line 76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7239000" y="2590800"/>
            <a:ext cx="381000" cy="609600"/>
            <a:chOff x="1296" y="3408"/>
            <a:chExt cx="240" cy="384"/>
          </a:xfrm>
        </p:grpSpPr>
        <p:sp>
          <p:nvSpPr>
            <p:cNvPr id="1628238" name="AutoShape 78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38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39" name="Line 79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6019800" y="2590800"/>
            <a:ext cx="381000" cy="609600"/>
            <a:chOff x="1296" y="3408"/>
            <a:chExt cx="240" cy="384"/>
          </a:xfrm>
        </p:grpSpPr>
        <p:sp>
          <p:nvSpPr>
            <p:cNvPr id="1628241" name="AutoShape 81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28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42" name="Line 82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83"/>
          <p:cNvGrpSpPr>
            <a:grpSpLocks/>
          </p:cNvGrpSpPr>
          <p:nvPr/>
        </p:nvGrpSpPr>
        <p:grpSpPr bwMode="auto">
          <a:xfrm>
            <a:off x="7620000" y="3276600"/>
            <a:ext cx="381000" cy="609600"/>
            <a:chOff x="2160" y="3408"/>
            <a:chExt cx="240" cy="384"/>
          </a:xfrm>
        </p:grpSpPr>
        <p:sp>
          <p:nvSpPr>
            <p:cNvPr id="1628244" name="AutoShape 84"/>
            <p:cNvSpPr>
              <a:spLocks noChangeArrowheads="1"/>
            </p:cNvSpPr>
            <p:nvPr/>
          </p:nvSpPr>
          <p:spPr bwMode="auto">
            <a:xfrm>
              <a:off x="2160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39</a:t>
              </a:r>
            </a:p>
            <a:p>
              <a:pPr algn="ctr"/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45" name="Line 85"/>
            <p:cNvSpPr>
              <a:spLocks noChangeShapeType="1"/>
            </p:cNvSpPr>
            <p:nvPr/>
          </p:nvSpPr>
          <p:spPr bwMode="auto">
            <a:xfrm>
              <a:off x="2160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1524000" y="3276600"/>
            <a:ext cx="381000" cy="609600"/>
            <a:chOff x="1296" y="3408"/>
            <a:chExt cx="240" cy="384"/>
          </a:xfrm>
        </p:grpSpPr>
        <p:sp>
          <p:nvSpPr>
            <p:cNvPr id="1628247" name="AutoShape 87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48" name="Line 88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89"/>
          <p:cNvGrpSpPr>
            <a:grpSpLocks/>
          </p:cNvGrpSpPr>
          <p:nvPr/>
        </p:nvGrpSpPr>
        <p:grpSpPr bwMode="auto">
          <a:xfrm>
            <a:off x="838200" y="3276600"/>
            <a:ext cx="381000" cy="609600"/>
            <a:chOff x="1296" y="3408"/>
            <a:chExt cx="240" cy="384"/>
          </a:xfrm>
        </p:grpSpPr>
        <p:sp>
          <p:nvSpPr>
            <p:cNvPr id="1628250" name="AutoShape 90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51" name="Line 91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92"/>
          <p:cNvGrpSpPr>
            <a:grpSpLocks/>
          </p:cNvGrpSpPr>
          <p:nvPr/>
        </p:nvGrpSpPr>
        <p:grpSpPr bwMode="auto">
          <a:xfrm>
            <a:off x="6934200" y="3276600"/>
            <a:ext cx="381000" cy="609600"/>
            <a:chOff x="2160" y="3408"/>
            <a:chExt cx="240" cy="384"/>
          </a:xfrm>
        </p:grpSpPr>
        <p:sp>
          <p:nvSpPr>
            <p:cNvPr id="1628253" name="AutoShape 93"/>
            <p:cNvSpPr>
              <a:spLocks noChangeArrowheads="1"/>
            </p:cNvSpPr>
            <p:nvPr/>
          </p:nvSpPr>
          <p:spPr bwMode="auto">
            <a:xfrm>
              <a:off x="2160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35</a:t>
              </a:r>
            </a:p>
            <a:p>
              <a:pPr algn="ctr"/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54" name="Line 94"/>
            <p:cNvSpPr>
              <a:spLocks noChangeShapeType="1"/>
            </p:cNvSpPr>
            <p:nvPr/>
          </p:nvSpPr>
          <p:spPr bwMode="auto">
            <a:xfrm>
              <a:off x="2160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4038600" y="3276600"/>
            <a:ext cx="381000" cy="609600"/>
            <a:chOff x="2160" y="3408"/>
            <a:chExt cx="240" cy="384"/>
          </a:xfrm>
        </p:grpSpPr>
        <p:sp>
          <p:nvSpPr>
            <p:cNvPr id="1628256" name="AutoShape 96"/>
            <p:cNvSpPr>
              <a:spLocks noChangeArrowheads="1"/>
            </p:cNvSpPr>
            <p:nvPr/>
          </p:nvSpPr>
          <p:spPr bwMode="auto">
            <a:xfrm>
              <a:off x="2160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20</a:t>
              </a:r>
            </a:p>
            <a:p>
              <a:pPr algn="ctr"/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57" name="Line 97"/>
            <p:cNvSpPr>
              <a:spLocks noChangeShapeType="1"/>
            </p:cNvSpPr>
            <p:nvPr/>
          </p:nvSpPr>
          <p:spPr bwMode="auto">
            <a:xfrm>
              <a:off x="2160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2438400" y="3276600"/>
            <a:ext cx="381000" cy="609600"/>
            <a:chOff x="2160" y="3408"/>
            <a:chExt cx="240" cy="384"/>
          </a:xfrm>
        </p:grpSpPr>
        <p:sp>
          <p:nvSpPr>
            <p:cNvPr id="1628259" name="AutoShape 99"/>
            <p:cNvSpPr>
              <a:spLocks noChangeArrowheads="1"/>
            </p:cNvSpPr>
            <p:nvPr/>
          </p:nvSpPr>
          <p:spPr bwMode="auto">
            <a:xfrm>
              <a:off x="2160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15</a:t>
              </a:r>
            </a:p>
            <a:p>
              <a:pPr algn="ctr"/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60" name="Line 100"/>
            <p:cNvSpPr>
              <a:spLocks noChangeShapeType="1"/>
            </p:cNvSpPr>
            <p:nvPr/>
          </p:nvSpPr>
          <p:spPr bwMode="auto">
            <a:xfrm>
              <a:off x="2160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Group 101"/>
          <p:cNvGrpSpPr>
            <a:grpSpLocks/>
          </p:cNvGrpSpPr>
          <p:nvPr/>
        </p:nvGrpSpPr>
        <p:grpSpPr bwMode="auto">
          <a:xfrm>
            <a:off x="457200" y="3962400"/>
            <a:ext cx="381000" cy="609600"/>
            <a:chOff x="2160" y="3408"/>
            <a:chExt cx="240" cy="384"/>
          </a:xfrm>
        </p:grpSpPr>
        <p:sp>
          <p:nvSpPr>
            <p:cNvPr id="1628262" name="AutoShape 102"/>
            <p:cNvSpPr>
              <a:spLocks noChangeArrowheads="1"/>
            </p:cNvSpPr>
            <p:nvPr/>
          </p:nvSpPr>
          <p:spPr bwMode="auto">
            <a:xfrm>
              <a:off x="2160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ctr"/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63" name="Line 103"/>
            <p:cNvSpPr>
              <a:spLocks noChangeShapeType="1"/>
            </p:cNvSpPr>
            <p:nvPr/>
          </p:nvSpPr>
          <p:spPr bwMode="auto">
            <a:xfrm>
              <a:off x="2160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104"/>
          <p:cNvGrpSpPr>
            <a:grpSpLocks/>
          </p:cNvGrpSpPr>
          <p:nvPr/>
        </p:nvGrpSpPr>
        <p:grpSpPr bwMode="auto">
          <a:xfrm>
            <a:off x="5486400" y="4800600"/>
            <a:ext cx="381000" cy="609600"/>
            <a:chOff x="1296" y="3408"/>
            <a:chExt cx="240" cy="384"/>
          </a:xfrm>
        </p:grpSpPr>
        <p:sp>
          <p:nvSpPr>
            <p:cNvPr id="1628265" name="AutoShape 105"/>
            <p:cNvSpPr>
              <a:spLocks noChangeArrowheads="1"/>
            </p:cNvSpPr>
            <p:nvPr/>
          </p:nvSpPr>
          <p:spPr bwMode="auto">
            <a:xfrm>
              <a:off x="1296" y="3408"/>
              <a:ext cx="240" cy="38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</a:p>
            <a:p>
              <a:pPr algn="ctr"/>
              <a:r>
                <a:rPr lang="it-IT" sz="1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266" name="Line 106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2" name="Text Box 2"/>
          <p:cNvSpPr txBox="1">
            <a:spLocks noChangeArrowheads="1"/>
          </p:cNvSpPr>
          <p:nvPr/>
        </p:nvSpPr>
        <p:spPr bwMode="auto">
          <a:xfrm>
            <a:off x="287338" y="368300"/>
            <a:ext cx="856932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Interval-Search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a, b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cerca un nodo nel sottoalbero di radice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 cui intervallo interseca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t-IT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“[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] interseca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”</a:t>
            </a:r>
            <a:endParaRPr lang="it-IT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altrimenti o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è alla sinistra di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è alla destra di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</a:rPr>
              <a:t>x.left.max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≥ a</a:t>
            </a:r>
            <a:endParaRPr lang="it-IT" sz="2800" b="1" i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interseca nessun intervallo nel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sottoalbero sinistro allora certamente non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interseca nessun intervallo nel sottoalbero destro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Posso limitarmi a cercare nel sottoalbero sinistro </a:t>
            </a:r>
          </a:p>
          <a:p>
            <a:r>
              <a:rPr lang="it-IT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Interval-Search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x.left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a, b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9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9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79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9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79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9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79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9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9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9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9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79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79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79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6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0" name="Text Box 2"/>
          <p:cNvSpPr txBox="1">
            <a:spLocks noChangeArrowheads="1"/>
          </p:cNvSpPr>
          <p:nvPr/>
        </p:nvSpPr>
        <p:spPr bwMode="auto">
          <a:xfrm>
            <a:off x="287338" y="657225"/>
            <a:ext cx="85296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x.left.max</a:t>
            </a:r>
            <a:r>
              <a:rPr lang="it-IT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interseca gli intervalli nel sottoalbero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sinistro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it-IT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Posso limitarmi a cercare nel sottoalbero destro</a:t>
            </a:r>
          </a:p>
          <a:p>
            <a:r>
              <a:rPr lang="it-IT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Interval-Search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a, b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81411" name="Text Box 3"/>
          <p:cNvSpPr txBox="1">
            <a:spLocks noChangeArrowheads="1"/>
          </p:cNvSpPr>
          <p:nvPr/>
        </p:nvSpPr>
        <p:spPr bwMode="auto">
          <a:xfrm>
            <a:off x="287338" y="3824288"/>
            <a:ext cx="85693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Complessità limitata dall’altezza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dell’albero.</a:t>
            </a:r>
            <a:endParaRPr lang="it-IT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Quindi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8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8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410" grpId="0" build="p"/>
      <p:bldP spid="16814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Text Box 2"/>
          <p:cNvSpPr txBox="1">
            <a:spLocks noChangeArrowheads="1"/>
          </p:cNvSpPr>
          <p:nvPr/>
        </p:nvSpPr>
        <p:spPr bwMode="auto">
          <a:xfrm>
            <a:off x="287338" y="762000"/>
            <a:ext cx="8569325" cy="441351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sz="3600" u="sng" dirty="0">
                <a:latin typeface="Times New Roman" pitchFamily="18" charset="0"/>
                <a:cs typeface="Times New Roman" pitchFamily="18" charset="0"/>
              </a:rPr>
              <a:t>Osservazione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Se usiamo la sentinella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e poniamo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T.nil.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allora per ogni nodo interno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vale l’equazione</a:t>
            </a:r>
          </a:p>
          <a:p>
            <a:pPr>
              <a:spcBef>
                <a:spcPct val="20000"/>
              </a:spcBef>
            </a:pPr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x.left.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x.right.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endParaRPr lang="it-IT" sz="3600" b="1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Text Box 2"/>
          <p:cNvSpPr txBox="1">
            <a:spLocks noChangeArrowheads="1"/>
          </p:cNvSpPr>
          <p:nvPr/>
        </p:nvSpPr>
        <p:spPr bwMode="auto">
          <a:xfrm>
            <a:off x="287338" y="152400"/>
            <a:ext cx="77898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Possiamo realizzare facilmente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1631235" name="Text Box 3"/>
          <p:cNvSpPr txBox="1">
            <a:spLocks noChangeArrowheads="1"/>
          </p:cNvSpPr>
          <p:nvPr/>
        </p:nvSpPr>
        <p:spPr bwMode="auto">
          <a:xfrm>
            <a:off x="287338" y="728663"/>
            <a:ext cx="856932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1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≤ </a:t>
            </a:r>
            <a:r>
              <a:rPr lang="it-IT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x.size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//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Trova il nodo con chiave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-esima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//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nel sottoalbero di radice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x.left.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x.left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k-i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Text Box 2"/>
          <p:cNvSpPr txBox="1">
            <a:spLocks noChangeArrowheads="1"/>
          </p:cNvSpPr>
          <p:nvPr/>
        </p:nvSpPr>
        <p:spPr bwMode="auto">
          <a:xfrm>
            <a:off x="179512" y="152400"/>
            <a:ext cx="878497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Possiamo realizzare facilmente anche l’operazione inversa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che trova la posizione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della chiave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nella sequenza ordinata delle chiavi dell’albero  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251520" y="2132856"/>
            <a:ext cx="8569325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95000"/>
              </a:lnSpc>
            </a:pP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//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Trova la posizione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della chiave di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x.left.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x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</a:rPr>
              <a:t>y.p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 ==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y.p.right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y.p.left.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y.p</a:t>
            </a:r>
            <a:endParaRPr lang="it-IT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it-IT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Text Box 2"/>
          <p:cNvSpPr txBox="1">
            <a:spLocks noChangeArrowheads="1"/>
          </p:cNvSpPr>
          <p:nvPr/>
        </p:nvSpPr>
        <p:spPr bwMode="auto">
          <a:xfrm>
            <a:off x="251519" y="4005064"/>
            <a:ext cx="873855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ha due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fasi.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Nella prima si scende dalla radice fino ad una foglia che viene quindi sostituita con il nuovo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nodo.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Nella seconda si ripristinano le proprietà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violate.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287524" y="188640"/>
            <a:ext cx="828092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Naturalmente dobbiamo modificare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RB-Delete</a:t>
            </a:r>
            <a:r>
              <a:rPr lang="it-IT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per mantenere aggiornato il campo </a:t>
            </a:r>
            <a:r>
              <a:rPr lang="it-IT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dei nodi</a:t>
            </a:r>
          </a:p>
        </p:txBody>
      </p:sp>
      <p:sp>
        <p:nvSpPr>
          <p:cNvPr id="1635332" name="Text Box 4"/>
          <p:cNvSpPr txBox="1">
            <a:spLocks noChangeArrowheads="1"/>
          </p:cNvSpPr>
          <p:nvPr/>
        </p:nvSpPr>
        <p:spPr bwMode="auto">
          <a:xfrm>
            <a:off x="611560" y="1880828"/>
            <a:ext cx="73088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</a:t>
            </a:r>
            <a:r>
              <a:rPr lang="it-IT" sz="2800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 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z.left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z.right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T.nil</a:t>
            </a:r>
            <a:endParaRPr lang="it-IT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sz="2800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z.color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RB-Insert-Fixup</a:t>
            </a:r>
            <a:r>
              <a:rPr lang="it-IT" sz="2800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5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5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Text Box 2"/>
          <p:cNvSpPr txBox="1">
            <a:spLocks noChangeArrowheads="1"/>
          </p:cNvSpPr>
          <p:nvPr/>
        </p:nvSpPr>
        <p:spPr bwMode="auto">
          <a:xfrm>
            <a:off x="287338" y="1052513"/>
            <a:ext cx="85693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Per la prima fase basta mettere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nel campo 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del nuovo nodo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e aumentare di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il campo </a:t>
            </a:r>
            <a:r>
              <a:rPr lang="it-IT" sz="36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di tutti i nodi incontrati scendendo verso la foglia che verrà sostituita con 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</a:rPr>
              <a:t>z.</a:t>
            </a:r>
            <a:endParaRPr lang="it-IT" sz="3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Text Box 2"/>
          <p:cNvSpPr txBox="1">
            <a:spLocks noChangeArrowheads="1"/>
          </p:cNvSpPr>
          <p:nvPr/>
        </p:nvSpPr>
        <p:spPr bwMode="auto">
          <a:xfrm>
            <a:off x="287524" y="188640"/>
            <a:ext cx="817245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it-IT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8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z.size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             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istruzione aggiunta</a:t>
            </a:r>
          </a:p>
          <a:p>
            <a:r>
              <a:rPr lang="it-IT" sz="28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, y 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≠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T.nil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sz="2800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x.size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</a:t>
            </a:r>
            <a:r>
              <a:rPr lang="it-IT" sz="2800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it-IT" sz="2800" b="1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it-IT" sz="28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istruzione aggiunta</a:t>
            </a:r>
          </a:p>
          <a:p>
            <a:r>
              <a:rPr lang="it-IT" sz="28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y.key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 x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else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key[z] &lt; key[y] </a:t>
            </a:r>
          </a:p>
          <a:p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else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12578</TotalTime>
  <Words>2298</Words>
  <Application>Microsoft Office PowerPoint</Application>
  <PresentationFormat>Presentazione su schermo (4:3)</PresentationFormat>
  <Paragraphs>367</Paragraphs>
  <Slides>31</Slides>
  <Notes>26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Blank Presentation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704</cp:revision>
  <cp:lastPrinted>2000-11-14T13:42:16Z</cp:lastPrinted>
  <dcterms:created xsi:type="dcterms:W3CDTF">2015-04-15T16:52:27Z</dcterms:created>
  <dcterms:modified xsi:type="dcterms:W3CDTF">2015-04-15T16:55:30Z</dcterms:modified>
</cp:coreProperties>
</file>