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7.bin" ContentType="application/vnd.openxmlformats-officedocument.oleObject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Microsoft_Equation8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embeddings/Microsoft_Equation10.bin" ContentType="application/vnd.openxmlformats-officedocument.oleObject"/>
  <Override PartName="/ppt/slides/slide7.xml" ContentType="application/vnd.openxmlformats-officedocument.presentationml.slide+xml"/>
  <Override PartName="/ppt/embeddings/Microsoft_Equation9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embeddings/Microsoft_Equation5.bin" ContentType="application/vnd.openxmlformats-officedocument.oleObject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Microsoft_Equation11.bin" ContentType="application/vnd.openxmlformats-officedocument.oleObject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embeddings/Microsoft_Equation6.bin" ContentType="application/vnd.openxmlformats-officedocument.oleObject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93" r:id="rId2"/>
    <p:sldId id="5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  <p:extLst>
      <p:ext uri="{EC167BDD-8182-4AB7-AECC-EB403E3ABB37}">
        <p14:laserClr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"/>
      </p:ext>
    </p:extLst>
  </p:showPr>
  <p:clrMru>
    <a:srgbClr val="3333CC"/>
    <a:srgbClr val="CC0000"/>
    <a:srgbClr val="6600CC"/>
    <a:srgbClr val="FF0000"/>
    <a:srgbClr val="CCCC00"/>
    <a:srgbClr val="00FFCC"/>
    <a:srgbClr val="99FF33"/>
    <a:srgbClr val="A50021"/>
    <a:srgbClr val="990000"/>
  </p:clrMru>
  <p:extLst>
    <p:ext uri="{E76CE94A-603C-4142-B9EB-6D1370010A27}">
      <p14:discardImageEditData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65" d="100"/>
          <a:sy n="165" d="100"/>
        </p:scale>
        <p:origin x="-8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04645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8763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Relationship Id="rId3" Type="http://schemas.openxmlformats.org/officeDocument/2006/relationships/oleObject" Target="../embeddings/Microsoft_Equation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0.bin"/><Relationship Id="rId4" Type="http://schemas.openxmlformats.org/officeDocument/2006/relationships/oleObject" Target="../embeddings/Microsoft_Equation11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Relationship Id="rId3" Type="http://schemas.openxmlformats.org/officeDocument/2006/relationships/oleObject" Target="../embeddings/Microsoft_Equation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oleObject" Target="../embeddings/Microsoft_Equation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Relationship Id="rId3" Type="http://schemas.openxmlformats.org/officeDocument/2006/relationships/oleObject" Target="../embeddings/Microsoft_Equation4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5186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Studieremo alcune tecniche per il progetto di algoritmi e di strutture dati: </a:t>
            </a:r>
          </a:p>
          <a:p>
            <a:pPr>
              <a:spcBef>
                <a:spcPct val="50000"/>
              </a:spcBef>
            </a:pPr>
            <a:r>
              <a:rPr lang="it-IT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Programmazione dinamica</a:t>
            </a:r>
          </a:p>
          <a:p>
            <a:pPr>
              <a:spcBef>
                <a:spcPct val="50000"/>
              </a:spcBef>
            </a:pPr>
            <a:r>
              <a:rPr lang="it-IT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Algoritmi golosi</a:t>
            </a:r>
          </a:p>
          <a:p>
            <a:pPr>
              <a:spcBef>
                <a:spcPct val="50000"/>
              </a:spcBef>
            </a:pPr>
            <a:r>
              <a:rPr lang="it-IT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Analisi ammortizzata</a:t>
            </a: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Vedremo poi alcuni tipi di strutture dati importanti per le applicazioni: </a:t>
            </a:r>
          </a:p>
          <a:p>
            <a:pPr>
              <a:spcBef>
                <a:spcPct val="50000"/>
              </a:spcBef>
            </a:pPr>
            <a:r>
              <a:rPr lang="it-IT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B-alberi</a:t>
            </a:r>
            <a:endParaRPr lang="it-IT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Strutture dati per insiemi disgiunti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3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3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3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3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3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3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3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3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3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3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3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3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45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442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6058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Versione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bottom-up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25443" name="Text Box 3"/>
          <p:cNvSpPr txBox="1">
            <a:spLocks noChangeArrowheads="1"/>
          </p:cNvSpPr>
          <p:nvPr/>
        </p:nvSpPr>
        <p:spPr bwMode="auto">
          <a:xfrm>
            <a:off x="323528" y="980728"/>
            <a:ext cx="82454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Bottom-Up-Cut</a:t>
            </a:r>
            <a:r>
              <a:rPr lang="it-IT" b="1" i="1" dirty="0" err="1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b="1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Rod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[0]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il problema più semplice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j =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it-IT" b="1" i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q =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q = 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+ 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j-i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r>
              <a:rPr lang="it-IT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aphicFrame>
        <p:nvGraphicFramePr>
          <p:cNvPr id="1725445" name="Object 5"/>
          <p:cNvGraphicFramePr>
            <a:graphicFrameLocks noGrp="1" noChangeAspect="1"/>
          </p:cNvGraphicFramePr>
          <p:nvPr>
            <p:ph/>
          </p:nvPr>
        </p:nvGraphicFramePr>
        <p:xfrm>
          <a:off x="4759325" y="4268788"/>
          <a:ext cx="2813050" cy="733425"/>
        </p:xfrm>
        <a:graphic>
          <a:graphicData uri="http://schemas.openxmlformats.org/presentationml/2006/ole">
            <p:oleObj spid="_x0000_s1294339" name="Equazione" r:id="rId3" imgW="8763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25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25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6" name="Text Box 2"/>
          <p:cNvSpPr txBox="1">
            <a:spLocks noChangeArrowheads="1"/>
          </p:cNvSpPr>
          <p:nvPr/>
        </p:nvSpPr>
        <p:spPr bwMode="auto">
          <a:xfrm>
            <a:off x="251520" y="152636"/>
            <a:ext cx="86058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Versione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bottom-up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estesa per calcolare la soluzione ottima e non solo il suo valore</a:t>
            </a:r>
          </a:p>
        </p:txBody>
      </p:sp>
      <p:sp>
        <p:nvSpPr>
          <p:cNvPr id="1726467" name="Text Box 3"/>
          <p:cNvSpPr txBox="1">
            <a:spLocks noChangeArrowheads="1"/>
          </p:cNvSpPr>
          <p:nvPr/>
        </p:nvSpPr>
        <p:spPr bwMode="auto">
          <a:xfrm>
            <a:off x="359532" y="1196752"/>
            <a:ext cx="842486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Extended-Bottom-Up-Cut</a:t>
            </a:r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b="1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Rod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p, 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[0]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0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j =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it-IT" b="1" i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q =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q &lt; p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- i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q =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- i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it-IT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it-IT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memorizzo il taglio ottimo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r>
              <a:rPr lang="it-IT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it-IT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6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6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49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6058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La seguente procedura calcola e stampa la soluzione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ottima: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27491" name="Text Box 3"/>
          <p:cNvSpPr txBox="1">
            <a:spLocks noChangeArrowheads="1"/>
          </p:cNvSpPr>
          <p:nvPr/>
        </p:nvSpPr>
        <p:spPr bwMode="auto">
          <a:xfrm>
            <a:off x="323851" y="1412875"/>
            <a:ext cx="824459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Print-Cut</a:t>
            </a:r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b="1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Rod</a:t>
            </a:r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p, 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Extended-Bottom-Up-Cut</a:t>
            </a:r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b="1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Rod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p, 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= n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&gt; 0</a:t>
            </a:r>
            <a:endParaRPr lang="it-IT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Text Box 2"/>
          <p:cNvSpPr txBox="1">
            <a:spLocks noChangeArrowheads="1"/>
          </p:cNvSpPr>
          <p:nvPr/>
        </p:nvSpPr>
        <p:spPr bwMode="auto">
          <a:xfrm>
            <a:off x="900113" y="80963"/>
            <a:ext cx="723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Moltiplicazione di matrici </a:t>
            </a:r>
          </a:p>
        </p:txBody>
      </p:sp>
      <p:sp>
        <p:nvSpPr>
          <p:cNvPr id="1708035" name="Text Box 3"/>
          <p:cNvSpPr txBox="1">
            <a:spLocks noChangeArrowheads="1"/>
          </p:cNvSpPr>
          <p:nvPr/>
        </p:nvSpPr>
        <p:spPr bwMode="auto">
          <a:xfrm>
            <a:off x="323528" y="5301208"/>
            <a:ext cx="8569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Esso richiede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prodotti scalari</a:t>
            </a:r>
          </a:p>
        </p:txBody>
      </p:sp>
      <p:sp>
        <p:nvSpPr>
          <p:cNvPr id="1708036" name="Text Box 4"/>
          <p:cNvSpPr txBox="1">
            <a:spLocks noChangeArrowheads="1"/>
          </p:cNvSpPr>
          <p:nvPr/>
        </p:nvSpPr>
        <p:spPr bwMode="auto">
          <a:xfrm>
            <a:off x="287338" y="685800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L’algoritmo per moltiplicare due matrici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dimensioni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è:</a:t>
            </a:r>
          </a:p>
        </p:txBody>
      </p:sp>
      <p:sp>
        <p:nvSpPr>
          <p:cNvPr id="1708037" name="Text Box 5"/>
          <p:cNvSpPr txBox="1">
            <a:spLocks noChangeArrowheads="1"/>
          </p:cNvSpPr>
          <p:nvPr/>
        </p:nvSpPr>
        <p:spPr bwMode="auto">
          <a:xfrm>
            <a:off x="359532" y="1772816"/>
            <a:ext cx="738082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Matrix-Multiply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B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=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A.rows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 =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B.columns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 j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0 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 =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A.columns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 j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 j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8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8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08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08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08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08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08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08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08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08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08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08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08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08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8035" grpId="0"/>
      <p:bldP spid="170803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Text Box 2"/>
          <p:cNvSpPr txBox="1">
            <a:spLocks noChangeArrowheads="1"/>
          </p:cNvSpPr>
          <p:nvPr/>
        </p:nvSpPr>
        <p:spPr bwMode="auto">
          <a:xfrm>
            <a:off x="323528" y="224644"/>
            <a:ext cx="85328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Problema della moltiplicazione di matrici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 deve calcolare il prodotto </a:t>
            </a:r>
          </a:p>
          <a:p>
            <a:pPr>
              <a:spcBef>
                <a:spcPct val="50000"/>
              </a:spcBef>
            </a:pPr>
            <a:r>
              <a:rPr lang="it-IT" sz="3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36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36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36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 </a:t>
            </a:r>
            <a:r>
              <a:rPr lang="it-IT" sz="3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matrici di dimensioni </a:t>
            </a:r>
          </a:p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36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it-IT" sz="3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36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sz="36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3600" b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3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36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... , 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3600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36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sz="3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36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3600" b="1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endParaRPr lang="it-IT" sz="3600" b="1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09059" name="Text Box 3"/>
          <p:cNvSpPr txBox="1">
            <a:spLocks noChangeArrowheads="1"/>
          </p:cNvSpPr>
          <p:nvPr/>
        </p:nvSpPr>
        <p:spPr bwMode="auto">
          <a:xfrm>
            <a:off x="323528" y="4437112"/>
            <a:ext cx="8569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Poiché il prodotto di matrici è associativo possiamo calcolarlo in molti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modi.</a:t>
            </a:r>
            <a:endParaRPr lang="it-IT" sz="3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90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82" name="Text Box 2"/>
          <p:cNvSpPr txBox="1">
            <a:spLocks noChangeArrowheads="1"/>
          </p:cNvSpPr>
          <p:nvPr/>
        </p:nvSpPr>
        <p:spPr bwMode="auto">
          <a:xfrm>
            <a:off x="251520" y="116632"/>
            <a:ext cx="856932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Esempio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 calcolare il prodotto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 3 matrici di dimensioni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2005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100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100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5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possiamo: </a:t>
            </a:r>
          </a:p>
          <a:p>
            <a:pPr>
              <a:spcBef>
                <a:spcPct val="20000"/>
              </a:spcBef>
            </a:pP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a)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moltiplicare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per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100000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prodotti scalari) e poi moltiplicare per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la matrice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200100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ottenuta (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100000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prodotti scalari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 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totale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200000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prodotti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scalari.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b) moltiplicare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per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2500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prodotti scalari) e poi moltiplicare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per la matrice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5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ottenuta (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5000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prodotti scalari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totale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7500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prodotti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scalari.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Text Box 2"/>
          <p:cNvSpPr txBox="1">
            <a:spLocks noChangeArrowheads="1"/>
          </p:cNvSpPr>
          <p:nvPr/>
        </p:nvSpPr>
        <p:spPr bwMode="auto">
          <a:xfrm>
            <a:off x="287524" y="188640"/>
            <a:ext cx="85328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Vogliamo trovare il modo per minimizzare il numero totale di prodotti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scalari.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11107" name="Text Box 3"/>
          <p:cNvSpPr txBox="1">
            <a:spLocks noChangeArrowheads="1"/>
          </p:cNvSpPr>
          <p:nvPr/>
        </p:nvSpPr>
        <p:spPr bwMode="auto">
          <a:xfrm>
            <a:off x="287524" y="1268760"/>
            <a:ext cx="8569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quanti modi possiamo calcolare il prodotto?</a:t>
            </a:r>
          </a:p>
        </p:txBody>
      </p:sp>
      <p:sp>
        <p:nvSpPr>
          <p:cNvPr id="1711108" name="Text Box 4"/>
          <p:cNvSpPr txBox="1">
            <a:spLocks noChangeArrowheads="1"/>
          </p:cNvSpPr>
          <p:nvPr/>
        </p:nvSpPr>
        <p:spPr bwMode="auto">
          <a:xfrm>
            <a:off x="323528" y="1844824"/>
            <a:ext cx="8569325" cy="166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Tanti quante sono le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parentesizzazioni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possibili del prodotto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Ad esempio per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4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</p:txBody>
      </p:sp>
      <p:sp>
        <p:nvSpPr>
          <p:cNvPr id="1711109" name="Text Box 5"/>
          <p:cNvSpPr txBox="1">
            <a:spLocks noChangeArrowheads="1"/>
          </p:cNvSpPr>
          <p:nvPr/>
        </p:nvSpPr>
        <p:spPr bwMode="auto">
          <a:xfrm>
            <a:off x="287524" y="3465004"/>
            <a:ext cx="8221662" cy="294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)))</a:t>
            </a:r>
          </a:p>
          <a:p>
            <a:pPr algn="ctr">
              <a:spcBef>
                <a:spcPct val="2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</a:p>
          <a:p>
            <a:pPr algn="ctr">
              <a:spcBef>
                <a:spcPct val="2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</a:p>
          <a:p>
            <a:pPr algn="ctr">
              <a:spcBef>
                <a:spcPct val="2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algn="ctr">
              <a:spcBef>
                <a:spcPct val="2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(((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1107" grpId="0"/>
      <p:bldP spid="1711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Text Box 2"/>
          <p:cNvSpPr txBox="1">
            <a:spLocks noChangeArrowheads="1"/>
          </p:cNvSpPr>
          <p:nvPr/>
        </p:nvSpPr>
        <p:spPr bwMode="auto">
          <a:xfrm>
            <a:off x="287338" y="260350"/>
            <a:ext cx="8569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Il numero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parentesizzazioni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possibili del prodotto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matrici si esprime ricorsivamente come segue:</a:t>
            </a:r>
          </a:p>
        </p:txBody>
      </p:sp>
      <p:graphicFrame>
        <p:nvGraphicFramePr>
          <p:cNvPr id="1712131" name="Object 3"/>
          <p:cNvGraphicFramePr>
            <a:graphicFrameLocks noChangeAspect="1"/>
          </p:cNvGraphicFramePr>
          <p:nvPr/>
        </p:nvGraphicFramePr>
        <p:xfrm>
          <a:off x="1079612" y="2060848"/>
          <a:ext cx="6000750" cy="1600200"/>
        </p:xfrm>
        <a:graphic>
          <a:graphicData uri="http://schemas.openxmlformats.org/presentationml/2006/ole">
            <p:oleObj spid="_x0000_s1295363" name="Equazione" r:id="rId3" imgW="2222500" imgH="609600" progId="Equation.3">
              <p:embed/>
            </p:oleObj>
          </a:graphicData>
        </a:graphic>
      </p:graphicFrame>
      <p:sp>
        <p:nvSpPr>
          <p:cNvPr id="1712132" name="Text Box 4"/>
          <p:cNvSpPr txBox="1">
            <a:spLocks noChangeArrowheads="1"/>
          </p:cNvSpPr>
          <p:nvPr/>
        </p:nvSpPr>
        <p:spPr bwMode="auto">
          <a:xfrm>
            <a:off x="287338" y="3860800"/>
            <a:ext cx="8569325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 può dimostrare che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cresce in modo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esponenziale.</a:t>
            </a:r>
            <a:endParaRPr lang="it-IT" baseline="30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Quindi, tranne per valori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molto piccoli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non è possibile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enumerare tutte le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parentesizzazioni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2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2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2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2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4" name="Text Box 2"/>
          <p:cNvSpPr txBox="1">
            <a:spLocks noChangeArrowheads="1"/>
          </p:cNvSpPr>
          <p:nvPr/>
        </p:nvSpPr>
        <p:spPr bwMode="auto">
          <a:xfrm>
            <a:off x="287338" y="225425"/>
            <a:ext cx="8569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Passo 1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u="sng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struttura </a:t>
            </a:r>
            <a:r>
              <a:rPr lang="it-IT" b="1" i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 una </a:t>
            </a:r>
            <a:r>
              <a:rPr lang="it-IT" b="1" i="1" u="sng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parentesizzazione</a:t>
            </a:r>
            <a:r>
              <a:rPr lang="it-IT" b="1" i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ottima</a:t>
            </a:r>
            <a:endParaRPr lang="it-IT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28515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5693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Supponiamo che una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parentesizzazione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ottima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preveda come ultima operazione il prodotto tra la matrice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(prodotto delle prime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matrici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e la matrice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+1..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(prodotto delle ultime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matrici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28516" name="Text Box 4"/>
          <p:cNvSpPr txBox="1">
            <a:spLocks noChangeArrowheads="1"/>
          </p:cNvSpPr>
          <p:nvPr/>
        </p:nvSpPr>
        <p:spPr bwMode="auto">
          <a:xfrm>
            <a:off x="359532" y="3753036"/>
            <a:ext cx="802907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parentesizzazioni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sono </a:t>
            </a:r>
            <a:r>
              <a:rPr lang="it-IT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parentesizzazioni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ottime per il calcolo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+1..</a:t>
            </a:r>
            <a:r>
              <a:rPr lang="it-IT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Perché?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8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85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538" name="Text Box 2"/>
          <p:cNvSpPr txBox="1">
            <a:spLocks noChangeArrowheads="1"/>
          </p:cNvSpPr>
          <p:nvPr/>
        </p:nvSpPr>
        <p:spPr bwMode="auto">
          <a:xfrm>
            <a:off x="287338" y="188913"/>
            <a:ext cx="8569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Passo 2: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soluzione ricorsiva</a:t>
            </a:r>
          </a:p>
        </p:txBody>
      </p:sp>
      <p:sp>
        <p:nvSpPr>
          <p:cNvPr id="1729539" name="Text Box 3"/>
          <p:cNvSpPr txBox="1">
            <a:spLocks noChangeArrowheads="1"/>
          </p:cNvSpPr>
          <p:nvPr/>
        </p:nvSpPr>
        <p:spPr bwMode="auto">
          <a:xfrm>
            <a:off x="359532" y="3320988"/>
            <a:ext cx="85693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 conseguenza la matrice prodotto parziale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i..j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è una matrice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i-</a:t>
            </a:r>
            <a:r>
              <a:rPr lang="it-IT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 lo stesso numero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righe della prima matrice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lo stesso numero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colonne dell’ultima matrice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  <a:endParaRPr lang="it-IT" b="1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29540" name="Text Box 4"/>
          <p:cNvSpPr txBox="1">
            <a:spLocks noChangeArrowheads="1"/>
          </p:cNvSpPr>
          <p:nvPr/>
        </p:nvSpPr>
        <p:spPr bwMode="auto">
          <a:xfrm>
            <a:off x="323528" y="836712"/>
            <a:ext cx="87137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Prendiamo come sottoproblemi il calcolo dei prodotti parziali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i..j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delle matrici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29541" name="Text Box 5"/>
          <p:cNvSpPr txBox="1">
            <a:spLocks noChangeArrowheads="1"/>
          </p:cNvSpPr>
          <p:nvPr/>
        </p:nvSpPr>
        <p:spPr bwMode="auto">
          <a:xfrm>
            <a:off x="359532" y="2060848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Ricordiamo che la generica matrice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ha dimensioni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  <a:endParaRPr lang="it-IT" b="1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9539" grpId="0"/>
      <p:bldP spid="1729540" grpId="0"/>
      <p:bldP spid="17295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Text Box 2"/>
          <p:cNvSpPr txBox="1">
            <a:spLocks noChangeArrowheads="1"/>
          </p:cNvSpPr>
          <p:nvPr/>
        </p:nvSpPr>
        <p:spPr bwMode="auto">
          <a:xfrm>
            <a:off x="215900" y="908050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Esempio: taglio delle aste </a:t>
            </a:r>
          </a:p>
        </p:txBody>
      </p:sp>
      <p:sp>
        <p:nvSpPr>
          <p:cNvPr id="1693699" name="Text Box 3"/>
          <p:cNvSpPr txBox="1">
            <a:spLocks noChangeArrowheads="1"/>
          </p:cNvSpPr>
          <p:nvPr/>
        </p:nvSpPr>
        <p:spPr bwMode="auto">
          <a:xfrm>
            <a:off x="323528" y="1772816"/>
            <a:ext cx="8460940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it-IT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Problema del taglio delle aste</a:t>
            </a:r>
            <a:endParaRPr lang="it-IT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E’ data un’asta metallica di lunghezza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che deve 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essere tagliata in pezzi di lunghezza intera (con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 costo di taglio 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trascurabile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 </a:t>
            </a:r>
            <a:endParaRPr lang="it-IT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 ogni lunghezza </a:t>
            </a:r>
            <a:r>
              <a:rPr lang="it-IT" sz="2800" dirty="0" smtClean="0">
                <a:latin typeface="Script MT Bold" pitchFamily="66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,…,n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è dato il prezzo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baseline="-25000" dirty="0" smtClean="0">
                <a:latin typeface="Script MT Bold" pitchFamily="66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cui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 possono vendere i 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pezzi di quella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lunghezza.</a:t>
            </a:r>
            <a:endParaRPr lang="it-IT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 vuole decidere come tagliare l’asta in modo da rendere massimo il ricavo della vendita dei pezzi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ottenuti.</a:t>
            </a:r>
            <a:endParaRPr lang="it-IT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93732" name="Text Box 36"/>
          <p:cNvSpPr txBox="1">
            <a:spLocks noChangeArrowheads="1"/>
          </p:cNvSpPr>
          <p:nvPr/>
        </p:nvSpPr>
        <p:spPr bwMode="auto">
          <a:xfrm>
            <a:off x="468313" y="225425"/>
            <a:ext cx="8027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Programmazione Dinamica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62" name="Text Box 2"/>
          <p:cNvSpPr txBox="1">
            <a:spLocks noChangeArrowheads="1"/>
          </p:cNvSpPr>
          <p:nvPr/>
        </p:nvSpPr>
        <p:spPr bwMode="auto">
          <a:xfrm>
            <a:off x="359532" y="440668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allora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ed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0. 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730563" name="Object 3"/>
          <p:cNvGraphicFramePr>
            <a:graphicFrameLocks noChangeAspect="1"/>
          </p:cNvGraphicFramePr>
          <p:nvPr/>
        </p:nvGraphicFramePr>
        <p:xfrm>
          <a:off x="296863" y="4241800"/>
          <a:ext cx="8623300" cy="1436688"/>
        </p:xfrm>
        <a:graphic>
          <a:graphicData uri="http://schemas.openxmlformats.org/presentationml/2006/ole">
            <p:oleObj spid="_x0000_s1324034" name="Equazione" r:id="rId3" imgW="3504960" imgH="545760" progId="Equation.3">
              <p:embed/>
            </p:oleObj>
          </a:graphicData>
        </a:graphic>
      </p:graphicFrame>
      <p:sp>
        <p:nvSpPr>
          <p:cNvPr id="1730564" name="Text Box 4"/>
          <p:cNvSpPr txBox="1">
            <a:spLocks noChangeArrowheads="1"/>
          </p:cNvSpPr>
          <p:nvPr/>
        </p:nvSpPr>
        <p:spPr bwMode="auto">
          <a:xfrm>
            <a:off x="323528" y="1196752"/>
            <a:ext cx="84963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allora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 può calcolare come prodotto delle due matrici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k+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compreso tra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it-IT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-1.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Il costo di questo prodotto è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Quindi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0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30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8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26193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Passo 3</a:t>
            </a:r>
            <a:endParaRPr lang="it-IT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i="1" u="sng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Esempio</a:t>
            </a:r>
          </a:p>
        </p:txBody>
      </p:sp>
      <p:sp>
        <p:nvSpPr>
          <p:cNvPr id="1862659" name="Text Box 3"/>
          <p:cNvSpPr txBox="1">
            <a:spLocks noChangeArrowheads="1"/>
          </p:cNvSpPr>
          <p:nvPr/>
        </p:nvSpPr>
        <p:spPr bwMode="auto">
          <a:xfrm>
            <a:off x="250825" y="1376363"/>
            <a:ext cx="18288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30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35</a:t>
            </a:r>
            <a:endParaRPr lang="it-IT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35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</a:t>
            </a:r>
            <a:endParaRPr lang="it-IT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endParaRPr lang="it-IT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endParaRPr lang="it-IT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</a:t>
            </a:r>
            <a:endParaRPr lang="it-IT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</a:t>
            </a:r>
            <a:endParaRPr lang="it-IT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152400"/>
            <a:ext cx="6705600" cy="6477000"/>
            <a:chOff x="1440" y="96"/>
            <a:chExt cx="4224" cy="4080"/>
          </a:xfrm>
        </p:grpSpPr>
        <p:sp>
          <p:nvSpPr>
            <p:cNvPr id="1862661" name="Text Box 5"/>
            <p:cNvSpPr txBox="1">
              <a:spLocks noChangeArrowheads="1"/>
            </p:cNvSpPr>
            <p:nvPr/>
          </p:nvSpPr>
          <p:spPr bwMode="auto">
            <a:xfrm>
              <a:off x="1872" y="388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i</a:t>
              </a:r>
              <a:endPara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862662" name="Text Box 6"/>
            <p:cNvSpPr txBox="1">
              <a:spLocks noChangeArrowheads="1"/>
            </p:cNvSpPr>
            <p:nvPr/>
          </p:nvSpPr>
          <p:spPr bwMode="auto">
            <a:xfrm>
              <a:off x="2352" y="3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862663" name="Text Box 7"/>
            <p:cNvSpPr txBox="1">
              <a:spLocks noChangeArrowheads="1"/>
            </p:cNvSpPr>
            <p:nvPr/>
          </p:nvSpPr>
          <p:spPr bwMode="auto">
            <a:xfrm>
              <a:off x="4992" y="3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1862664" name="Text Box 8"/>
            <p:cNvSpPr txBox="1">
              <a:spLocks noChangeArrowheads="1"/>
            </p:cNvSpPr>
            <p:nvPr/>
          </p:nvSpPr>
          <p:spPr bwMode="auto">
            <a:xfrm>
              <a:off x="4464" y="3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1862665" name="Text Box 9"/>
            <p:cNvSpPr txBox="1">
              <a:spLocks noChangeArrowheads="1"/>
            </p:cNvSpPr>
            <p:nvPr/>
          </p:nvSpPr>
          <p:spPr bwMode="auto">
            <a:xfrm>
              <a:off x="3936" y="3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1862666" name="Text Box 10"/>
            <p:cNvSpPr txBox="1">
              <a:spLocks noChangeArrowheads="1"/>
            </p:cNvSpPr>
            <p:nvPr/>
          </p:nvSpPr>
          <p:spPr bwMode="auto">
            <a:xfrm>
              <a:off x="3408" y="3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1862667" name="Text Box 11"/>
            <p:cNvSpPr txBox="1">
              <a:spLocks noChangeArrowheads="1"/>
            </p:cNvSpPr>
            <p:nvPr/>
          </p:nvSpPr>
          <p:spPr bwMode="auto">
            <a:xfrm>
              <a:off x="2880" y="3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862668" name="Text Box 12"/>
            <p:cNvSpPr txBox="1">
              <a:spLocks noChangeArrowheads="1"/>
            </p:cNvSpPr>
            <p:nvPr/>
          </p:nvSpPr>
          <p:spPr bwMode="auto">
            <a:xfrm>
              <a:off x="1920" y="816"/>
              <a:ext cx="288" cy="2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2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pPr>
                <a:spcBef>
                  <a:spcPct val="12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</a:p>
            <a:p>
              <a:pPr>
                <a:spcBef>
                  <a:spcPct val="12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3</a:t>
              </a:r>
            </a:p>
            <a:p>
              <a:pPr>
                <a:spcBef>
                  <a:spcPct val="12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</a:t>
              </a:r>
            </a:p>
            <a:p>
              <a:pPr>
                <a:spcBef>
                  <a:spcPct val="12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5</a:t>
              </a:r>
            </a:p>
            <a:p>
              <a:pPr>
                <a:spcBef>
                  <a:spcPct val="125000"/>
                </a:spcBef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1862669" name="Rectangle 13"/>
            <p:cNvSpPr>
              <a:spLocks noChangeArrowheads="1"/>
            </p:cNvSpPr>
            <p:nvPr/>
          </p:nvSpPr>
          <p:spPr bwMode="auto">
            <a:xfrm>
              <a:off x="4848" y="672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70" name="Rectangle 14"/>
            <p:cNvSpPr>
              <a:spLocks noChangeArrowheads="1"/>
            </p:cNvSpPr>
            <p:nvPr/>
          </p:nvSpPr>
          <p:spPr bwMode="auto">
            <a:xfrm>
              <a:off x="3264" y="672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71" name="Rectangle 15"/>
            <p:cNvSpPr>
              <a:spLocks noChangeArrowheads="1"/>
            </p:cNvSpPr>
            <p:nvPr/>
          </p:nvSpPr>
          <p:spPr bwMode="auto">
            <a:xfrm>
              <a:off x="3792" y="672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72" name="Rectangle 16"/>
            <p:cNvSpPr>
              <a:spLocks noChangeArrowheads="1"/>
            </p:cNvSpPr>
            <p:nvPr/>
          </p:nvSpPr>
          <p:spPr bwMode="auto">
            <a:xfrm>
              <a:off x="4320" y="672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73" name="Rectangle 17"/>
            <p:cNvSpPr>
              <a:spLocks noChangeArrowheads="1"/>
            </p:cNvSpPr>
            <p:nvPr/>
          </p:nvSpPr>
          <p:spPr bwMode="auto">
            <a:xfrm>
              <a:off x="2208" y="672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it-IT" sz="2000" b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1..1</a:t>
              </a:r>
              <a:endParaRPr lang="it-IT" sz="2000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74" name="Rectangle 18"/>
            <p:cNvSpPr>
              <a:spLocks noChangeArrowheads="1"/>
            </p:cNvSpPr>
            <p:nvPr/>
          </p:nvSpPr>
          <p:spPr bwMode="auto">
            <a:xfrm>
              <a:off x="2736" y="672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75" name="Rectangle 19"/>
            <p:cNvSpPr>
              <a:spLocks noChangeArrowheads="1"/>
            </p:cNvSpPr>
            <p:nvPr/>
          </p:nvSpPr>
          <p:spPr bwMode="auto">
            <a:xfrm>
              <a:off x="2736" y="1200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it-IT" sz="2000" b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2..2</a:t>
              </a:r>
              <a:endParaRPr lang="it-IT" sz="2000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76" name="Rectangle 20"/>
            <p:cNvSpPr>
              <a:spLocks noChangeArrowheads="1"/>
            </p:cNvSpPr>
            <p:nvPr/>
          </p:nvSpPr>
          <p:spPr bwMode="auto">
            <a:xfrm>
              <a:off x="3264" y="1728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it-IT" sz="2000" b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3..3</a:t>
              </a:r>
              <a:endParaRPr lang="it-IT" sz="2000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77" name="Rectangle 21"/>
            <p:cNvSpPr>
              <a:spLocks noChangeArrowheads="1"/>
            </p:cNvSpPr>
            <p:nvPr/>
          </p:nvSpPr>
          <p:spPr bwMode="auto">
            <a:xfrm>
              <a:off x="3792" y="2256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it-IT" sz="2000" b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4..4</a:t>
              </a:r>
              <a:endParaRPr lang="it-IT" sz="2000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78" name="Rectangle 22"/>
            <p:cNvSpPr>
              <a:spLocks noChangeArrowheads="1"/>
            </p:cNvSpPr>
            <p:nvPr/>
          </p:nvSpPr>
          <p:spPr bwMode="auto">
            <a:xfrm>
              <a:off x="4320" y="2784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it-IT" sz="2000" b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5..5</a:t>
              </a:r>
              <a:endParaRPr lang="it-IT" sz="2000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79" name="Rectangle 23"/>
            <p:cNvSpPr>
              <a:spLocks noChangeArrowheads="1"/>
            </p:cNvSpPr>
            <p:nvPr/>
          </p:nvSpPr>
          <p:spPr bwMode="auto">
            <a:xfrm>
              <a:off x="4848" y="3312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it-IT" sz="2000" b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6..6</a:t>
              </a:r>
              <a:endParaRPr lang="it-IT" sz="2000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80" name="Rectangle 24"/>
            <p:cNvSpPr>
              <a:spLocks noChangeArrowheads="1"/>
            </p:cNvSpPr>
            <p:nvPr/>
          </p:nvSpPr>
          <p:spPr bwMode="auto">
            <a:xfrm>
              <a:off x="4320" y="1200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81" name="Rectangle 25"/>
            <p:cNvSpPr>
              <a:spLocks noChangeArrowheads="1"/>
            </p:cNvSpPr>
            <p:nvPr/>
          </p:nvSpPr>
          <p:spPr bwMode="auto">
            <a:xfrm>
              <a:off x="4848" y="2784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82" name="Rectangle 26"/>
            <p:cNvSpPr>
              <a:spLocks noChangeArrowheads="1"/>
            </p:cNvSpPr>
            <p:nvPr/>
          </p:nvSpPr>
          <p:spPr bwMode="auto">
            <a:xfrm>
              <a:off x="4848" y="2256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83" name="Rectangle 27"/>
            <p:cNvSpPr>
              <a:spLocks noChangeArrowheads="1"/>
            </p:cNvSpPr>
            <p:nvPr/>
          </p:nvSpPr>
          <p:spPr bwMode="auto">
            <a:xfrm>
              <a:off x="4848" y="1728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84" name="Rectangle 28"/>
            <p:cNvSpPr>
              <a:spLocks noChangeArrowheads="1"/>
            </p:cNvSpPr>
            <p:nvPr/>
          </p:nvSpPr>
          <p:spPr bwMode="auto">
            <a:xfrm>
              <a:off x="4848" y="1200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85" name="Rectangle 29"/>
            <p:cNvSpPr>
              <a:spLocks noChangeArrowheads="1"/>
            </p:cNvSpPr>
            <p:nvPr/>
          </p:nvSpPr>
          <p:spPr bwMode="auto">
            <a:xfrm>
              <a:off x="3264" y="1200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86" name="Rectangle 30"/>
            <p:cNvSpPr>
              <a:spLocks noChangeArrowheads="1"/>
            </p:cNvSpPr>
            <p:nvPr/>
          </p:nvSpPr>
          <p:spPr bwMode="auto">
            <a:xfrm>
              <a:off x="3792" y="1200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87" name="Rectangle 31"/>
            <p:cNvSpPr>
              <a:spLocks noChangeArrowheads="1"/>
            </p:cNvSpPr>
            <p:nvPr/>
          </p:nvSpPr>
          <p:spPr bwMode="auto">
            <a:xfrm>
              <a:off x="3792" y="1728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88" name="Rectangle 32"/>
            <p:cNvSpPr>
              <a:spLocks noChangeArrowheads="1"/>
            </p:cNvSpPr>
            <p:nvPr/>
          </p:nvSpPr>
          <p:spPr bwMode="auto">
            <a:xfrm>
              <a:off x="4320" y="2256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89" name="Rectangle 33"/>
            <p:cNvSpPr>
              <a:spLocks noChangeArrowheads="1"/>
            </p:cNvSpPr>
            <p:nvPr/>
          </p:nvSpPr>
          <p:spPr bwMode="auto">
            <a:xfrm>
              <a:off x="4320" y="1728"/>
              <a:ext cx="528" cy="5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90" name="Line 34"/>
            <p:cNvSpPr>
              <a:spLocks noChangeShapeType="1"/>
            </p:cNvSpPr>
            <p:nvPr/>
          </p:nvSpPr>
          <p:spPr bwMode="auto">
            <a:xfrm>
              <a:off x="2208" y="672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91" name="Line 35"/>
            <p:cNvSpPr>
              <a:spLocks noChangeShapeType="1"/>
            </p:cNvSpPr>
            <p:nvPr/>
          </p:nvSpPr>
          <p:spPr bwMode="auto">
            <a:xfrm>
              <a:off x="2208" y="67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2692" name="Text Box 36"/>
            <p:cNvSpPr txBox="1">
              <a:spLocks noChangeArrowheads="1"/>
            </p:cNvSpPr>
            <p:nvPr/>
          </p:nvSpPr>
          <p:spPr bwMode="auto">
            <a:xfrm>
              <a:off x="5376" y="3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j</a:t>
              </a:r>
              <a:endPara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862693" name="Text Box 37"/>
            <p:cNvSpPr txBox="1">
              <a:spLocks noChangeArrowheads="1"/>
            </p:cNvSpPr>
            <p:nvPr/>
          </p:nvSpPr>
          <p:spPr bwMode="auto">
            <a:xfrm>
              <a:off x="1440" y="816"/>
              <a:ext cx="432" cy="2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25000"/>
                </a:spcBef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30</a:t>
              </a:r>
            </a:p>
            <a:p>
              <a:pPr>
                <a:spcBef>
                  <a:spcPct val="125000"/>
                </a:spcBef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35</a:t>
              </a:r>
            </a:p>
            <a:p>
              <a:pPr>
                <a:spcBef>
                  <a:spcPct val="125000"/>
                </a:spcBef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15</a:t>
              </a:r>
            </a:p>
            <a:p>
              <a:pPr>
                <a:spcBef>
                  <a:spcPct val="125000"/>
                </a:spcBef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5</a:t>
              </a:r>
            </a:p>
            <a:p>
              <a:pPr>
                <a:spcBef>
                  <a:spcPct val="125000"/>
                </a:spcBef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10</a:t>
              </a:r>
            </a:p>
            <a:p>
              <a:pPr>
                <a:spcBef>
                  <a:spcPct val="125000"/>
                </a:spcBef>
              </a:pPr>
              <a:r>
                <a:rPr lang="it-IT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20</a:t>
              </a:r>
            </a:p>
          </p:txBody>
        </p:sp>
        <p:sp>
          <p:nvSpPr>
            <p:cNvPr id="1862694" name="Text Box 38"/>
            <p:cNvSpPr txBox="1">
              <a:spLocks noChangeArrowheads="1"/>
            </p:cNvSpPr>
            <p:nvPr/>
          </p:nvSpPr>
          <p:spPr bwMode="auto">
            <a:xfrm>
              <a:off x="1488" y="388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p</a:t>
              </a:r>
              <a:endPara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862695" name="Text Box 39"/>
            <p:cNvSpPr txBox="1">
              <a:spLocks noChangeArrowheads="1"/>
            </p:cNvSpPr>
            <p:nvPr/>
          </p:nvSpPr>
          <p:spPr bwMode="auto">
            <a:xfrm>
              <a:off x="2352" y="9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35</a:t>
              </a:r>
            </a:p>
          </p:txBody>
        </p:sp>
        <p:sp>
          <p:nvSpPr>
            <p:cNvPr id="1862696" name="Text Box 40"/>
            <p:cNvSpPr txBox="1">
              <a:spLocks noChangeArrowheads="1"/>
            </p:cNvSpPr>
            <p:nvPr/>
          </p:nvSpPr>
          <p:spPr bwMode="auto">
            <a:xfrm>
              <a:off x="4992" y="9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25</a:t>
              </a:r>
            </a:p>
          </p:txBody>
        </p:sp>
        <p:sp>
          <p:nvSpPr>
            <p:cNvPr id="1862697" name="Text Box 41"/>
            <p:cNvSpPr txBox="1">
              <a:spLocks noChangeArrowheads="1"/>
            </p:cNvSpPr>
            <p:nvPr/>
          </p:nvSpPr>
          <p:spPr bwMode="auto">
            <a:xfrm>
              <a:off x="4464" y="9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20</a:t>
              </a:r>
            </a:p>
          </p:txBody>
        </p:sp>
        <p:sp>
          <p:nvSpPr>
            <p:cNvPr id="1862698" name="Text Box 42"/>
            <p:cNvSpPr txBox="1">
              <a:spLocks noChangeArrowheads="1"/>
            </p:cNvSpPr>
            <p:nvPr/>
          </p:nvSpPr>
          <p:spPr bwMode="auto">
            <a:xfrm>
              <a:off x="3936" y="9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1862699" name="Text Box 43"/>
            <p:cNvSpPr txBox="1">
              <a:spLocks noChangeArrowheads="1"/>
            </p:cNvSpPr>
            <p:nvPr/>
          </p:nvSpPr>
          <p:spPr bwMode="auto">
            <a:xfrm>
              <a:off x="3408" y="9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1862700" name="Text Box 44"/>
            <p:cNvSpPr txBox="1">
              <a:spLocks noChangeArrowheads="1"/>
            </p:cNvSpPr>
            <p:nvPr/>
          </p:nvSpPr>
          <p:spPr bwMode="auto">
            <a:xfrm>
              <a:off x="2880" y="9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15</a:t>
              </a:r>
            </a:p>
          </p:txBody>
        </p:sp>
        <p:sp>
          <p:nvSpPr>
            <p:cNvPr id="1862701" name="Text Box 45"/>
            <p:cNvSpPr txBox="1">
              <a:spLocks noChangeArrowheads="1"/>
            </p:cNvSpPr>
            <p:nvPr/>
          </p:nvSpPr>
          <p:spPr bwMode="auto">
            <a:xfrm>
              <a:off x="5376" y="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p</a:t>
              </a:r>
              <a:endPara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862702" name="Text Box 46"/>
            <p:cNvSpPr txBox="1">
              <a:spLocks noChangeArrowheads="1"/>
            </p:cNvSpPr>
            <p:nvPr/>
          </p:nvSpPr>
          <p:spPr bwMode="auto">
            <a:xfrm>
              <a:off x="2160" y="816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</a:t>
              </a:r>
            </a:p>
            <a:p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</a:t>
              </a:r>
              <a:endParaRPr lang="it-IT" sz="2000" b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862703" name="Text Box 47"/>
            <p:cNvSpPr txBox="1">
              <a:spLocks noChangeArrowheads="1"/>
            </p:cNvSpPr>
            <p:nvPr/>
          </p:nvSpPr>
          <p:spPr bwMode="auto">
            <a:xfrm>
              <a:off x="2688" y="1344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</a:t>
              </a:r>
            </a:p>
            <a:p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</a:t>
              </a:r>
              <a:endParaRPr lang="it-IT" sz="2000" b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862704" name="Text Box 48"/>
            <p:cNvSpPr txBox="1">
              <a:spLocks noChangeArrowheads="1"/>
            </p:cNvSpPr>
            <p:nvPr/>
          </p:nvSpPr>
          <p:spPr bwMode="auto">
            <a:xfrm>
              <a:off x="4272" y="2928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</a:t>
              </a:r>
            </a:p>
            <a:p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</a:t>
              </a:r>
              <a:endParaRPr lang="it-IT" sz="2000" b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862705" name="Text Box 49"/>
            <p:cNvSpPr txBox="1">
              <a:spLocks noChangeArrowheads="1"/>
            </p:cNvSpPr>
            <p:nvPr/>
          </p:nvSpPr>
          <p:spPr bwMode="auto">
            <a:xfrm>
              <a:off x="3744" y="2400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</a:t>
              </a:r>
            </a:p>
            <a:p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</a:t>
              </a:r>
              <a:endParaRPr lang="it-IT" sz="2000" b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862706" name="Text Box 50"/>
            <p:cNvSpPr txBox="1">
              <a:spLocks noChangeArrowheads="1"/>
            </p:cNvSpPr>
            <p:nvPr/>
          </p:nvSpPr>
          <p:spPr bwMode="auto">
            <a:xfrm>
              <a:off x="3216" y="1872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</a:t>
              </a:r>
            </a:p>
            <a:p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</a:t>
              </a:r>
              <a:endParaRPr lang="it-IT" sz="2000" b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862707" name="Text Box 51"/>
            <p:cNvSpPr txBox="1">
              <a:spLocks noChangeArrowheads="1"/>
            </p:cNvSpPr>
            <p:nvPr/>
          </p:nvSpPr>
          <p:spPr bwMode="auto">
            <a:xfrm>
              <a:off x="4800" y="3456"/>
              <a:ext cx="3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</a:t>
              </a:r>
            </a:p>
            <a:p>
              <a:r>
                <a:rPr lang="it-IT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</a:t>
              </a:r>
              <a:endParaRPr lang="it-IT" sz="2000" b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862708" name="Rectangle 52"/>
          <p:cNvSpPr>
            <a:spLocks noChangeArrowheads="1"/>
          </p:cNvSpPr>
          <p:nvPr/>
        </p:nvSpPr>
        <p:spPr bwMode="auto">
          <a:xfrm>
            <a:off x="4343400" y="10668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1..2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15750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09" name="Rectangle 53"/>
          <p:cNvSpPr>
            <a:spLocks noChangeArrowheads="1"/>
          </p:cNvSpPr>
          <p:nvPr/>
        </p:nvSpPr>
        <p:spPr bwMode="auto">
          <a:xfrm>
            <a:off x="5181600" y="19050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2..3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2625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10" name="Rectangle 54"/>
          <p:cNvSpPr>
            <a:spLocks noChangeArrowheads="1"/>
          </p:cNvSpPr>
          <p:nvPr/>
        </p:nvSpPr>
        <p:spPr bwMode="auto">
          <a:xfrm>
            <a:off x="6019800" y="27432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3..4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750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11" name="Rectangle 55"/>
          <p:cNvSpPr>
            <a:spLocks noChangeArrowheads="1"/>
          </p:cNvSpPr>
          <p:nvPr/>
        </p:nvSpPr>
        <p:spPr bwMode="auto">
          <a:xfrm>
            <a:off x="6858000" y="35814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4..5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1000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12" name="Rectangle 56"/>
          <p:cNvSpPr>
            <a:spLocks noChangeArrowheads="1"/>
          </p:cNvSpPr>
          <p:nvPr/>
        </p:nvSpPr>
        <p:spPr bwMode="auto">
          <a:xfrm>
            <a:off x="7696200" y="44196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5..6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5000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5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13" name="Rectangle 57"/>
          <p:cNvSpPr>
            <a:spLocks noChangeArrowheads="1"/>
          </p:cNvSpPr>
          <p:nvPr/>
        </p:nvSpPr>
        <p:spPr bwMode="auto">
          <a:xfrm>
            <a:off x="5181600" y="10668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1..3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7900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14" name="Rectangle 58"/>
          <p:cNvSpPr>
            <a:spLocks noChangeArrowheads="1"/>
          </p:cNvSpPr>
          <p:nvPr/>
        </p:nvSpPr>
        <p:spPr bwMode="auto">
          <a:xfrm>
            <a:off x="6019800" y="19050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2..4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4375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15" name="Rectangle 59"/>
          <p:cNvSpPr>
            <a:spLocks noChangeArrowheads="1"/>
          </p:cNvSpPr>
          <p:nvPr/>
        </p:nvSpPr>
        <p:spPr bwMode="auto">
          <a:xfrm>
            <a:off x="6858000" y="27432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3..5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1500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16" name="Rectangle 60"/>
          <p:cNvSpPr>
            <a:spLocks noChangeArrowheads="1"/>
          </p:cNvSpPr>
          <p:nvPr/>
        </p:nvSpPr>
        <p:spPr bwMode="auto">
          <a:xfrm>
            <a:off x="7696200" y="35814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4..6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3500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5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17" name="Rectangle 61"/>
          <p:cNvSpPr>
            <a:spLocks noChangeArrowheads="1"/>
          </p:cNvSpPr>
          <p:nvPr/>
        </p:nvSpPr>
        <p:spPr bwMode="auto">
          <a:xfrm>
            <a:off x="6019800" y="10668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1..4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9400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18" name="Rectangle 62"/>
          <p:cNvSpPr>
            <a:spLocks noChangeArrowheads="1"/>
          </p:cNvSpPr>
          <p:nvPr/>
        </p:nvSpPr>
        <p:spPr bwMode="auto">
          <a:xfrm>
            <a:off x="6858000" y="19050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2..5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7125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19" name="Rectangle 63"/>
          <p:cNvSpPr>
            <a:spLocks noChangeArrowheads="1"/>
          </p:cNvSpPr>
          <p:nvPr/>
        </p:nvSpPr>
        <p:spPr bwMode="auto">
          <a:xfrm>
            <a:off x="7696200" y="27432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3..6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5375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20" name="Rectangle 64"/>
          <p:cNvSpPr>
            <a:spLocks noChangeArrowheads="1"/>
          </p:cNvSpPr>
          <p:nvPr/>
        </p:nvSpPr>
        <p:spPr bwMode="auto">
          <a:xfrm>
            <a:off x="6858000" y="10668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1..5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11900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21" name="Rectangle 65"/>
          <p:cNvSpPr>
            <a:spLocks noChangeArrowheads="1"/>
          </p:cNvSpPr>
          <p:nvPr/>
        </p:nvSpPr>
        <p:spPr bwMode="auto">
          <a:xfrm>
            <a:off x="7696200" y="19050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2..6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10500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22" name="Rectangle 66"/>
          <p:cNvSpPr>
            <a:spLocks noChangeArrowheads="1"/>
          </p:cNvSpPr>
          <p:nvPr/>
        </p:nvSpPr>
        <p:spPr bwMode="auto">
          <a:xfrm>
            <a:off x="7696200" y="10668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1..6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15125</a:t>
            </a: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2723" name="Text Box 67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</a:t>
            </a:r>
            <a:r>
              <a:rPr lang="it-IT" sz="20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15750</a:t>
            </a:r>
          </a:p>
        </p:txBody>
      </p:sp>
      <p:sp>
        <p:nvSpPr>
          <p:cNvPr id="1862724" name="Text Box 68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2..2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3..3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2625</a:t>
            </a:r>
          </a:p>
        </p:txBody>
      </p:sp>
      <p:sp>
        <p:nvSpPr>
          <p:cNvPr id="1862725" name="Text Box 69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1..1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2..3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0+2650+30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7900</a:t>
            </a:r>
            <a:endParaRPr lang="it-IT" sz="20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1..2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3..3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15750+0+30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18000</a:t>
            </a:r>
            <a:endParaRPr lang="it-IT" sz="20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62726" name="Text Box 70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3..3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750</a:t>
            </a:r>
            <a:endParaRPr lang="it-IT" sz="20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62727" name="Text Box 71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2..2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0+750+35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6000</a:t>
            </a:r>
            <a:endParaRPr lang="it-IT" sz="20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2..3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2625+0+35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4375</a:t>
            </a:r>
            <a:endParaRPr lang="it-IT" sz="20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62728" name="Text Box 72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1..1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0+4375+30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14875</a:t>
            </a:r>
            <a:endParaRPr lang="it-IT" sz="20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1..2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15750+750+30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21000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1..3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7900+0+30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9400</a:t>
            </a:r>
            <a:endParaRPr lang="it-IT" sz="20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62729" name="Text Box 73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0+0+5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1000</a:t>
            </a:r>
            <a:endParaRPr lang="it-IT" sz="20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62730" name="Text Box 74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3..3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0+1000+15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2500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750+0+15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1500</a:t>
            </a:r>
            <a:endParaRPr lang="it-IT" sz="20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it-IT" sz="20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62731" name="Text Box 75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2..2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0+1500+35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12000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2..3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2625+1000+35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7125</a:t>
            </a:r>
            <a:endParaRPr lang="it-IT" sz="20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4375+0+35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11375</a:t>
            </a:r>
          </a:p>
        </p:txBody>
      </p:sp>
      <p:sp>
        <p:nvSpPr>
          <p:cNvPr id="1862732" name="Text Box 76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1..1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0+7125+30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28125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1..2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15750+1500+30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26250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1..3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7900+1000+30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11900</a:t>
            </a:r>
            <a:endParaRPr lang="it-IT" sz="20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9400+0+30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15400</a:t>
            </a:r>
          </a:p>
        </p:txBody>
      </p:sp>
      <p:sp>
        <p:nvSpPr>
          <p:cNvPr id="1862733" name="Text Box 77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0+0+10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5000</a:t>
            </a:r>
          </a:p>
          <a:p>
            <a:endParaRPr lang="it-IT" sz="20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62734" name="Text Box 78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0+5000+5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6250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1000+0+5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3500</a:t>
            </a:r>
          </a:p>
          <a:p>
            <a:endParaRPr lang="it-IT" sz="20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62735" name="Text Box 79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3..3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0+3500+15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5375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750+5000+15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9500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1500+0+15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9000</a:t>
            </a:r>
          </a:p>
          <a:p>
            <a:endParaRPr lang="it-IT" sz="20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62736" name="Text Box 80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2..2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0+5375+35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18500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2..3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2625+3500+35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10500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750+5000+35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14500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1500+0+35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19000</a:t>
            </a:r>
          </a:p>
        </p:txBody>
      </p:sp>
      <p:sp>
        <p:nvSpPr>
          <p:cNvPr id="1862737" name="Text Box 81"/>
          <p:cNvSpPr txBox="1">
            <a:spLocks noChangeArrowheads="1"/>
          </p:cNvSpPr>
          <p:nvPr/>
        </p:nvSpPr>
        <p:spPr bwMode="auto">
          <a:xfrm>
            <a:off x="215516" y="5013176"/>
            <a:ext cx="61206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1..1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0+10500+30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36750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1..2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15750+5375+30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32375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1..3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7900+3500+30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15150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1..4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9400+5000+30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21900</a:t>
            </a:r>
          </a:p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1..5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6..6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11900+0+30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25 </a:t>
            </a:r>
            <a:r>
              <a:rPr lang="it-IT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26900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6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62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62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62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62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62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62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62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62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62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62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62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62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62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62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62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62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62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62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62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862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62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862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862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6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6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2708" grpId="0" animBg="1" autoUpdateAnimBg="0"/>
      <p:bldP spid="1862709" grpId="0" animBg="1" autoUpdateAnimBg="0"/>
      <p:bldP spid="1862710" grpId="0" animBg="1" autoUpdateAnimBg="0"/>
      <p:bldP spid="1862711" grpId="0" animBg="1" autoUpdateAnimBg="0"/>
      <p:bldP spid="1862712" grpId="0" animBg="1" autoUpdateAnimBg="0"/>
      <p:bldP spid="1862713" grpId="0" animBg="1" autoUpdateAnimBg="0"/>
      <p:bldP spid="1862714" grpId="0" animBg="1" autoUpdateAnimBg="0"/>
      <p:bldP spid="1862715" grpId="0" animBg="1" autoUpdateAnimBg="0"/>
      <p:bldP spid="1862716" grpId="0" animBg="1" autoUpdateAnimBg="0"/>
      <p:bldP spid="1862717" grpId="0" animBg="1" autoUpdateAnimBg="0"/>
      <p:bldP spid="1862718" grpId="0" animBg="1" autoUpdateAnimBg="0"/>
      <p:bldP spid="1862719" grpId="0" animBg="1" autoUpdateAnimBg="0"/>
      <p:bldP spid="1862720" grpId="0" animBg="1" autoUpdateAnimBg="0"/>
      <p:bldP spid="1862721" grpId="0" animBg="1" autoUpdateAnimBg="0"/>
      <p:bldP spid="1862722" grpId="0" animBg="1" autoUpdateAnimBg="0"/>
      <p:bldP spid="1862723" grpId="0" animBg="1"/>
      <p:bldP spid="1862724" grpId="0" animBg="1"/>
      <p:bldP spid="1862725" grpId="0" animBg="1"/>
      <p:bldP spid="1862726" grpId="0" animBg="1"/>
      <p:bldP spid="1862727" grpId="0" animBg="1"/>
      <p:bldP spid="1862728" grpId="0" animBg="1"/>
      <p:bldP spid="1862729" grpId="0" animBg="1"/>
      <p:bldP spid="1862730" grpId="0" animBg="1"/>
      <p:bldP spid="1862731" grpId="0" animBg="1"/>
      <p:bldP spid="1862732" grpId="0" animBg="1"/>
      <p:bldP spid="1862733" grpId="0" animBg="1"/>
      <p:bldP spid="1862734" grpId="0" animBg="1"/>
      <p:bldP spid="1862735" grpId="0" animBg="1"/>
      <p:bldP spid="1862736" grpId="0" animBg="1"/>
      <p:bldP spid="18627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610" name="Text Box 2"/>
          <p:cNvSpPr txBox="1">
            <a:spLocks noChangeArrowheads="1"/>
          </p:cNvSpPr>
          <p:nvPr/>
        </p:nvSpPr>
        <p:spPr bwMode="auto">
          <a:xfrm>
            <a:off x="251520" y="836712"/>
            <a:ext cx="8247062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Matrix-Chain-Order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sz="28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0</a:t>
            </a:r>
            <a:endParaRPr lang="it-IT" sz="28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2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downto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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+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it-IT" sz="28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s</a:t>
            </a:r>
            <a:endParaRPr lang="it-IT" sz="28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32611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Passo 3: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i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calcolo del costo minimo</a:t>
            </a:r>
          </a:p>
        </p:txBody>
      </p:sp>
      <p:sp>
        <p:nvSpPr>
          <p:cNvPr id="1732612" name="Text Box 4"/>
          <p:cNvSpPr txBox="1">
            <a:spLocks noChangeArrowheads="1"/>
          </p:cNvSpPr>
          <p:nvPr/>
        </p:nvSpPr>
        <p:spPr bwMode="auto">
          <a:xfrm>
            <a:off x="4140200" y="58420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Complessità: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it-IT" b="1" i="1" u="sng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3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2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2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2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32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32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32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32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32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32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32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32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32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32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32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32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32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32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32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2610" grpId="0" build="p"/>
      <p:bldP spid="17326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4" name="Text Box 2"/>
          <p:cNvSpPr txBox="1">
            <a:spLocks noChangeArrowheads="1"/>
          </p:cNvSpPr>
          <p:nvPr/>
        </p:nvSpPr>
        <p:spPr bwMode="auto">
          <a:xfrm>
            <a:off x="2971800" y="6172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endParaRPr lang="it-IT" sz="2400" b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3733800" y="60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733636" name="Text Box 4"/>
          <p:cNvSpPr txBox="1">
            <a:spLocks noChangeArrowheads="1"/>
          </p:cNvSpPr>
          <p:nvPr/>
        </p:nvSpPr>
        <p:spPr bwMode="auto">
          <a:xfrm>
            <a:off x="7924800" y="60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733637" name="Text Box 5"/>
          <p:cNvSpPr txBox="1">
            <a:spLocks noChangeArrowheads="1"/>
          </p:cNvSpPr>
          <p:nvPr/>
        </p:nvSpPr>
        <p:spPr bwMode="auto">
          <a:xfrm>
            <a:off x="7086600" y="60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733638" name="Text Box 6"/>
          <p:cNvSpPr txBox="1">
            <a:spLocks noChangeArrowheads="1"/>
          </p:cNvSpPr>
          <p:nvPr/>
        </p:nvSpPr>
        <p:spPr bwMode="auto">
          <a:xfrm>
            <a:off x="6248400" y="60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733639" name="Text Box 7"/>
          <p:cNvSpPr txBox="1">
            <a:spLocks noChangeArrowheads="1"/>
          </p:cNvSpPr>
          <p:nvPr/>
        </p:nvSpPr>
        <p:spPr bwMode="auto">
          <a:xfrm>
            <a:off x="5410200" y="60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733640" name="Text Box 8"/>
          <p:cNvSpPr txBox="1">
            <a:spLocks noChangeArrowheads="1"/>
          </p:cNvSpPr>
          <p:nvPr/>
        </p:nvSpPr>
        <p:spPr bwMode="auto">
          <a:xfrm>
            <a:off x="4572000" y="60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733641" name="Text Box 9"/>
          <p:cNvSpPr txBox="1">
            <a:spLocks noChangeArrowheads="1"/>
          </p:cNvSpPr>
          <p:nvPr/>
        </p:nvSpPr>
        <p:spPr bwMode="auto">
          <a:xfrm>
            <a:off x="3048000" y="1295400"/>
            <a:ext cx="4572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2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>
              <a:spcBef>
                <a:spcPct val="12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  <a:p>
            <a:pPr>
              <a:spcBef>
                <a:spcPct val="12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  <a:p>
            <a:pPr>
              <a:spcBef>
                <a:spcPct val="12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</a:p>
          <a:p>
            <a:pPr>
              <a:spcBef>
                <a:spcPct val="12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  <a:p>
            <a:pPr>
              <a:spcBef>
                <a:spcPct val="125000"/>
              </a:spcBef>
            </a:pP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733642" name="Rectangle 10"/>
          <p:cNvSpPr>
            <a:spLocks noChangeArrowheads="1"/>
          </p:cNvSpPr>
          <p:nvPr/>
        </p:nvSpPr>
        <p:spPr bwMode="auto">
          <a:xfrm>
            <a:off x="3505200" y="10668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1..1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43" name="Rectangle 11"/>
          <p:cNvSpPr>
            <a:spLocks noChangeArrowheads="1"/>
          </p:cNvSpPr>
          <p:nvPr/>
        </p:nvSpPr>
        <p:spPr bwMode="auto">
          <a:xfrm>
            <a:off x="4343400" y="19050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2..2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44" name="Rectangle 12"/>
          <p:cNvSpPr>
            <a:spLocks noChangeArrowheads="1"/>
          </p:cNvSpPr>
          <p:nvPr/>
        </p:nvSpPr>
        <p:spPr bwMode="auto">
          <a:xfrm>
            <a:off x="5181600" y="27432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3..3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45" name="Rectangle 13"/>
          <p:cNvSpPr>
            <a:spLocks noChangeArrowheads="1"/>
          </p:cNvSpPr>
          <p:nvPr/>
        </p:nvSpPr>
        <p:spPr bwMode="auto">
          <a:xfrm>
            <a:off x="6019800" y="35814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4..4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46" name="Rectangle 14"/>
          <p:cNvSpPr>
            <a:spLocks noChangeArrowheads="1"/>
          </p:cNvSpPr>
          <p:nvPr/>
        </p:nvSpPr>
        <p:spPr bwMode="auto">
          <a:xfrm>
            <a:off x="6858000" y="44196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5..5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47" name="Rectangle 15"/>
          <p:cNvSpPr>
            <a:spLocks noChangeArrowheads="1"/>
          </p:cNvSpPr>
          <p:nvPr/>
        </p:nvSpPr>
        <p:spPr bwMode="auto">
          <a:xfrm>
            <a:off x="7696200" y="52578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6..6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48" name="Line 16"/>
          <p:cNvSpPr>
            <a:spLocks noChangeShapeType="1"/>
          </p:cNvSpPr>
          <p:nvPr/>
        </p:nvSpPr>
        <p:spPr bwMode="auto">
          <a:xfrm>
            <a:off x="3505200" y="10668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49" name="Line 17"/>
          <p:cNvSpPr>
            <a:spLocks noChangeShapeType="1"/>
          </p:cNvSpPr>
          <p:nvPr/>
        </p:nvSpPr>
        <p:spPr bwMode="auto">
          <a:xfrm>
            <a:off x="3505200" y="10668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50" name="Text Box 18"/>
          <p:cNvSpPr txBox="1">
            <a:spLocks noChangeArrowheads="1"/>
          </p:cNvSpPr>
          <p:nvPr/>
        </p:nvSpPr>
        <p:spPr bwMode="auto">
          <a:xfrm>
            <a:off x="8534400" y="60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it-IT" sz="2400" b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33651" name="Text Box 19"/>
          <p:cNvSpPr txBox="1">
            <a:spLocks noChangeArrowheads="1"/>
          </p:cNvSpPr>
          <p:nvPr/>
        </p:nvSpPr>
        <p:spPr bwMode="auto">
          <a:xfrm>
            <a:off x="3429000" y="12954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33652" name="Text Box 20"/>
          <p:cNvSpPr txBox="1">
            <a:spLocks noChangeArrowheads="1"/>
          </p:cNvSpPr>
          <p:nvPr/>
        </p:nvSpPr>
        <p:spPr bwMode="auto">
          <a:xfrm>
            <a:off x="4267200" y="21336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33653" name="Text Box 21"/>
          <p:cNvSpPr txBox="1">
            <a:spLocks noChangeArrowheads="1"/>
          </p:cNvSpPr>
          <p:nvPr/>
        </p:nvSpPr>
        <p:spPr bwMode="auto">
          <a:xfrm>
            <a:off x="6781800" y="46482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33654" name="Text Box 22"/>
          <p:cNvSpPr txBox="1">
            <a:spLocks noChangeArrowheads="1"/>
          </p:cNvSpPr>
          <p:nvPr/>
        </p:nvSpPr>
        <p:spPr bwMode="auto">
          <a:xfrm>
            <a:off x="5943600" y="38100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33655" name="Text Box 23"/>
          <p:cNvSpPr txBox="1">
            <a:spLocks noChangeArrowheads="1"/>
          </p:cNvSpPr>
          <p:nvPr/>
        </p:nvSpPr>
        <p:spPr bwMode="auto">
          <a:xfrm>
            <a:off x="5105400" y="29718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33656" name="Text Box 24"/>
          <p:cNvSpPr txBox="1">
            <a:spLocks noChangeArrowheads="1"/>
          </p:cNvSpPr>
          <p:nvPr/>
        </p:nvSpPr>
        <p:spPr bwMode="auto">
          <a:xfrm>
            <a:off x="7620000" y="54864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</a:p>
          <a:p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it-IT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33657" name="Rectangle 25"/>
          <p:cNvSpPr>
            <a:spLocks noChangeArrowheads="1"/>
          </p:cNvSpPr>
          <p:nvPr/>
        </p:nvSpPr>
        <p:spPr bwMode="auto">
          <a:xfrm>
            <a:off x="3563938" y="468947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1..3 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4..6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733658" name="Rectangle 26"/>
          <p:cNvSpPr>
            <a:spLocks noChangeArrowheads="1"/>
          </p:cNvSpPr>
          <p:nvPr/>
        </p:nvSpPr>
        <p:spPr bwMode="auto">
          <a:xfrm>
            <a:off x="3600450" y="4076700"/>
            <a:ext cx="9715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1..6</a:t>
            </a:r>
            <a:endParaRPr lang="it-IT" sz="24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33659" name="Rectangle 27"/>
          <p:cNvSpPr>
            <a:spLocks noChangeArrowheads="1"/>
          </p:cNvSpPr>
          <p:nvPr/>
        </p:nvSpPr>
        <p:spPr bwMode="auto">
          <a:xfrm>
            <a:off x="3563938" y="5265738"/>
            <a:ext cx="324008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((</a:t>
            </a:r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2..3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4..5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</a:p>
        </p:txBody>
      </p:sp>
      <p:sp>
        <p:nvSpPr>
          <p:cNvPr id="1733660" name="Rectangle 28"/>
          <p:cNvSpPr>
            <a:spLocks noChangeArrowheads="1"/>
          </p:cNvSpPr>
          <p:nvPr/>
        </p:nvSpPr>
        <p:spPr bwMode="auto">
          <a:xfrm>
            <a:off x="3563938" y="5842000"/>
            <a:ext cx="39957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((</a:t>
            </a:r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((</a:t>
            </a:r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</a:p>
        </p:txBody>
      </p:sp>
      <p:sp>
        <p:nvSpPr>
          <p:cNvPr id="1733661" name="Rectangle 29"/>
          <p:cNvSpPr>
            <a:spLocks noChangeArrowheads="1"/>
          </p:cNvSpPr>
          <p:nvPr/>
        </p:nvSpPr>
        <p:spPr bwMode="auto">
          <a:xfrm>
            <a:off x="4343400" y="10668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1..2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62" name="Rectangle 30"/>
          <p:cNvSpPr>
            <a:spLocks noChangeArrowheads="1"/>
          </p:cNvSpPr>
          <p:nvPr/>
        </p:nvSpPr>
        <p:spPr bwMode="auto">
          <a:xfrm>
            <a:off x="5181600" y="19050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2..3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63" name="Rectangle 31"/>
          <p:cNvSpPr>
            <a:spLocks noChangeArrowheads="1"/>
          </p:cNvSpPr>
          <p:nvPr/>
        </p:nvSpPr>
        <p:spPr bwMode="auto">
          <a:xfrm>
            <a:off x="6019800" y="27432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3..4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64" name="Rectangle 32"/>
          <p:cNvSpPr>
            <a:spLocks noChangeArrowheads="1"/>
          </p:cNvSpPr>
          <p:nvPr/>
        </p:nvSpPr>
        <p:spPr bwMode="auto">
          <a:xfrm>
            <a:off x="6858000" y="35814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4..5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4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65" name="Rectangle 33"/>
          <p:cNvSpPr>
            <a:spLocks noChangeArrowheads="1"/>
          </p:cNvSpPr>
          <p:nvPr/>
        </p:nvSpPr>
        <p:spPr bwMode="auto">
          <a:xfrm>
            <a:off x="7696200" y="44196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5..6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5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66" name="Rectangle 34"/>
          <p:cNvSpPr>
            <a:spLocks noChangeArrowheads="1"/>
          </p:cNvSpPr>
          <p:nvPr/>
        </p:nvSpPr>
        <p:spPr bwMode="auto">
          <a:xfrm>
            <a:off x="5181600" y="10668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1..3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67" name="Rectangle 35"/>
          <p:cNvSpPr>
            <a:spLocks noChangeArrowheads="1"/>
          </p:cNvSpPr>
          <p:nvPr/>
        </p:nvSpPr>
        <p:spPr bwMode="auto">
          <a:xfrm>
            <a:off x="6019800" y="19050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2..4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68" name="Rectangle 36"/>
          <p:cNvSpPr>
            <a:spLocks noChangeArrowheads="1"/>
          </p:cNvSpPr>
          <p:nvPr/>
        </p:nvSpPr>
        <p:spPr bwMode="auto">
          <a:xfrm>
            <a:off x="6858000" y="27432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3..5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69" name="Rectangle 37"/>
          <p:cNvSpPr>
            <a:spLocks noChangeArrowheads="1"/>
          </p:cNvSpPr>
          <p:nvPr/>
        </p:nvSpPr>
        <p:spPr bwMode="auto">
          <a:xfrm>
            <a:off x="7696200" y="35814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4..6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5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70" name="Rectangle 38"/>
          <p:cNvSpPr>
            <a:spLocks noChangeArrowheads="1"/>
          </p:cNvSpPr>
          <p:nvPr/>
        </p:nvSpPr>
        <p:spPr bwMode="auto">
          <a:xfrm>
            <a:off x="6019800" y="10668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1..4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71" name="Rectangle 39"/>
          <p:cNvSpPr>
            <a:spLocks noChangeArrowheads="1"/>
          </p:cNvSpPr>
          <p:nvPr/>
        </p:nvSpPr>
        <p:spPr bwMode="auto">
          <a:xfrm>
            <a:off x="6858000" y="19050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2..5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72" name="Rectangle 40"/>
          <p:cNvSpPr>
            <a:spLocks noChangeArrowheads="1"/>
          </p:cNvSpPr>
          <p:nvPr/>
        </p:nvSpPr>
        <p:spPr bwMode="auto">
          <a:xfrm>
            <a:off x="7696200" y="27432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3..6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73" name="Rectangle 41"/>
          <p:cNvSpPr>
            <a:spLocks noChangeArrowheads="1"/>
          </p:cNvSpPr>
          <p:nvPr/>
        </p:nvSpPr>
        <p:spPr bwMode="auto">
          <a:xfrm>
            <a:off x="6858000" y="10668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1..5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74" name="Rectangle 42"/>
          <p:cNvSpPr>
            <a:spLocks noChangeArrowheads="1"/>
          </p:cNvSpPr>
          <p:nvPr/>
        </p:nvSpPr>
        <p:spPr bwMode="auto">
          <a:xfrm>
            <a:off x="7696200" y="19050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2..6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75" name="Rectangle 43"/>
          <p:cNvSpPr>
            <a:spLocks noChangeArrowheads="1"/>
          </p:cNvSpPr>
          <p:nvPr/>
        </p:nvSpPr>
        <p:spPr bwMode="auto">
          <a:xfrm>
            <a:off x="7696200" y="1066800"/>
            <a:ext cx="83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1..6</a:t>
            </a:r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3676" name="Text Box 44"/>
          <p:cNvSpPr txBox="1">
            <a:spLocks noChangeArrowheads="1"/>
          </p:cNvSpPr>
          <p:nvPr/>
        </p:nvSpPr>
        <p:spPr bwMode="auto">
          <a:xfrm>
            <a:off x="228600" y="152400"/>
            <a:ext cx="2903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Passo 4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i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Esempio</a:t>
            </a:r>
          </a:p>
        </p:txBody>
      </p:sp>
      <p:sp>
        <p:nvSpPr>
          <p:cNvPr id="1733677" name="Text Box 45"/>
          <p:cNvSpPr txBox="1">
            <a:spLocks noChangeArrowheads="1"/>
          </p:cNvSpPr>
          <p:nvPr/>
        </p:nvSpPr>
        <p:spPr bwMode="auto">
          <a:xfrm>
            <a:off x="304800" y="1371600"/>
            <a:ext cx="18288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3035</a:t>
            </a:r>
          </a:p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3515</a:t>
            </a:r>
          </a:p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155</a:t>
            </a:r>
          </a:p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510</a:t>
            </a:r>
          </a:p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1020</a:t>
            </a:r>
          </a:p>
          <a:p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4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2025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3657" grpId="0" autoUpdateAnimBg="0"/>
      <p:bldP spid="1733658" grpId="0" autoUpdateAnimBg="0"/>
      <p:bldP spid="1733659" grpId="0" autoUpdateAnimBg="0"/>
      <p:bldP spid="173366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658" name="Text Box 2"/>
          <p:cNvSpPr txBox="1">
            <a:spLocks noChangeArrowheads="1"/>
          </p:cNvSpPr>
          <p:nvPr/>
        </p:nvSpPr>
        <p:spPr bwMode="auto">
          <a:xfrm>
            <a:off x="323850" y="1233488"/>
            <a:ext cx="8101013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Print-Optimal-Parens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i,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sz="28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“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8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else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sz="28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“(”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Print-Optimal-Parens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i, 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sz="28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</a:t>
            </a:r>
            <a:endParaRPr lang="it-IT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Print-Optimal-Parens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k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sz="28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print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“)”</a:t>
            </a:r>
          </a:p>
        </p:txBody>
      </p:sp>
      <p:sp>
        <p:nvSpPr>
          <p:cNvPr id="1734659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86423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Passo 4: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r>
              <a:rPr lang="it-IT" sz="2800" i="1" u="sng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stampa </a:t>
            </a:r>
            <a:r>
              <a:rPr lang="it-IT" sz="2800" i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della soluzione ottima</a:t>
            </a:r>
          </a:p>
        </p:txBody>
      </p:sp>
      <p:sp>
        <p:nvSpPr>
          <p:cNvPr id="1734660" name="Text Box 4"/>
          <p:cNvSpPr txBox="1">
            <a:spLocks noChangeArrowheads="1"/>
          </p:cNvSpPr>
          <p:nvPr/>
        </p:nvSpPr>
        <p:spPr bwMode="auto">
          <a:xfrm>
            <a:off x="4067175" y="5553075"/>
            <a:ext cx="4356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Complessità: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it-IT" sz="2800" b="1" i="1" u="sng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4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34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34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34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34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34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34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34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34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34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34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34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4658" grpId="0" build="p"/>
      <p:bldP spid="17346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682" name="Text Box 2"/>
          <p:cNvSpPr txBox="1">
            <a:spLocks noChangeArrowheads="1"/>
          </p:cNvSpPr>
          <p:nvPr/>
        </p:nvSpPr>
        <p:spPr bwMode="auto">
          <a:xfrm>
            <a:off x="359532" y="1268760"/>
            <a:ext cx="8640763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Matrix-Chain-Multiply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8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...A</a:t>
            </a:r>
            <a:r>
              <a:rPr lang="it-IT" sz="2800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i, j, s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8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endParaRPr lang="it-IT" sz="28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else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Matrix-Chain-Multiply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8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...A</a:t>
            </a:r>
            <a:r>
              <a:rPr lang="it-IT" sz="2800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i, k, s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Matrix-Chain-Multiply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8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...A</a:t>
            </a:r>
            <a:r>
              <a:rPr lang="it-IT" sz="28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k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j, s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Matrix-Multiply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B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735683" name="Text Box 3"/>
          <p:cNvSpPr txBox="1">
            <a:spLocks noChangeArrowheads="1"/>
          </p:cNvSpPr>
          <p:nvPr/>
        </p:nvSpPr>
        <p:spPr bwMode="auto">
          <a:xfrm>
            <a:off x="287338" y="304800"/>
            <a:ext cx="8569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Calcolo del prodotto di una sequenza di matrici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5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5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3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3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3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35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35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35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35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568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706" name="Text Box 2"/>
          <p:cNvSpPr txBox="1">
            <a:spLocks noChangeArrowheads="1"/>
          </p:cNvSpPr>
          <p:nvPr/>
        </p:nvSpPr>
        <p:spPr bwMode="auto">
          <a:xfrm>
            <a:off x="251520" y="584684"/>
            <a:ext cx="8569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 potrebbe anche usare direttamente la definizione ricorsiva del costo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minimo per il prodotto di matrici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736707" name="Object 3"/>
          <p:cNvGraphicFramePr>
            <a:graphicFrameLocks noChangeAspect="1"/>
          </p:cNvGraphicFramePr>
          <p:nvPr/>
        </p:nvGraphicFramePr>
        <p:xfrm>
          <a:off x="359532" y="2204864"/>
          <a:ext cx="8460940" cy="1368152"/>
        </p:xfrm>
        <a:graphic>
          <a:graphicData uri="http://schemas.openxmlformats.org/presentationml/2006/ole">
            <p:oleObj spid="_x0000_s1330178" name="Equation" r:id="rId3" imgW="3504960" imgH="545760" progId="Equation.3">
              <p:embed/>
            </p:oleObj>
          </a:graphicData>
        </a:graphic>
      </p:graphicFrame>
      <p:sp>
        <p:nvSpPr>
          <p:cNvPr id="1736708" name="Text Box 4"/>
          <p:cNvSpPr txBox="1">
            <a:spLocks noChangeArrowheads="1"/>
          </p:cNvSpPr>
          <p:nvPr/>
        </p:nvSpPr>
        <p:spPr bwMode="auto">
          <a:xfrm>
            <a:off x="251520" y="3825044"/>
            <a:ext cx="864114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 calcolarlo ricorsivamente senza usare le matrici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ed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s.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730" name="Text Box 2"/>
          <p:cNvSpPr txBox="1">
            <a:spLocks noChangeArrowheads="1"/>
          </p:cNvSpPr>
          <p:nvPr/>
        </p:nvSpPr>
        <p:spPr bwMode="auto">
          <a:xfrm>
            <a:off x="179512" y="152636"/>
            <a:ext cx="878522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Rec-Matrix-Chain-Cost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i,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it-IT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0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else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cmin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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Rec-Matrix-Chain-Cost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i, 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+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Rec-Matrix-Chain-Cost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k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+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kern="1400" baseline="-12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it-IT" sz="2800" b="1" i="1" kern="1400" baseline="-1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cmin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cmin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cmin</a:t>
            </a:r>
            <a:endParaRPr lang="it-IT" sz="28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737731" name="Object 3"/>
          <p:cNvGraphicFramePr>
            <a:graphicFrameLocks noChangeAspect="1"/>
          </p:cNvGraphicFramePr>
          <p:nvPr/>
        </p:nvGraphicFramePr>
        <p:xfrm>
          <a:off x="1239838" y="4941888"/>
          <a:ext cx="7210425" cy="1512887"/>
        </p:xfrm>
        <a:graphic>
          <a:graphicData uri="http://schemas.openxmlformats.org/presentationml/2006/ole">
            <p:oleObj spid="_x0000_s1331202" name="Equation" r:id="rId3" imgW="2844720" imgH="609480" progId="Equation.3">
              <p:embed/>
            </p:oleObj>
          </a:graphicData>
        </a:graphic>
      </p:graphicFrame>
      <p:sp>
        <p:nvSpPr>
          <p:cNvPr id="1737732" name="Text Box 4"/>
          <p:cNvSpPr txBox="1">
            <a:spLocks noChangeArrowheads="1"/>
          </p:cNvSpPr>
          <p:nvPr/>
        </p:nvSpPr>
        <p:spPr bwMode="auto">
          <a:xfrm>
            <a:off x="3330558" y="4268799"/>
            <a:ext cx="54404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Complessità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con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endParaRPr lang="it-IT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3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3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3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3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3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3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3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37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37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37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37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37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37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3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3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3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3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7730" grpId="0" build="p"/>
      <p:bldP spid="17377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8754" name="Object 2"/>
          <p:cNvGraphicFramePr>
            <a:graphicFrameLocks noChangeAspect="1"/>
          </p:cNvGraphicFramePr>
          <p:nvPr/>
        </p:nvGraphicFramePr>
        <p:xfrm>
          <a:off x="554038" y="296863"/>
          <a:ext cx="7029450" cy="1438275"/>
        </p:xfrm>
        <a:graphic>
          <a:graphicData uri="http://schemas.openxmlformats.org/presentationml/2006/ole">
            <p:oleObj spid="_x0000_s1332226" name="Equazione" r:id="rId3" imgW="2844720" imgH="609480" progId="Equation.3">
              <p:embed/>
            </p:oleObj>
          </a:graphicData>
        </a:graphic>
      </p:graphicFrame>
      <p:sp>
        <p:nvSpPr>
          <p:cNvPr id="1738755" name="Text Box 3"/>
          <p:cNvSpPr txBox="1">
            <a:spLocks noChangeArrowheads="1"/>
          </p:cNvSpPr>
          <p:nvPr/>
        </p:nvSpPr>
        <p:spPr bwMode="auto">
          <a:xfrm>
            <a:off x="503238" y="1881188"/>
            <a:ext cx="777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 sostituzione si può dimostrare che</a:t>
            </a:r>
          </a:p>
        </p:txBody>
      </p:sp>
      <p:graphicFrame>
        <p:nvGraphicFramePr>
          <p:cNvPr id="1738756" name="Object 4"/>
          <p:cNvGraphicFramePr>
            <a:graphicFrameLocks noChangeAspect="1"/>
          </p:cNvGraphicFramePr>
          <p:nvPr/>
        </p:nvGraphicFramePr>
        <p:xfrm>
          <a:off x="2679700" y="2528888"/>
          <a:ext cx="2308225" cy="612775"/>
        </p:xfrm>
        <a:graphic>
          <a:graphicData uri="http://schemas.openxmlformats.org/presentationml/2006/ole">
            <p:oleObj spid="_x0000_s1332227" name="Equation" r:id="rId4" imgW="799920" imgH="228600" progId="Equation.3">
              <p:embed/>
            </p:oleObj>
          </a:graphicData>
        </a:graphic>
      </p:graphicFrame>
      <p:sp>
        <p:nvSpPr>
          <p:cNvPr id="1738757" name="Text Box 5"/>
          <p:cNvSpPr txBox="1">
            <a:spLocks noChangeArrowheads="1"/>
          </p:cNvSpPr>
          <p:nvPr/>
        </p:nvSpPr>
        <p:spPr bwMode="auto">
          <a:xfrm>
            <a:off x="468313" y="3213100"/>
            <a:ext cx="8229600" cy="18158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dove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min(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</a:p>
          <a:p>
            <a:pPr>
              <a:spcBef>
                <a:spcPct val="50000"/>
              </a:spcBef>
            </a:pP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it-IT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Quindi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Ω(2</a:t>
            </a:r>
            <a:r>
              <a:rPr lang="it-IT" sz="28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  <a:endParaRPr lang="it-IT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8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8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02" name="Rectangle 2"/>
          <p:cNvSpPr>
            <a:spLocks noChangeArrowheads="1"/>
          </p:cNvSpPr>
          <p:nvPr/>
        </p:nvSpPr>
        <p:spPr bwMode="auto">
          <a:xfrm>
            <a:off x="4343400" y="1143000"/>
            <a:ext cx="609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1,4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0803" name="Rectangle 3"/>
          <p:cNvSpPr>
            <a:spLocks noChangeArrowheads="1"/>
          </p:cNvSpPr>
          <p:nvPr/>
        </p:nvSpPr>
        <p:spPr bwMode="auto">
          <a:xfrm>
            <a:off x="381000" y="3141663"/>
            <a:ext cx="609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Times New Roman" pitchFamily="18" charset="0"/>
                <a:cs typeface="Times New Roman" pitchFamily="18" charset="0"/>
              </a:rPr>
              <a:t>2,2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600200"/>
            <a:ext cx="3962400" cy="990600"/>
            <a:chOff x="240" y="1008"/>
            <a:chExt cx="2496" cy="624"/>
          </a:xfrm>
        </p:grpSpPr>
        <p:sp>
          <p:nvSpPr>
            <p:cNvPr id="1740805" name="Line 5"/>
            <p:cNvSpPr>
              <a:spLocks noChangeShapeType="1"/>
            </p:cNvSpPr>
            <p:nvPr/>
          </p:nvSpPr>
          <p:spPr bwMode="auto">
            <a:xfrm flipH="1">
              <a:off x="432" y="1008"/>
              <a:ext cx="23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06" name="Rectangle 6"/>
            <p:cNvSpPr>
              <a:spLocks noChangeArrowheads="1"/>
            </p:cNvSpPr>
            <p:nvPr/>
          </p:nvSpPr>
          <p:spPr bwMode="auto">
            <a:xfrm>
              <a:off x="240" y="1344"/>
              <a:ext cx="384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1,1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447800" y="1600200"/>
            <a:ext cx="2895600" cy="990600"/>
            <a:chOff x="912" y="1008"/>
            <a:chExt cx="1824" cy="624"/>
          </a:xfrm>
        </p:grpSpPr>
        <p:sp>
          <p:nvSpPr>
            <p:cNvPr id="1740808" name="Line 8"/>
            <p:cNvSpPr>
              <a:spLocks noChangeShapeType="1"/>
            </p:cNvSpPr>
            <p:nvPr/>
          </p:nvSpPr>
          <p:spPr bwMode="auto">
            <a:xfrm flipH="1">
              <a:off x="1104" y="1008"/>
              <a:ext cx="16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09" name="Rectangle 9"/>
            <p:cNvSpPr>
              <a:spLocks noChangeArrowheads="1"/>
            </p:cNvSpPr>
            <p:nvPr/>
          </p:nvSpPr>
          <p:spPr bwMode="auto">
            <a:xfrm>
              <a:off x="912" y="1344"/>
              <a:ext cx="384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2,4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40810" name="Line 10"/>
          <p:cNvSpPr>
            <a:spLocks noChangeShapeType="1"/>
          </p:cNvSpPr>
          <p:nvPr/>
        </p:nvSpPr>
        <p:spPr bwMode="auto">
          <a:xfrm flipH="1">
            <a:off x="685800" y="2590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066800" y="2608263"/>
            <a:ext cx="609600" cy="990600"/>
            <a:chOff x="672" y="1632"/>
            <a:chExt cx="384" cy="624"/>
          </a:xfrm>
        </p:grpSpPr>
        <p:sp>
          <p:nvSpPr>
            <p:cNvPr id="1740812" name="Rectangle 12"/>
            <p:cNvSpPr>
              <a:spLocks noChangeArrowheads="1"/>
            </p:cNvSpPr>
            <p:nvPr/>
          </p:nvSpPr>
          <p:spPr bwMode="auto">
            <a:xfrm>
              <a:off x="672" y="1968"/>
              <a:ext cx="384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3,4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13" name="Line 13"/>
            <p:cNvSpPr>
              <a:spLocks noChangeShapeType="1"/>
            </p:cNvSpPr>
            <p:nvPr/>
          </p:nvSpPr>
          <p:spPr bwMode="auto">
            <a:xfrm flipH="1">
              <a:off x="864" y="163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828800" y="2608263"/>
            <a:ext cx="609600" cy="990600"/>
            <a:chOff x="1152" y="1632"/>
            <a:chExt cx="384" cy="624"/>
          </a:xfrm>
        </p:grpSpPr>
        <p:sp>
          <p:nvSpPr>
            <p:cNvPr id="1740815" name="Rectangle 15"/>
            <p:cNvSpPr>
              <a:spLocks noChangeArrowheads="1"/>
            </p:cNvSpPr>
            <p:nvPr/>
          </p:nvSpPr>
          <p:spPr bwMode="auto">
            <a:xfrm>
              <a:off x="1152" y="1968"/>
              <a:ext cx="384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2,3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16" name="Line 16"/>
            <p:cNvSpPr>
              <a:spLocks noChangeShapeType="1"/>
            </p:cNvSpPr>
            <p:nvPr/>
          </p:nvSpPr>
          <p:spPr bwMode="auto">
            <a:xfrm>
              <a:off x="1296" y="163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657600" y="1600200"/>
            <a:ext cx="990600" cy="990600"/>
            <a:chOff x="2304" y="1008"/>
            <a:chExt cx="624" cy="624"/>
          </a:xfrm>
        </p:grpSpPr>
        <p:sp>
          <p:nvSpPr>
            <p:cNvPr id="1740818" name="Line 18"/>
            <p:cNvSpPr>
              <a:spLocks noChangeShapeType="1"/>
            </p:cNvSpPr>
            <p:nvPr/>
          </p:nvSpPr>
          <p:spPr bwMode="auto">
            <a:xfrm flipH="1">
              <a:off x="2496" y="1008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19" name="Rectangle 19"/>
            <p:cNvSpPr>
              <a:spLocks noChangeArrowheads="1"/>
            </p:cNvSpPr>
            <p:nvPr/>
          </p:nvSpPr>
          <p:spPr bwMode="auto">
            <a:xfrm>
              <a:off x="2304" y="1344"/>
              <a:ext cx="384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1,2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4953000" y="1600200"/>
            <a:ext cx="2895600" cy="990600"/>
            <a:chOff x="3120" y="1008"/>
            <a:chExt cx="1824" cy="624"/>
          </a:xfrm>
        </p:grpSpPr>
        <p:sp>
          <p:nvSpPr>
            <p:cNvPr id="1740821" name="Line 21"/>
            <p:cNvSpPr>
              <a:spLocks noChangeShapeType="1"/>
            </p:cNvSpPr>
            <p:nvPr/>
          </p:nvSpPr>
          <p:spPr bwMode="auto">
            <a:xfrm>
              <a:off x="3120" y="1008"/>
              <a:ext cx="16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22" name="Rectangle 22"/>
            <p:cNvSpPr>
              <a:spLocks noChangeArrowheads="1"/>
            </p:cNvSpPr>
            <p:nvPr/>
          </p:nvSpPr>
          <p:spPr bwMode="auto">
            <a:xfrm>
              <a:off x="4560" y="1344"/>
              <a:ext cx="384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1,3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395288" y="3581400"/>
            <a:ext cx="990600" cy="990600"/>
            <a:chOff x="240" y="2256"/>
            <a:chExt cx="624" cy="624"/>
          </a:xfrm>
        </p:grpSpPr>
        <p:sp>
          <p:nvSpPr>
            <p:cNvPr id="1740824" name="Rectangle 24"/>
            <p:cNvSpPr>
              <a:spLocks noChangeArrowheads="1"/>
            </p:cNvSpPr>
            <p:nvPr/>
          </p:nvSpPr>
          <p:spPr bwMode="auto">
            <a:xfrm>
              <a:off x="240" y="2592"/>
              <a:ext cx="384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3,3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25" name="Line 25"/>
            <p:cNvSpPr>
              <a:spLocks noChangeShapeType="1"/>
            </p:cNvSpPr>
            <p:nvPr/>
          </p:nvSpPr>
          <p:spPr bwMode="auto">
            <a:xfrm flipH="1">
              <a:off x="384" y="225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079500" y="3573463"/>
            <a:ext cx="609600" cy="990600"/>
            <a:chOff x="672" y="2256"/>
            <a:chExt cx="384" cy="624"/>
          </a:xfrm>
        </p:grpSpPr>
        <p:sp>
          <p:nvSpPr>
            <p:cNvPr id="1740827" name="Rectangle 27"/>
            <p:cNvSpPr>
              <a:spLocks noChangeArrowheads="1"/>
            </p:cNvSpPr>
            <p:nvPr/>
          </p:nvSpPr>
          <p:spPr bwMode="auto">
            <a:xfrm>
              <a:off x="672" y="2592"/>
              <a:ext cx="384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4,4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28" name="Line 28"/>
            <p:cNvSpPr>
              <a:spLocks noChangeShapeType="1"/>
            </p:cNvSpPr>
            <p:nvPr/>
          </p:nvSpPr>
          <p:spPr bwMode="auto">
            <a:xfrm flipH="1">
              <a:off x="864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1835150" y="3581400"/>
            <a:ext cx="609600" cy="990600"/>
            <a:chOff x="1152" y="2256"/>
            <a:chExt cx="384" cy="624"/>
          </a:xfrm>
        </p:grpSpPr>
        <p:sp>
          <p:nvSpPr>
            <p:cNvPr id="1740830" name="Line 30"/>
            <p:cNvSpPr>
              <a:spLocks noChangeShapeType="1"/>
            </p:cNvSpPr>
            <p:nvPr/>
          </p:nvSpPr>
          <p:spPr bwMode="auto">
            <a:xfrm flipH="1">
              <a:off x="1344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31" name="Rectangle 31"/>
            <p:cNvSpPr>
              <a:spLocks noChangeArrowheads="1"/>
            </p:cNvSpPr>
            <p:nvPr/>
          </p:nvSpPr>
          <p:spPr bwMode="auto">
            <a:xfrm>
              <a:off x="1152" y="2592"/>
              <a:ext cx="384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2,2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2159000" y="3581400"/>
            <a:ext cx="990600" cy="990600"/>
            <a:chOff x="1344" y="2256"/>
            <a:chExt cx="624" cy="624"/>
          </a:xfrm>
        </p:grpSpPr>
        <p:sp>
          <p:nvSpPr>
            <p:cNvPr id="1740833" name="Line 33"/>
            <p:cNvSpPr>
              <a:spLocks noChangeShapeType="1"/>
            </p:cNvSpPr>
            <p:nvPr/>
          </p:nvSpPr>
          <p:spPr bwMode="auto">
            <a:xfrm>
              <a:off x="1344" y="225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34" name="Rectangle 34"/>
            <p:cNvSpPr>
              <a:spLocks noChangeArrowheads="1"/>
            </p:cNvSpPr>
            <p:nvPr/>
          </p:nvSpPr>
          <p:spPr bwMode="auto">
            <a:xfrm>
              <a:off x="1584" y="2592"/>
              <a:ext cx="384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3,3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2051050" y="2608263"/>
            <a:ext cx="1066800" cy="990600"/>
            <a:chOff x="1296" y="1632"/>
            <a:chExt cx="672" cy="624"/>
          </a:xfrm>
        </p:grpSpPr>
        <p:sp>
          <p:nvSpPr>
            <p:cNvPr id="1740836" name="Line 36"/>
            <p:cNvSpPr>
              <a:spLocks noChangeShapeType="1"/>
            </p:cNvSpPr>
            <p:nvPr/>
          </p:nvSpPr>
          <p:spPr bwMode="auto">
            <a:xfrm>
              <a:off x="1296" y="1632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37" name="Rectangle 37"/>
            <p:cNvSpPr>
              <a:spLocks noChangeArrowheads="1"/>
            </p:cNvSpPr>
            <p:nvPr/>
          </p:nvSpPr>
          <p:spPr bwMode="auto">
            <a:xfrm>
              <a:off x="1584" y="1968"/>
              <a:ext cx="384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4,4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3276600" y="2590800"/>
            <a:ext cx="685800" cy="1008063"/>
            <a:chOff x="2064" y="1632"/>
            <a:chExt cx="432" cy="635"/>
          </a:xfrm>
        </p:grpSpPr>
        <p:sp>
          <p:nvSpPr>
            <p:cNvPr id="1740839" name="Line 39"/>
            <p:cNvSpPr>
              <a:spLocks noChangeShapeType="1"/>
            </p:cNvSpPr>
            <p:nvPr/>
          </p:nvSpPr>
          <p:spPr bwMode="auto">
            <a:xfrm flipH="1">
              <a:off x="2256" y="163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40" name="Rectangle 40"/>
            <p:cNvSpPr>
              <a:spLocks noChangeArrowheads="1"/>
            </p:cNvSpPr>
            <p:nvPr/>
          </p:nvSpPr>
          <p:spPr bwMode="auto">
            <a:xfrm>
              <a:off x="2064" y="1979"/>
              <a:ext cx="384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1,1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3959225" y="2590800"/>
            <a:ext cx="609600" cy="1008063"/>
            <a:chOff x="2494" y="1632"/>
            <a:chExt cx="384" cy="635"/>
          </a:xfrm>
        </p:grpSpPr>
        <p:sp>
          <p:nvSpPr>
            <p:cNvPr id="1740842" name="Line 42"/>
            <p:cNvSpPr>
              <a:spLocks noChangeShapeType="1"/>
            </p:cNvSpPr>
            <p:nvPr/>
          </p:nvSpPr>
          <p:spPr bwMode="auto">
            <a:xfrm>
              <a:off x="2496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43" name="Rectangle 43"/>
            <p:cNvSpPr>
              <a:spLocks noChangeArrowheads="1"/>
            </p:cNvSpPr>
            <p:nvPr/>
          </p:nvSpPr>
          <p:spPr bwMode="auto">
            <a:xfrm>
              <a:off x="2494" y="1979"/>
              <a:ext cx="384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2,2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4648200" y="1600200"/>
            <a:ext cx="1073150" cy="990600"/>
            <a:chOff x="2928" y="1008"/>
            <a:chExt cx="676" cy="624"/>
          </a:xfrm>
        </p:grpSpPr>
        <p:sp>
          <p:nvSpPr>
            <p:cNvPr id="1740845" name="Line 45"/>
            <p:cNvSpPr>
              <a:spLocks noChangeShapeType="1"/>
            </p:cNvSpPr>
            <p:nvPr/>
          </p:nvSpPr>
          <p:spPr bwMode="auto">
            <a:xfrm>
              <a:off x="2928" y="100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46" name="Rectangle 46"/>
            <p:cNvSpPr>
              <a:spLocks noChangeArrowheads="1"/>
            </p:cNvSpPr>
            <p:nvPr/>
          </p:nvSpPr>
          <p:spPr bwMode="auto">
            <a:xfrm>
              <a:off x="3220" y="1344"/>
              <a:ext cx="384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3,4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156325" y="2590800"/>
            <a:ext cx="1082675" cy="1008063"/>
            <a:chOff x="3878" y="1632"/>
            <a:chExt cx="682" cy="635"/>
          </a:xfrm>
        </p:grpSpPr>
        <p:sp>
          <p:nvSpPr>
            <p:cNvPr id="1740848" name="Line 48"/>
            <p:cNvSpPr>
              <a:spLocks noChangeShapeType="1"/>
            </p:cNvSpPr>
            <p:nvPr/>
          </p:nvSpPr>
          <p:spPr bwMode="auto">
            <a:xfrm flipH="1">
              <a:off x="4080" y="1632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49" name="Rectangle 49"/>
            <p:cNvSpPr>
              <a:spLocks noChangeArrowheads="1"/>
            </p:cNvSpPr>
            <p:nvPr/>
          </p:nvSpPr>
          <p:spPr bwMode="auto">
            <a:xfrm>
              <a:off x="3878" y="1979"/>
              <a:ext cx="384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1,1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7848600" y="2590800"/>
            <a:ext cx="1077913" cy="1008063"/>
            <a:chOff x="4944" y="1632"/>
            <a:chExt cx="679" cy="635"/>
          </a:xfrm>
        </p:grpSpPr>
        <p:sp>
          <p:nvSpPr>
            <p:cNvPr id="1740851" name="Line 51"/>
            <p:cNvSpPr>
              <a:spLocks noChangeShapeType="1"/>
            </p:cNvSpPr>
            <p:nvPr/>
          </p:nvSpPr>
          <p:spPr bwMode="auto">
            <a:xfrm>
              <a:off x="4944" y="1632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52" name="Rectangle 52"/>
            <p:cNvSpPr>
              <a:spLocks noChangeArrowheads="1"/>
            </p:cNvSpPr>
            <p:nvPr/>
          </p:nvSpPr>
          <p:spPr bwMode="auto">
            <a:xfrm>
              <a:off x="5239" y="1979"/>
              <a:ext cx="384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3,3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4953000" y="1600200"/>
            <a:ext cx="3973513" cy="990600"/>
            <a:chOff x="3120" y="1008"/>
            <a:chExt cx="2503" cy="624"/>
          </a:xfrm>
        </p:grpSpPr>
        <p:sp>
          <p:nvSpPr>
            <p:cNvPr id="1740854" name="Line 54"/>
            <p:cNvSpPr>
              <a:spLocks noChangeShapeType="1"/>
            </p:cNvSpPr>
            <p:nvPr/>
          </p:nvSpPr>
          <p:spPr bwMode="auto">
            <a:xfrm>
              <a:off x="3120" y="1008"/>
              <a:ext cx="23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55" name="Rectangle 55"/>
            <p:cNvSpPr>
              <a:spLocks noChangeArrowheads="1"/>
            </p:cNvSpPr>
            <p:nvPr/>
          </p:nvSpPr>
          <p:spPr bwMode="auto">
            <a:xfrm>
              <a:off x="5239" y="1344"/>
              <a:ext cx="384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4,4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40856" name="Text Box 56"/>
          <p:cNvSpPr txBox="1">
            <a:spLocks noChangeArrowheads="1"/>
          </p:cNvSpPr>
          <p:nvPr/>
        </p:nvSpPr>
        <p:spPr bwMode="auto">
          <a:xfrm>
            <a:off x="431800" y="1524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2800" i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Causa della complessità esponenziale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</p:txBody>
      </p:sp>
      <p:sp>
        <p:nvSpPr>
          <p:cNvPr id="1740857" name="Text Box 57"/>
          <p:cNvSpPr txBox="1">
            <a:spLocks noChangeArrowheads="1"/>
          </p:cNvSpPr>
          <p:nvPr/>
        </p:nvSpPr>
        <p:spPr bwMode="auto">
          <a:xfrm>
            <a:off x="250825" y="5013325"/>
            <a:ext cx="86058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La complessità diventa esponenziale perché vengono risolti più volte gli stessi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sottoproblemi.</a:t>
            </a:r>
            <a:endParaRPr lang="it-IT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40858" name="Rectangle 58"/>
          <p:cNvSpPr>
            <a:spLocks noChangeArrowheads="1"/>
          </p:cNvSpPr>
          <p:nvPr/>
        </p:nvSpPr>
        <p:spPr bwMode="auto">
          <a:xfrm>
            <a:off x="250825" y="692150"/>
            <a:ext cx="4014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 i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Rec-Matrix-Chain-Cost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,1,4)</a:t>
            </a:r>
          </a:p>
        </p:txBody>
      </p:sp>
      <p:grpSp>
        <p:nvGrpSpPr>
          <p:cNvPr id="19" name="Group 59"/>
          <p:cNvGrpSpPr>
            <a:grpSpLocks/>
          </p:cNvGrpSpPr>
          <p:nvPr/>
        </p:nvGrpSpPr>
        <p:grpSpPr bwMode="auto">
          <a:xfrm>
            <a:off x="2286000" y="1655763"/>
            <a:ext cx="4768850" cy="400050"/>
            <a:chOff x="1440" y="1043"/>
            <a:chExt cx="3004" cy="252"/>
          </a:xfrm>
        </p:grpSpPr>
        <p:sp>
          <p:nvSpPr>
            <p:cNvPr id="1740860" name="Rectangle 60"/>
            <p:cNvSpPr>
              <a:spLocks noChangeArrowheads="1"/>
            </p:cNvSpPr>
            <p:nvPr/>
          </p:nvSpPr>
          <p:spPr bwMode="auto">
            <a:xfrm>
              <a:off x="1440" y="1043"/>
              <a:ext cx="4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 = 1</a:t>
              </a:r>
            </a:p>
          </p:txBody>
        </p:sp>
        <p:sp>
          <p:nvSpPr>
            <p:cNvPr id="1740861" name="Rectangle 61"/>
            <p:cNvSpPr>
              <a:spLocks noChangeArrowheads="1"/>
            </p:cNvSpPr>
            <p:nvPr/>
          </p:nvSpPr>
          <p:spPr bwMode="auto">
            <a:xfrm>
              <a:off x="2640" y="1043"/>
              <a:ext cx="4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 = 2</a:t>
              </a:r>
            </a:p>
          </p:txBody>
        </p:sp>
        <p:sp>
          <p:nvSpPr>
            <p:cNvPr id="1740862" name="Rectangle 62"/>
            <p:cNvSpPr>
              <a:spLocks noChangeArrowheads="1"/>
            </p:cNvSpPr>
            <p:nvPr/>
          </p:nvSpPr>
          <p:spPr bwMode="auto">
            <a:xfrm>
              <a:off x="3984" y="1043"/>
              <a:ext cx="4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 = 3</a:t>
              </a:r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762000" y="2646363"/>
            <a:ext cx="1797050" cy="400050"/>
            <a:chOff x="480" y="1667"/>
            <a:chExt cx="1132" cy="252"/>
          </a:xfrm>
        </p:grpSpPr>
        <p:sp>
          <p:nvSpPr>
            <p:cNvPr id="1740864" name="Rectangle 64"/>
            <p:cNvSpPr>
              <a:spLocks noChangeArrowheads="1"/>
            </p:cNvSpPr>
            <p:nvPr/>
          </p:nvSpPr>
          <p:spPr bwMode="auto">
            <a:xfrm>
              <a:off x="480" y="1667"/>
              <a:ext cx="4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 = 2</a:t>
              </a:r>
            </a:p>
          </p:txBody>
        </p:sp>
        <p:sp>
          <p:nvSpPr>
            <p:cNvPr id="1740865" name="Rectangle 65"/>
            <p:cNvSpPr>
              <a:spLocks noChangeArrowheads="1"/>
            </p:cNvSpPr>
            <p:nvPr/>
          </p:nvSpPr>
          <p:spPr bwMode="auto">
            <a:xfrm>
              <a:off x="1152" y="1667"/>
              <a:ext cx="4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 = 3</a:t>
              </a:r>
            </a:p>
          </p:txBody>
        </p:sp>
      </p:grpSp>
      <p:sp>
        <p:nvSpPr>
          <p:cNvPr id="1740866" name="Rectangle 66"/>
          <p:cNvSpPr>
            <a:spLocks noChangeArrowheads="1"/>
          </p:cNvSpPr>
          <p:nvPr/>
        </p:nvSpPr>
        <p:spPr bwMode="auto">
          <a:xfrm>
            <a:off x="3563938" y="2673350"/>
            <a:ext cx="729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 = 1</a:t>
            </a:r>
          </a:p>
        </p:txBody>
      </p:sp>
      <p:grpSp>
        <p:nvGrpSpPr>
          <p:cNvPr id="21" name="Group 67"/>
          <p:cNvGrpSpPr>
            <a:grpSpLocks/>
          </p:cNvGrpSpPr>
          <p:nvPr/>
        </p:nvGrpSpPr>
        <p:grpSpPr bwMode="auto">
          <a:xfrm>
            <a:off x="4716463" y="2590800"/>
            <a:ext cx="1293812" cy="1008063"/>
            <a:chOff x="2971" y="1632"/>
            <a:chExt cx="815" cy="635"/>
          </a:xfrm>
        </p:grpSpPr>
        <p:sp>
          <p:nvSpPr>
            <p:cNvPr id="1740868" name="Rectangle 68"/>
            <p:cNvSpPr>
              <a:spLocks noChangeArrowheads="1"/>
            </p:cNvSpPr>
            <p:nvPr/>
          </p:nvSpPr>
          <p:spPr bwMode="auto">
            <a:xfrm>
              <a:off x="2971" y="1979"/>
              <a:ext cx="384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3,3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69" name="Rectangle 69"/>
            <p:cNvSpPr>
              <a:spLocks noChangeArrowheads="1"/>
            </p:cNvSpPr>
            <p:nvPr/>
          </p:nvSpPr>
          <p:spPr bwMode="auto">
            <a:xfrm>
              <a:off x="3402" y="1979"/>
              <a:ext cx="384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4,4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70" name="Line 70"/>
            <p:cNvSpPr>
              <a:spLocks noChangeShapeType="1"/>
            </p:cNvSpPr>
            <p:nvPr/>
          </p:nvSpPr>
          <p:spPr bwMode="auto">
            <a:xfrm>
              <a:off x="3408" y="163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71" name="Line 71"/>
            <p:cNvSpPr>
              <a:spLocks noChangeShapeType="1"/>
            </p:cNvSpPr>
            <p:nvPr/>
          </p:nvSpPr>
          <p:spPr bwMode="auto">
            <a:xfrm flipH="1">
              <a:off x="3168" y="163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72" name="Rectangle 72"/>
            <p:cNvSpPr>
              <a:spLocks noChangeArrowheads="1"/>
            </p:cNvSpPr>
            <p:nvPr/>
          </p:nvSpPr>
          <p:spPr bwMode="auto">
            <a:xfrm>
              <a:off x="3120" y="1667"/>
              <a:ext cx="4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 = 3</a:t>
              </a:r>
            </a:p>
          </p:txBody>
        </p:sp>
      </p:grpSp>
      <p:grpSp>
        <p:nvGrpSpPr>
          <p:cNvPr id="22" name="Group 73"/>
          <p:cNvGrpSpPr>
            <a:grpSpLocks/>
          </p:cNvGrpSpPr>
          <p:nvPr/>
        </p:nvGrpSpPr>
        <p:grpSpPr bwMode="auto">
          <a:xfrm>
            <a:off x="6553200" y="2646363"/>
            <a:ext cx="1873250" cy="400050"/>
            <a:chOff x="4128" y="1667"/>
            <a:chExt cx="1180" cy="252"/>
          </a:xfrm>
        </p:grpSpPr>
        <p:sp>
          <p:nvSpPr>
            <p:cNvPr id="1740874" name="Rectangle 74"/>
            <p:cNvSpPr>
              <a:spLocks noChangeArrowheads="1"/>
            </p:cNvSpPr>
            <p:nvPr/>
          </p:nvSpPr>
          <p:spPr bwMode="auto">
            <a:xfrm>
              <a:off x="4128" y="1667"/>
              <a:ext cx="4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 = 1</a:t>
              </a:r>
            </a:p>
          </p:txBody>
        </p:sp>
        <p:sp>
          <p:nvSpPr>
            <p:cNvPr id="1740875" name="Rectangle 75"/>
            <p:cNvSpPr>
              <a:spLocks noChangeArrowheads="1"/>
            </p:cNvSpPr>
            <p:nvPr/>
          </p:nvSpPr>
          <p:spPr bwMode="auto">
            <a:xfrm>
              <a:off x="4848" y="1667"/>
              <a:ext cx="4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 = 2</a:t>
              </a:r>
            </a:p>
          </p:txBody>
        </p:sp>
      </p:grpSp>
      <p:grpSp>
        <p:nvGrpSpPr>
          <p:cNvPr id="23" name="Group 76"/>
          <p:cNvGrpSpPr>
            <a:grpSpLocks/>
          </p:cNvGrpSpPr>
          <p:nvPr/>
        </p:nvGrpSpPr>
        <p:grpSpPr bwMode="auto">
          <a:xfrm>
            <a:off x="6156325" y="2590800"/>
            <a:ext cx="1330325" cy="1981200"/>
            <a:chOff x="3878" y="1632"/>
            <a:chExt cx="838" cy="1248"/>
          </a:xfrm>
        </p:grpSpPr>
        <p:sp>
          <p:nvSpPr>
            <p:cNvPr id="1740877" name="Line 77"/>
            <p:cNvSpPr>
              <a:spLocks noChangeShapeType="1"/>
            </p:cNvSpPr>
            <p:nvPr/>
          </p:nvSpPr>
          <p:spPr bwMode="auto">
            <a:xfrm flipH="1">
              <a:off x="4512" y="163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78" name="Rectangle 78"/>
            <p:cNvSpPr>
              <a:spLocks noChangeArrowheads="1"/>
            </p:cNvSpPr>
            <p:nvPr/>
          </p:nvSpPr>
          <p:spPr bwMode="auto">
            <a:xfrm>
              <a:off x="3878" y="2592"/>
              <a:ext cx="384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2,2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79" name="Rectangle 79"/>
            <p:cNvSpPr>
              <a:spLocks noChangeArrowheads="1"/>
            </p:cNvSpPr>
            <p:nvPr/>
          </p:nvSpPr>
          <p:spPr bwMode="auto">
            <a:xfrm>
              <a:off x="4320" y="2592"/>
              <a:ext cx="384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3,3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80" name="Line 80"/>
            <p:cNvSpPr>
              <a:spLocks noChangeShapeType="1"/>
            </p:cNvSpPr>
            <p:nvPr/>
          </p:nvSpPr>
          <p:spPr bwMode="auto">
            <a:xfrm flipH="1">
              <a:off x="4032" y="225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81" name="Line 81"/>
            <p:cNvSpPr>
              <a:spLocks noChangeShapeType="1"/>
            </p:cNvSpPr>
            <p:nvPr/>
          </p:nvSpPr>
          <p:spPr bwMode="auto">
            <a:xfrm flipH="1">
              <a:off x="4512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82" name="Rectangle 82"/>
            <p:cNvSpPr>
              <a:spLocks noChangeArrowheads="1"/>
            </p:cNvSpPr>
            <p:nvPr/>
          </p:nvSpPr>
          <p:spPr bwMode="auto">
            <a:xfrm>
              <a:off x="4332" y="1979"/>
              <a:ext cx="384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2,3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83" name="Rectangle 83"/>
            <p:cNvSpPr>
              <a:spLocks noChangeArrowheads="1"/>
            </p:cNvSpPr>
            <p:nvPr/>
          </p:nvSpPr>
          <p:spPr bwMode="auto">
            <a:xfrm>
              <a:off x="4128" y="2291"/>
              <a:ext cx="4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 = 2</a:t>
              </a:r>
            </a:p>
          </p:txBody>
        </p:sp>
      </p:grpSp>
      <p:grpSp>
        <p:nvGrpSpPr>
          <p:cNvPr id="24" name="Group 84"/>
          <p:cNvGrpSpPr>
            <a:grpSpLocks/>
          </p:cNvGrpSpPr>
          <p:nvPr/>
        </p:nvGrpSpPr>
        <p:grpSpPr bwMode="auto">
          <a:xfrm>
            <a:off x="7620000" y="2590800"/>
            <a:ext cx="1295400" cy="1981200"/>
            <a:chOff x="4800" y="1632"/>
            <a:chExt cx="816" cy="1248"/>
          </a:xfrm>
        </p:grpSpPr>
        <p:sp>
          <p:nvSpPr>
            <p:cNvPr id="1740885" name="Line 85"/>
            <p:cNvSpPr>
              <a:spLocks noChangeShapeType="1"/>
            </p:cNvSpPr>
            <p:nvPr/>
          </p:nvSpPr>
          <p:spPr bwMode="auto">
            <a:xfrm>
              <a:off x="4944" y="163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86" name="Rectangle 86"/>
            <p:cNvSpPr>
              <a:spLocks noChangeArrowheads="1"/>
            </p:cNvSpPr>
            <p:nvPr/>
          </p:nvSpPr>
          <p:spPr bwMode="auto">
            <a:xfrm>
              <a:off x="4800" y="2592"/>
              <a:ext cx="384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1,1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87" name="Rectangle 87"/>
            <p:cNvSpPr>
              <a:spLocks noChangeArrowheads="1"/>
            </p:cNvSpPr>
            <p:nvPr/>
          </p:nvSpPr>
          <p:spPr bwMode="auto">
            <a:xfrm>
              <a:off x="5232" y="2592"/>
              <a:ext cx="384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2,2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88" name="Line 88"/>
            <p:cNvSpPr>
              <a:spLocks noChangeShapeType="1"/>
            </p:cNvSpPr>
            <p:nvPr/>
          </p:nvSpPr>
          <p:spPr bwMode="auto">
            <a:xfrm flipH="1">
              <a:off x="4992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89" name="Line 89"/>
            <p:cNvSpPr>
              <a:spLocks noChangeShapeType="1"/>
            </p:cNvSpPr>
            <p:nvPr/>
          </p:nvSpPr>
          <p:spPr bwMode="auto">
            <a:xfrm>
              <a:off x="4992" y="225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90" name="Rectangle 90"/>
            <p:cNvSpPr>
              <a:spLocks noChangeArrowheads="1"/>
            </p:cNvSpPr>
            <p:nvPr/>
          </p:nvSpPr>
          <p:spPr bwMode="auto">
            <a:xfrm>
              <a:off x="4808" y="1979"/>
              <a:ext cx="384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1,2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891" name="Rectangle 91"/>
            <p:cNvSpPr>
              <a:spLocks noChangeArrowheads="1"/>
            </p:cNvSpPr>
            <p:nvPr/>
          </p:nvSpPr>
          <p:spPr bwMode="auto">
            <a:xfrm>
              <a:off x="4848" y="2291"/>
              <a:ext cx="4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k = 1</a:t>
              </a:r>
            </a:p>
          </p:txBody>
        </p:sp>
      </p:grpSp>
      <p:sp>
        <p:nvSpPr>
          <p:cNvPr id="1740892" name="Rectangle 92"/>
          <p:cNvSpPr>
            <a:spLocks noChangeArrowheads="1"/>
          </p:cNvSpPr>
          <p:nvPr/>
        </p:nvSpPr>
        <p:spPr bwMode="auto">
          <a:xfrm>
            <a:off x="762000" y="3713163"/>
            <a:ext cx="729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 = 3</a:t>
            </a:r>
          </a:p>
        </p:txBody>
      </p:sp>
      <p:sp>
        <p:nvSpPr>
          <p:cNvPr id="1740893" name="Rectangle 93"/>
          <p:cNvSpPr>
            <a:spLocks noChangeArrowheads="1"/>
          </p:cNvSpPr>
          <p:nvPr/>
        </p:nvSpPr>
        <p:spPr bwMode="auto">
          <a:xfrm>
            <a:off x="1905000" y="3713163"/>
            <a:ext cx="729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40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40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4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4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740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740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02" grpId="0" animBg="1"/>
      <p:bldP spid="1740803" grpId="0" animBg="1"/>
      <p:bldP spid="1740810" grpId="0" animBg="1"/>
      <p:bldP spid="1740857" grpId="0"/>
      <p:bldP spid="1740866" grpId="0"/>
      <p:bldP spid="1740892" grpId="0"/>
      <p:bldP spid="17408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3" name="Text Box 3"/>
          <p:cNvSpPr txBox="1">
            <a:spLocks noChangeArrowheads="1"/>
          </p:cNvSpPr>
          <p:nvPr/>
        </p:nvSpPr>
        <p:spPr bwMode="auto">
          <a:xfrm>
            <a:off x="395536" y="152636"/>
            <a:ext cx="2447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Esempio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1684631" name="Group 151"/>
          <p:cNvGraphicFramePr>
            <a:graphicFrameLocks noGrp="1"/>
          </p:cNvGraphicFramePr>
          <p:nvPr/>
        </p:nvGraphicFramePr>
        <p:xfrm>
          <a:off x="684213" y="800100"/>
          <a:ext cx="7705725" cy="1036319"/>
        </p:xfrm>
        <a:graphic>
          <a:graphicData uri="http://schemas.openxmlformats.org/drawingml/2006/table">
            <a:tbl>
              <a:tblPr/>
              <a:tblGrid>
                <a:gridCol w="682625"/>
                <a:gridCol w="717550"/>
                <a:gridCol w="700087"/>
                <a:gridCol w="701675"/>
                <a:gridCol w="700088"/>
                <a:gridCol w="701675"/>
                <a:gridCol w="700087"/>
                <a:gridCol w="701675"/>
                <a:gridCol w="700088"/>
                <a:gridCol w="700087"/>
                <a:gridCol w="700088"/>
              </a:tblGrid>
              <a:tr h="4937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t-IT" sz="2800" dirty="0" smtClean="0">
                          <a:latin typeface="Script MT Bold" pitchFamily="66" charset="0"/>
                          <a:cs typeface="Times New Roman" pitchFamily="18" charset="0"/>
                          <a:sym typeface="Symbol" pitchFamily="18" charset="2"/>
                        </a:rPr>
                        <a:t>l</a:t>
                      </a:r>
                      <a:endParaRPr kumimoji="0" lang="it-IT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it-IT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cript MT Bold" pitchFamily="66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84733" name="Group 253"/>
          <p:cNvGraphicFramePr>
            <a:graphicFrameLocks noGrp="1"/>
          </p:cNvGraphicFramePr>
          <p:nvPr>
            <p:ph/>
          </p:nvPr>
        </p:nvGraphicFramePr>
        <p:xfrm>
          <a:off x="323528" y="1988840"/>
          <a:ext cx="8280400" cy="792480"/>
        </p:xfrm>
        <a:graphic>
          <a:graphicData uri="http://schemas.openxmlformats.org/drawingml/2006/table">
            <a:tbl>
              <a:tblPr/>
              <a:tblGrid>
                <a:gridCol w="2760662"/>
                <a:gridCol w="2819400"/>
                <a:gridCol w="2700338"/>
              </a:tblGrid>
              <a:tr h="1802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Lunghezza asta </a:t>
                      </a:r>
                      <a:r>
                        <a:rPr kumimoji="0" lang="it-IT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Ricavo massimo </a:t>
                      </a:r>
                      <a:r>
                        <a:rPr kumimoji="0" lang="it-I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it-IT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Suddivisione ottima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2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53"/>
          <p:cNvGraphicFramePr>
            <a:graphicFrameLocks/>
          </p:cNvGraphicFramePr>
          <p:nvPr/>
        </p:nvGraphicFramePr>
        <p:xfrm>
          <a:off x="323528" y="2780928"/>
          <a:ext cx="8280400" cy="396240"/>
        </p:xfrm>
        <a:graphic>
          <a:graphicData uri="http://schemas.openxmlformats.org/drawingml/2006/table">
            <a:tbl>
              <a:tblPr/>
              <a:tblGrid>
                <a:gridCol w="2760662"/>
                <a:gridCol w="2819400"/>
                <a:gridCol w="270033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53"/>
          <p:cNvGraphicFramePr>
            <a:graphicFrameLocks/>
          </p:cNvGraphicFramePr>
          <p:nvPr/>
        </p:nvGraphicFramePr>
        <p:xfrm>
          <a:off x="323528" y="3176972"/>
          <a:ext cx="8280400" cy="396240"/>
        </p:xfrm>
        <a:graphic>
          <a:graphicData uri="http://schemas.openxmlformats.org/drawingml/2006/table">
            <a:tbl>
              <a:tblPr/>
              <a:tblGrid>
                <a:gridCol w="2760662"/>
                <a:gridCol w="2819400"/>
                <a:gridCol w="270033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53"/>
          <p:cNvGraphicFramePr>
            <a:graphicFrameLocks/>
          </p:cNvGraphicFramePr>
          <p:nvPr/>
        </p:nvGraphicFramePr>
        <p:xfrm>
          <a:off x="323528" y="3573016"/>
          <a:ext cx="8280400" cy="396240"/>
        </p:xfrm>
        <a:graphic>
          <a:graphicData uri="http://schemas.openxmlformats.org/drawingml/2006/table">
            <a:tbl>
              <a:tblPr/>
              <a:tblGrid>
                <a:gridCol w="2760662"/>
                <a:gridCol w="2819400"/>
                <a:gridCol w="270033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53"/>
          <p:cNvGraphicFramePr>
            <a:graphicFrameLocks/>
          </p:cNvGraphicFramePr>
          <p:nvPr/>
        </p:nvGraphicFramePr>
        <p:xfrm>
          <a:off x="323528" y="3969060"/>
          <a:ext cx="8280400" cy="396240"/>
        </p:xfrm>
        <a:graphic>
          <a:graphicData uri="http://schemas.openxmlformats.org/drawingml/2006/table">
            <a:tbl>
              <a:tblPr/>
              <a:tblGrid>
                <a:gridCol w="2760662"/>
                <a:gridCol w="2819400"/>
                <a:gridCol w="2700338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53"/>
          <p:cNvGraphicFramePr>
            <a:graphicFrameLocks/>
          </p:cNvGraphicFramePr>
          <p:nvPr/>
        </p:nvGraphicFramePr>
        <p:xfrm>
          <a:off x="323528" y="4365104"/>
          <a:ext cx="8280400" cy="396240"/>
        </p:xfrm>
        <a:graphic>
          <a:graphicData uri="http://schemas.openxmlformats.org/drawingml/2006/table">
            <a:tbl>
              <a:tblPr/>
              <a:tblGrid>
                <a:gridCol w="2760662"/>
                <a:gridCol w="2819400"/>
                <a:gridCol w="270033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53"/>
          <p:cNvGraphicFramePr>
            <a:graphicFrameLocks/>
          </p:cNvGraphicFramePr>
          <p:nvPr/>
        </p:nvGraphicFramePr>
        <p:xfrm>
          <a:off x="323528" y="4761148"/>
          <a:ext cx="8280400" cy="396240"/>
        </p:xfrm>
        <a:graphic>
          <a:graphicData uri="http://schemas.openxmlformats.org/drawingml/2006/table">
            <a:tbl>
              <a:tblPr/>
              <a:tblGrid>
                <a:gridCol w="2760662"/>
                <a:gridCol w="2819400"/>
                <a:gridCol w="270033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1+6  o  2+2+3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53"/>
          <p:cNvGraphicFramePr>
            <a:graphicFrameLocks/>
          </p:cNvGraphicFramePr>
          <p:nvPr/>
        </p:nvGraphicFramePr>
        <p:xfrm>
          <a:off x="323528" y="5157192"/>
          <a:ext cx="8280400" cy="396240"/>
        </p:xfrm>
        <a:graphic>
          <a:graphicData uri="http://schemas.openxmlformats.org/drawingml/2006/table">
            <a:tbl>
              <a:tblPr/>
              <a:tblGrid>
                <a:gridCol w="2760662"/>
                <a:gridCol w="2819400"/>
                <a:gridCol w="270033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53"/>
          <p:cNvGraphicFramePr>
            <a:graphicFrameLocks/>
          </p:cNvGraphicFramePr>
          <p:nvPr/>
        </p:nvGraphicFramePr>
        <p:xfrm>
          <a:off x="323528" y="5553236"/>
          <a:ext cx="8280400" cy="396240"/>
        </p:xfrm>
        <a:graphic>
          <a:graphicData uri="http://schemas.openxmlformats.org/drawingml/2006/table">
            <a:tbl>
              <a:tblPr/>
              <a:tblGrid>
                <a:gridCol w="2760662"/>
                <a:gridCol w="2819400"/>
                <a:gridCol w="2700338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53"/>
          <p:cNvGraphicFramePr>
            <a:graphicFrameLocks/>
          </p:cNvGraphicFramePr>
          <p:nvPr/>
        </p:nvGraphicFramePr>
        <p:xfrm>
          <a:off x="323528" y="5949280"/>
          <a:ext cx="8280400" cy="396240"/>
        </p:xfrm>
        <a:graphic>
          <a:graphicData uri="http://schemas.openxmlformats.org/drawingml/2006/table">
            <a:tbl>
              <a:tblPr/>
              <a:tblGrid>
                <a:gridCol w="2760662"/>
                <a:gridCol w="2819400"/>
                <a:gridCol w="270033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4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4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26" name="Text Box 2"/>
          <p:cNvSpPr txBox="1">
            <a:spLocks noChangeArrowheads="1"/>
          </p:cNvSpPr>
          <p:nvPr/>
        </p:nvSpPr>
        <p:spPr bwMode="auto">
          <a:xfrm>
            <a:off x="287338" y="296863"/>
            <a:ext cx="84613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Possiamo evitare il ricalcolo dei costi minimi dei sottoproblemi dotando la procedura ricorsiva di un blocco notes (una matrice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dimensione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in cui annotare i costi minimi dei sottoproblemi già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risolti.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41827" name="Text Box 3"/>
          <p:cNvSpPr txBox="1">
            <a:spLocks noChangeArrowheads="1"/>
          </p:cNvSpPr>
          <p:nvPr/>
        </p:nvSpPr>
        <p:spPr bwMode="auto">
          <a:xfrm>
            <a:off x="287338" y="3176588"/>
            <a:ext cx="81375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Memoized-Matrix-Chain-Order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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Memoized-Chain-Cost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p,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n, m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2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50" name="Text Box 2"/>
          <p:cNvSpPr txBox="1">
            <a:spLocks noChangeArrowheads="1"/>
          </p:cNvSpPr>
          <p:nvPr/>
        </p:nvSpPr>
        <p:spPr bwMode="auto">
          <a:xfrm>
            <a:off x="395536" y="476672"/>
            <a:ext cx="7741493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Memoized-Chain-Cost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i, j, 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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0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else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Memoized-Chain-Cost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i, k, 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+ </a:t>
            </a:r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Memoized-Chain-Cost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k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j, 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+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 </a:t>
            </a:r>
            <a:r>
              <a:rPr lang="it-IT" sz="28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it-IT" sz="28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endParaRPr lang="it-IT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</a:p>
        </p:txBody>
      </p:sp>
      <p:sp>
        <p:nvSpPr>
          <p:cNvPr id="1742851" name="Text Box 3"/>
          <p:cNvSpPr txBox="1">
            <a:spLocks noChangeArrowheads="1"/>
          </p:cNvSpPr>
          <p:nvPr/>
        </p:nvSpPr>
        <p:spPr bwMode="auto">
          <a:xfrm>
            <a:off x="1979613" y="5842000"/>
            <a:ext cx="4392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Complessità: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2800" b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it-IT" sz="2800" b="1" i="1" u="sng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2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2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2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2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2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2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2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2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2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2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2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2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2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2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42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42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50" grpId="0" build="p"/>
      <p:bldP spid="17428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3" name="Text Box 3"/>
          <p:cNvSpPr txBox="1">
            <a:spLocks noChangeArrowheads="1"/>
          </p:cNvSpPr>
          <p:nvPr/>
        </p:nvSpPr>
        <p:spPr bwMode="auto">
          <a:xfrm>
            <a:off x="287338" y="296863"/>
            <a:ext cx="8351837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Un’asta di lunghezza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può essere tagliata in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modi distinti in quanto abbiamo una opzione tra tagliare o non tagliare in ogni posizione intera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1,…,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-1.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Ad esempio per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4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abbiamo i seguenti 8 modi</a:t>
            </a:r>
          </a:p>
        </p:txBody>
      </p:sp>
      <p:sp>
        <p:nvSpPr>
          <p:cNvPr id="1715205" name="Text Box 5"/>
          <p:cNvSpPr txBox="1">
            <a:spLocks noChangeArrowheads="1"/>
          </p:cNvSpPr>
          <p:nvPr/>
        </p:nvSpPr>
        <p:spPr bwMode="auto">
          <a:xfrm>
            <a:off x="2376488" y="3176588"/>
            <a:ext cx="3781425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Suddivisioni</a:t>
            </a:r>
          </a:p>
          <a:p>
            <a:pPr>
              <a:spcBef>
                <a:spcPct val="1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		1+1+2</a:t>
            </a:r>
          </a:p>
          <a:p>
            <a:pPr>
              <a:spcBef>
                <a:spcPct val="1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1+3		1+2+1</a:t>
            </a:r>
          </a:p>
          <a:p>
            <a:pPr>
              <a:spcBef>
                <a:spcPct val="1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2+2		2+1+1</a:t>
            </a:r>
          </a:p>
          <a:p>
            <a:pPr>
              <a:spcBef>
                <a:spcPct val="1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3+1		1+1+1+1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5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5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52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Text Box 2"/>
          <p:cNvSpPr txBox="1">
            <a:spLocks noChangeArrowheads="1"/>
          </p:cNvSpPr>
          <p:nvPr/>
        </p:nvSpPr>
        <p:spPr bwMode="auto">
          <a:xfrm>
            <a:off x="179512" y="152636"/>
            <a:ext cx="8748971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generale il ricavo massimo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 è il costo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dell’asta intera oppure si ottiene effettuando un primo taglio in posizione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quindi sommando i ricavi massimi del primo e del secondo pezzo,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ossia</a:t>
            </a:r>
          </a:p>
          <a:p>
            <a:pPr>
              <a:spcBef>
                <a:spcPts val="0"/>
              </a:spcBef>
            </a:pP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it-IT" b="1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n-i</a:t>
            </a:r>
            <a:endParaRPr lang="it-IT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ts val="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Quindi</a:t>
            </a:r>
          </a:p>
        </p:txBody>
      </p:sp>
      <p:graphicFrame>
        <p:nvGraphicFramePr>
          <p:cNvPr id="1717331" name="Object 83"/>
          <p:cNvGraphicFramePr>
            <a:graphicFrameLocks noGrp="1" noChangeAspect="1"/>
          </p:cNvGraphicFramePr>
          <p:nvPr>
            <p:ph/>
          </p:nvPr>
        </p:nvGraphicFramePr>
        <p:xfrm>
          <a:off x="827088" y="3119438"/>
          <a:ext cx="7381875" cy="1079500"/>
        </p:xfrm>
        <a:graphic>
          <a:graphicData uri="http://schemas.openxmlformats.org/presentationml/2006/ole">
            <p:oleObj spid="_x0000_s1291267" name="Equazione" r:id="rId3" imgW="3302000" imgH="482600" progId="Equation.3">
              <p:embed/>
            </p:oleObj>
          </a:graphicData>
        </a:graphic>
      </p:graphicFrame>
      <p:sp>
        <p:nvSpPr>
          <p:cNvPr id="1717333" name="Text Box 85"/>
          <p:cNvSpPr txBox="1">
            <a:spLocks noChangeArrowheads="1"/>
          </p:cNvSpPr>
          <p:nvPr/>
        </p:nvSpPr>
        <p:spPr bwMode="auto">
          <a:xfrm>
            <a:off x="250825" y="4292600"/>
            <a:ext cx="86058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Osserviamo che la soluzione ottima del problema di ottiene da soluzioni ottime di sottoproblemi. Diciamo che il problema ha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sottostruttura </a:t>
            </a:r>
            <a:r>
              <a:rPr lang="it-IT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ottima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endParaRPr lang="it-IT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7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7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3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Text Box 2"/>
          <p:cNvSpPr txBox="1">
            <a:spLocks noChangeArrowheads="1"/>
          </p:cNvSpPr>
          <p:nvPr/>
        </p:nvSpPr>
        <p:spPr bwMode="auto">
          <a:xfrm>
            <a:off x="251520" y="152636"/>
            <a:ext cx="860583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Otteniamo una struttura ricorsiva più semplice se invece di scegliere la posizione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un primo taglio intermedio scegliamo la lunghezza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del primo pezzo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per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cui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n-i</a:t>
            </a:r>
            <a:endParaRPr lang="it-IT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718275" name="Object 3"/>
          <p:cNvGraphicFramePr>
            <a:graphicFrameLocks noGrp="1" noChangeAspect="1"/>
          </p:cNvGraphicFramePr>
          <p:nvPr>
            <p:ph/>
          </p:nvPr>
        </p:nvGraphicFramePr>
        <p:xfrm>
          <a:off x="2015716" y="2312876"/>
          <a:ext cx="4872769" cy="1260090"/>
        </p:xfrm>
        <a:graphic>
          <a:graphicData uri="http://schemas.openxmlformats.org/presentationml/2006/ole">
            <p:oleObj spid="_x0000_s1292292" name="Equazione" r:id="rId3" imgW="1930400" imgH="533400" progId="Equation.3">
              <p:embed/>
            </p:oleObj>
          </a:graphicData>
        </a:graphic>
      </p:graphicFrame>
      <p:sp>
        <p:nvSpPr>
          <p:cNvPr id="1718277" name="Text Box 5"/>
          <p:cNvSpPr txBox="1">
            <a:spLocks noChangeArrowheads="1"/>
          </p:cNvSpPr>
          <p:nvPr/>
        </p:nvSpPr>
        <p:spPr bwMode="auto">
          <a:xfrm>
            <a:off x="287524" y="3573016"/>
            <a:ext cx="6085371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2800" b="1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Cut</a:t>
            </a:r>
            <a:r>
              <a:rPr lang="it-IT" sz="2800" b="1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sz="2800" b="1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Rod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n ==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q =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it-IT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i =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q = </a:t>
            </a:r>
            <a:r>
              <a:rPr lang="it-IT" sz="2800" b="1" dirty="0" err="1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]+</a:t>
            </a:r>
            <a:r>
              <a:rPr lang="it-IT" sz="2800" b="1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Cut</a:t>
            </a:r>
            <a:r>
              <a:rPr lang="it-IT" sz="2800" b="1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sz="2800" b="1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Rod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n-i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graphicFrame>
        <p:nvGraphicFramePr>
          <p:cNvPr id="1718284" name="Object 12"/>
          <p:cNvGraphicFramePr>
            <a:graphicFrameLocks noChangeAspect="1"/>
          </p:cNvGraphicFramePr>
          <p:nvPr/>
        </p:nvGraphicFramePr>
        <p:xfrm>
          <a:off x="4932040" y="4149080"/>
          <a:ext cx="3672407" cy="1080678"/>
        </p:xfrm>
        <a:graphic>
          <a:graphicData uri="http://schemas.openxmlformats.org/presentationml/2006/ole">
            <p:oleObj spid="_x0000_s1292293" name="Equazione" r:id="rId4" imgW="1459866" imgH="44430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8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8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8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8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18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18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18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8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18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18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8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8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8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8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18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18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6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605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Albero di ricorsione per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 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1504908" y="617499"/>
            <a:ext cx="5745163" cy="3168650"/>
            <a:chOff x="362" y="618"/>
            <a:chExt cx="3619" cy="1996"/>
          </a:xfrm>
        </p:grpSpPr>
        <p:sp>
          <p:nvSpPr>
            <p:cNvPr id="1721402" name="Line 58"/>
            <p:cNvSpPr>
              <a:spLocks noChangeShapeType="1"/>
            </p:cNvSpPr>
            <p:nvPr/>
          </p:nvSpPr>
          <p:spPr bwMode="auto">
            <a:xfrm>
              <a:off x="2608" y="731"/>
              <a:ext cx="771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03" name="Line 59"/>
            <p:cNvSpPr>
              <a:spLocks noChangeShapeType="1"/>
            </p:cNvSpPr>
            <p:nvPr/>
          </p:nvSpPr>
          <p:spPr bwMode="auto">
            <a:xfrm flipV="1">
              <a:off x="1383" y="754"/>
              <a:ext cx="1179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04" name="Line 60"/>
            <p:cNvSpPr>
              <a:spLocks noChangeShapeType="1"/>
            </p:cNvSpPr>
            <p:nvPr/>
          </p:nvSpPr>
          <p:spPr bwMode="auto">
            <a:xfrm flipV="1">
              <a:off x="771" y="1207"/>
              <a:ext cx="567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05" name="Line 61"/>
            <p:cNvSpPr>
              <a:spLocks noChangeShapeType="1"/>
            </p:cNvSpPr>
            <p:nvPr/>
          </p:nvSpPr>
          <p:spPr bwMode="auto">
            <a:xfrm flipV="1">
              <a:off x="1451" y="1616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09" name="Line 65"/>
            <p:cNvSpPr>
              <a:spLocks noChangeShapeType="1"/>
            </p:cNvSpPr>
            <p:nvPr/>
          </p:nvSpPr>
          <p:spPr bwMode="auto">
            <a:xfrm>
              <a:off x="2608" y="731"/>
              <a:ext cx="45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10" name="Line 66"/>
            <p:cNvSpPr>
              <a:spLocks noChangeShapeType="1"/>
            </p:cNvSpPr>
            <p:nvPr/>
          </p:nvSpPr>
          <p:spPr bwMode="auto">
            <a:xfrm>
              <a:off x="1338" y="1162"/>
              <a:ext cx="113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11" name="Line 67"/>
            <p:cNvSpPr>
              <a:spLocks noChangeShapeType="1"/>
            </p:cNvSpPr>
            <p:nvPr/>
          </p:nvSpPr>
          <p:spPr bwMode="auto">
            <a:xfrm flipV="1">
              <a:off x="499" y="209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12" name="Line 68"/>
            <p:cNvSpPr>
              <a:spLocks noChangeShapeType="1"/>
            </p:cNvSpPr>
            <p:nvPr/>
          </p:nvSpPr>
          <p:spPr bwMode="auto">
            <a:xfrm flipV="1">
              <a:off x="3356" y="1162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16" name="Line 72"/>
            <p:cNvSpPr>
              <a:spLocks noChangeShapeType="1"/>
            </p:cNvSpPr>
            <p:nvPr/>
          </p:nvSpPr>
          <p:spPr bwMode="auto">
            <a:xfrm>
              <a:off x="1360" y="1185"/>
              <a:ext cx="59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17" name="Line 73"/>
            <p:cNvSpPr>
              <a:spLocks noChangeShapeType="1"/>
            </p:cNvSpPr>
            <p:nvPr/>
          </p:nvSpPr>
          <p:spPr bwMode="auto">
            <a:xfrm flipH="1" flipV="1">
              <a:off x="771" y="1616"/>
              <a:ext cx="204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18" name="Line 74"/>
            <p:cNvSpPr>
              <a:spLocks noChangeShapeType="1"/>
            </p:cNvSpPr>
            <p:nvPr/>
          </p:nvSpPr>
          <p:spPr bwMode="auto">
            <a:xfrm flipH="1" flipV="1">
              <a:off x="2653" y="1162"/>
              <a:ext cx="22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23" name="Line 79"/>
            <p:cNvSpPr>
              <a:spLocks noChangeShapeType="1"/>
            </p:cNvSpPr>
            <p:nvPr/>
          </p:nvSpPr>
          <p:spPr bwMode="auto">
            <a:xfrm flipV="1">
              <a:off x="499" y="1638"/>
              <a:ext cx="272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24" name="Line 80"/>
            <p:cNvSpPr>
              <a:spLocks noChangeShapeType="1"/>
            </p:cNvSpPr>
            <p:nvPr/>
          </p:nvSpPr>
          <p:spPr bwMode="auto">
            <a:xfrm flipV="1">
              <a:off x="2404" y="1207"/>
              <a:ext cx="227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30" name="Line 86"/>
            <p:cNvSpPr>
              <a:spLocks noChangeShapeType="1"/>
            </p:cNvSpPr>
            <p:nvPr/>
          </p:nvSpPr>
          <p:spPr bwMode="auto">
            <a:xfrm flipH="1" flipV="1">
              <a:off x="2404" y="1593"/>
              <a:ext cx="22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57" name="Line 13"/>
            <p:cNvSpPr>
              <a:spLocks noChangeShapeType="1"/>
            </p:cNvSpPr>
            <p:nvPr/>
          </p:nvSpPr>
          <p:spPr bwMode="auto">
            <a:xfrm>
              <a:off x="2631" y="731"/>
              <a:ext cx="1224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81" name="Oval 37"/>
            <p:cNvSpPr>
              <a:spLocks noChangeArrowheads="1"/>
            </p:cNvSpPr>
            <p:nvPr/>
          </p:nvSpPr>
          <p:spPr bwMode="auto">
            <a:xfrm>
              <a:off x="2268" y="1956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82" name="Oval 38"/>
            <p:cNvSpPr>
              <a:spLocks noChangeArrowheads="1"/>
            </p:cNvSpPr>
            <p:nvPr/>
          </p:nvSpPr>
          <p:spPr bwMode="auto">
            <a:xfrm>
              <a:off x="3220" y="1510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83" name="Oval 39"/>
            <p:cNvSpPr>
              <a:spLocks noChangeArrowheads="1"/>
            </p:cNvSpPr>
            <p:nvPr/>
          </p:nvSpPr>
          <p:spPr bwMode="auto">
            <a:xfrm>
              <a:off x="2743" y="1510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84" name="Oval 40"/>
            <p:cNvSpPr>
              <a:spLocks noChangeArrowheads="1"/>
            </p:cNvSpPr>
            <p:nvPr/>
          </p:nvSpPr>
          <p:spPr bwMode="auto">
            <a:xfrm>
              <a:off x="2267" y="1510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86" name="Oval 42"/>
            <p:cNvSpPr>
              <a:spLocks noChangeArrowheads="1"/>
            </p:cNvSpPr>
            <p:nvPr/>
          </p:nvSpPr>
          <p:spPr bwMode="auto">
            <a:xfrm>
              <a:off x="362" y="2387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89" name="Oval 45"/>
            <p:cNvSpPr>
              <a:spLocks noChangeArrowheads="1"/>
            </p:cNvSpPr>
            <p:nvPr/>
          </p:nvSpPr>
          <p:spPr bwMode="auto">
            <a:xfrm>
              <a:off x="1791" y="1510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90" name="Oval 46"/>
            <p:cNvSpPr>
              <a:spLocks noChangeArrowheads="1"/>
            </p:cNvSpPr>
            <p:nvPr/>
          </p:nvSpPr>
          <p:spPr bwMode="auto">
            <a:xfrm>
              <a:off x="1315" y="1510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91" name="Oval 47"/>
            <p:cNvSpPr>
              <a:spLocks noChangeArrowheads="1"/>
            </p:cNvSpPr>
            <p:nvPr/>
          </p:nvSpPr>
          <p:spPr bwMode="auto">
            <a:xfrm>
              <a:off x="635" y="1510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92" name="Oval 48"/>
            <p:cNvSpPr>
              <a:spLocks noChangeArrowheads="1"/>
            </p:cNvSpPr>
            <p:nvPr/>
          </p:nvSpPr>
          <p:spPr bwMode="auto">
            <a:xfrm>
              <a:off x="1224" y="1064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93" name="Oval 49"/>
            <p:cNvSpPr>
              <a:spLocks noChangeArrowheads="1"/>
            </p:cNvSpPr>
            <p:nvPr/>
          </p:nvSpPr>
          <p:spPr bwMode="auto">
            <a:xfrm>
              <a:off x="2472" y="618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94" name="Oval 50"/>
            <p:cNvSpPr>
              <a:spLocks noChangeArrowheads="1"/>
            </p:cNvSpPr>
            <p:nvPr/>
          </p:nvSpPr>
          <p:spPr bwMode="auto">
            <a:xfrm>
              <a:off x="1315" y="1956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95" name="Oval 51"/>
            <p:cNvSpPr>
              <a:spLocks noChangeArrowheads="1"/>
            </p:cNvSpPr>
            <p:nvPr/>
          </p:nvSpPr>
          <p:spPr bwMode="auto">
            <a:xfrm>
              <a:off x="838" y="1956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96" name="Oval 52"/>
            <p:cNvSpPr>
              <a:spLocks noChangeArrowheads="1"/>
            </p:cNvSpPr>
            <p:nvPr/>
          </p:nvSpPr>
          <p:spPr bwMode="auto">
            <a:xfrm>
              <a:off x="362" y="1956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399" name="Oval 55"/>
            <p:cNvSpPr>
              <a:spLocks noChangeArrowheads="1"/>
            </p:cNvSpPr>
            <p:nvPr/>
          </p:nvSpPr>
          <p:spPr bwMode="auto">
            <a:xfrm>
              <a:off x="2517" y="1064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00" name="Oval 56"/>
            <p:cNvSpPr>
              <a:spLocks noChangeArrowheads="1"/>
            </p:cNvSpPr>
            <p:nvPr/>
          </p:nvSpPr>
          <p:spPr bwMode="auto">
            <a:xfrm>
              <a:off x="3719" y="1064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1401" name="Oval 57"/>
            <p:cNvSpPr>
              <a:spLocks noChangeArrowheads="1"/>
            </p:cNvSpPr>
            <p:nvPr/>
          </p:nvSpPr>
          <p:spPr bwMode="auto">
            <a:xfrm>
              <a:off x="3242" y="1064"/>
              <a:ext cx="262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21438" name="Text Box 94"/>
          <p:cNvSpPr txBox="1">
            <a:spLocks noChangeArrowheads="1"/>
          </p:cNvSpPr>
          <p:nvPr/>
        </p:nvSpPr>
        <p:spPr bwMode="auto">
          <a:xfrm>
            <a:off x="373005" y="3794130"/>
            <a:ext cx="803286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 stesso problema di dimensione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viene risolto due volte, quello di dimensione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quattro volte e quello di dimensione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otto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volte.</a:t>
            </a:r>
            <a:endParaRPr lang="it-IT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Questo spiega la complessità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sz="2800" b="1" i="1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it-IT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it-IT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Ripetizione dei sottoproblemi!!</a:t>
            </a:r>
            <a:endParaRPr lang="it-IT" sz="28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1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1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1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1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605837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Possiamo ridurre la complessità evitando di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risolvere più volte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gli stessi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problemi.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 primo modo per farlo è dotare l’algoritmo di un blocco note in cui ricordare le soluzioni dei problemi già risolti: </a:t>
            </a:r>
            <a:r>
              <a:rPr lang="it-IT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metodo top-down con </a:t>
            </a:r>
            <a:r>
              <a:rPr lang="it-IT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annotazione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 secondo modo per farlo è calcolare prima i problemi più piccoli memorizzandone le soluzioni e poi usare tali soluzioni per risolvere i problemi più grandi: </a:t>
            </a:r>
            <a:r>
              <a:rPr lang="it-IT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metodo </a:t>
            </a:r>
            <a:r>
              <a:rPr lang="it-IT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bottom-up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it-IT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3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3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3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3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418" name="Text Box 2"/>
          <p:cNvSpPr txBox="1">
            <a:spLocks noChangeArrowheads="1"/>
          </p:cNvSpPr>
          <p:nvPr/>
        </p:nvSpPr>
        <p:spPr bwMode="auto">
          <a:xfrm>
            <a:off x="251520" y="116632"/>
            <a:ext cx="8605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Versione top-down con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annotazione:</a:t>
            </a:r>
            <a:endParaRPr lang="it-IT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24420" name="Text Box 4"/>
          <p:cNvSpPr txBox="1">
            <a:spLocks noChangeArrowheads="1"/>
          </p:cNvSpPr>
          <p:nvPr/>
        </p:nvSpPr>
        <p:spPr bwMode="auto">
          <a:xfrm>
            <a:off x="287524" y="512676"/>
            <a:ext cx="82454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Memoized-Cut</a:t>
            </a:r>
            <a:r>
              <a:rPr lang="it-IT" sz="2800" b="1" i="1" dirty="0" err="1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sz="2800" b="1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Rod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it-IT" sz="2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inizializza il blocco note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it-IT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Cut</a:t>
            </a:r>
            <a:r>
              <a:rPr lang="it-IT" sz="2800" b="1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sz="2800" b="1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Rod</a:t>
            </a:r>
            <a:r>
              <a:rPr lang="it-IT" sz="2800" b="1" i="1" dirty="0" err="1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n, 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724423" name="Text Box 7"/>
          <p:cNvSpPr txBox="1">
            <a:spLocks noChangeArrowheads="1"/>
          </p:cNvSpPr>
          <p:nvPr/>
        </p:nvSpPr>
        <p:spPr bwMode="auto">
          <a:xfrm>
            <a:off x="287524" y="2348880"/>
            <a:ext cx="820896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Cut</a:t>
            </a:r>
            <a:r>
              <a:rPr lang="it-IT" sz="2800" b="1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sz="2800" b="1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Rod</a:t>
            </a:r>
            <a:r>
              <a:rPr lang="it-IT" sz="2800" b="1" i="1" dirty="0" err="1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j, 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sz="2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il problema è già stato risolto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it-IT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==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it-IT" sz="28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q =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it-IT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it-IT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sz="2800" b="1" dirty="0" err="1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sz="2800" b="1" dirty="0" err="1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it-IT" sz="2800" b="1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Cut</a:t>
            </a:r>
            <a:r>
              <a:rPr lang="it-IT" sz="2800" b="1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sz="2800" b="1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Rod</a:t>
            </a:r>
            <a:r>
              <a:rPr lang="it-IT" sz="2800" b="1" i="1" dirty="0" err="1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sz="2800" b="1" i="1" dirty="0" err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j-i, 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= q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graphicFrame>
        <p:nvGraphicFramePr>
          <p:cNvPr id="1724424" name="Object 8"/>
          <p:cNvGraphicFramePr>
            <a:graphicFrameLocks noGrp="1" noChangeAspect="1"/>
          </p:cNvGraphicFramePr>
          <p:nvPr>
            <p:ph/>
          </p:nvPr>
        </p:nvGraphicFramePr>
        <p:xfrm>
          <a:off x="6105546" y="1530324"/>
          <a:ext cx="2322512" cy="606425"/>
        </p:xfrm>
        <a:graphic>
          <a:graphicData uri="http://schemas.openxmlformats.org/presentationml/2006/ole">
            <p:oleObj spid="_x0000_s1293315" name="Equazione" r:id="rId3" imgW="8763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4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4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4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4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24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24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4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24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24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24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4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4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24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24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24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24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24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24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24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24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24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24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2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2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12807</TotalTime>
  <Words>3474</Words>
  <Application>Microsoft Office PowerPoint</Application>
  <PresentationFormat>Presentazione su schermo (4:3)</PresentationFormat>
  <Paragraphs>544</Paragraphs>
  <Slides>31</Slides>
  <Notes>0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31</vt:i4>
      </vt:variant>
    </vt:vector>
  </HeadingPairs>
  <TitlesOfParts>
    <vt:vector size="34" baseType="lpstr">
      <vt:lpstr>Blank Presentation</vt:lpstr>
      <vt:lpstr>Equazione</vt:lpstr>
      <vt:lpstr>Equation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723</cp:revision>
  <cp:lastPrinted>2000-11-14T13:42:16Z</cp:lastPrinted>
  <dcterms:created xsi:type="dcterms:W3CDTF">2015-04-30T13:05:20Z</dcterms:created>
  <dcterms:modified xsi:type="dcterms:W3CDTF">2015-04-30T13:13:18Z</dcterms:modified>
</cp:coreProperties>
</file>