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>
          <a:srgbClr val="FF0000"/>
        </p14:laserClr>
      </p:ext>
      <p:ext uri="{2FDB2607-1784-4EEB-B798-7EB5836EED8A}">
        <p14:showMediaCtrls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"/>
      </p:ext>
    </p:extLst>
  </p:showPr>
  <p:clrMru>
    <a:srgbClr val="3333CC"/>
    <a:srgbClr val="CC0000"/>
    <a:srgbClr val="6600CC"/>
    <a:srgbClr val="FF0000"/>
    <a:srgbClr val="CCCC00"/>
    <a:srgbClr val="00FFCC"/>
    <a:srgbClr val="99FF33"/>
    <a:srgbClr val="A50021"/>
    <a:srgbClr val="990000"/>
  </p:clrMru>
  <p:extLst>
    <p:ext uri="{E76CE94A-603C-4142-B9EB-6D1370010A27}">
      <p14:discardImageEditData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099" autoAdjust="0"/>
    <p:restoredTop sz="92181" autoAdjust="0"/>
  </p:normalViewPr>
  <p:slideViewPr>
    <p:cSldViewPr>
      <p:cViewPr varScale="1">
        <p:scale>
          <a:sx n="165" d="100"/>
          <a:sy n="165" d="100"/>
        </p:scale>
        <p:origin x="-8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04645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8763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4B3D5-DB7A-4984-9AF6-A6EFEE82CF32}" type="slidenum">
              <a:rPr lang="it-IT"/>
              <a:pPr/>
              <a:t>14</a:t>
            </a:fld>
            <a:endParaRPr lang="it-IT"/>
          </a:p>
        </p:txBody>
      </p:sp>
      <p:sp>
        <p:nvSpPr>
          <p:cNvPr id="178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8288" y="527421"/>
            <a:ext cx="6932620" cy="2628052"/>
          </a:xfrm>
          <a:ln/>
        </p:spPr>
      </p:sp>
      <p:sp>
        <p:nvSpPr>
          <p:cNvPr id="178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1054-6916-4636-94C2-9A767BF340C3}" type="slidenum">
              <a:rPr lang="it-IT"/>
              <a:pPr/>
              <a:t>24</a:t>
            </a:fld>
            <a:endParaRPr lang="it-IT"/>
          </a:p>
        </p:txBody>
      </p:sp>
      <p:sp>
        <p:nvSpPr>
          <p:cNvPr id="180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3564" y="526965"/>
            <a:ext cx="6301513" cy="2628900"/>
          </a:xfrm>
          <a:ln/>
        </p:spPr>
      </p:sp>
      <p:sp>
        <p:nvSpPr>
          <p:cNvPr id="180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67EEA9-4691-44FB-BF92-0DE83212CBE3}" type="slidenum">
              <a:rPr lang="it-IT"/>
              <a:pPr/>
              <a:t>25</a:t>
            </a:fld>
            <a:endParaRPr lang="it-IT"/>
          </a:p>
        </p:txBody>
      </p:sp>
      <p:sp>
        <p:nvSpPr>
          <p:cNvPr id="180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7821" y="528149"/>
            <a:ext cx="6295128" cy="2627716"/>
          </a:xfrm>
          <a:ln/>
        </p:spPr>
      </p:sp>
      <p:sp>
        <p:nvSpPr>
          <p:cNvPr id="180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3F6B7-972E-40FA-A84A-CE42A6365578}" type="slidenum">
              <a:rPr lang="it-IT"/>
              <a:pPr/>
              <a:t>27</a:t>
            </a:fld>
            <a:endParaRPr lang="it-IT"/>
          </a:p>
        </p:txBody>
      </p:sp>
      <p:sp>
        <p:nvSpPr>
          <p:cNvPr id="180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8288" y="527421"/>
            <a:ext cx="6932620" cy="2628052"/>
          </a:xfrm>
          <a:ln/>
        </p:spPr>
      </p:sp>
      <p:sp>
        <p:nvSpPr>
          <p:cNvPr id="180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0C458-C49A-4DC3-A980-40056829D2F4}" type="slidenum">
              <a:rPr lang="it-IT"/>
              <a:pPr/>
              <a:t>28</a:t>
            </a:fld>
            <a:endParaRPr lang="it-IT"/>
          </a:p>
        </p:txBody>
      </p:sp>
      <p:sp>
        <p:nvSpPr>
          <p:cNvPr id="180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8288" y="527421"/>
            <a:ext cx="6932620" cy="2628052"/>
          </a:xfrm>
          <a:ln/>
        </p:spPr>
      </p:sp>
      <p:sp>
        <p:nvSpPr>
          <p:cNvPr id="180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48FA3-1AAE-4E6E-9670-7C4FD0035A6D}" type="slidenum">
              <a:rPr lang="it-IT"/>
              <a:pPr/>
              <a:t>43</a:t>
            </a:fld>
            <a:endParaRPr lang="it-IT"/>
          </a:p>
        </p:txBody>
      </p:sp>
      <p:sp>
        <p:nvSpPr>
          <p:cNvPr id="182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1163" y="527050"/>
            <a:ext cx="3506787" cy="2628900"/>
          </a:xfrm>
          <a:ln/>
        </p:spPr>
      </p:sp>
      <p:sp>
        <p:nvSpPr>
          <p:cNvPr id="182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 lIns="90907" tIns="45454" rIns="90907" bIns="45454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1EB0A2-94FA-4099-A45A-CC86D2ED4697}" type="slidenum">
              <a:rPr lang="it-IT"/>
              <a:pPr/>
              <a:t>44</a:t>
            </a:fld>
            <a:endParaRPr lang="it-IT"/>
          </a:p>
        </p:txBody>
      </p:sp>
      <p:sp>
        <p:nvSpPr>
          <p:cNvPr id="182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1163" y="527050"/>
            <a:ext cx="3506787" cy="2628900"/>
          </a:xfrm>
          <a:ln/>
        </p:spPr>
      </p:sp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00367-25D6-4B84-988C-A4EF6A3EDB46}" type="slidenum">
              <a:rPr lang="it-IT"/>
              <a:pPr/>
              <a:t>15</a:t>
            </a:fld>
            <a:endParaRPr lang="it-IT"/>
          </a:p>
        </p:txBody>
      </p:sp>
      <p:sp>
        <p:nvSpPr>
          <p:cNvPr id="178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3564" y="526965"/>
            <a:ext cx="6301513" cy="2628900"/>
          </a:xfrm>
          <a:ln/>
        </p:spPr>
      </p:sp>
      <p:sp>
        <p:nvSpPr>
          <p:cNvPr id="178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17E73E-A015-41C5-B105-F1A07F787CB0}" type="slidenum">
              <a:rPr lang="it-IT"/>
              <a:pPr/>
              <a:t>16</a:t>
            </a:fld>
            <a:endParaRPr lang="it-IT"/>
          </a:p>
        </p:txBody>
      </p:sp>
      <p:sp>
        <p:nvSpPr>
          <p:cNvPr id="178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8288" y="527421"/>
            <a:ext cx="6932620" cy="2628052"/>
          </a:xfrm>
          <a:ln/>
        </p:spPr>
      </p:sp>
      <p:sp>
        <p:nvSpPr>
          <p:cNvPr id="178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0A3E8A-4F39-4FBF-BA24-775EADA5741E}" type="slidenum">
              <a:rPr lang="it-IT"/>
              <a:pPr/>
              <a:t>17</a:t>
            </a:fld>
            <a:endParaRPr lang="it-IT"/>
          </a:p>
        </p:txBody>
      </p:sp>
      <p:sp>
        <p:nvSpPr>
          <p:cNvPr id="178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8288" y="527421"/>
            <a:ext cx="6932620" cy="2628052"/>
          </a:xfrm>
          <a:ln/>
        </p:spPr>
      </p:sp>
      <p:sp>
        <p:nvSpPr>
          <p:cNvPr id="178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87ED8-CA34-4D99-80E2-2FFEB606FB8B}" type="slidenum">
              <a:rPr lang="it-IT"/>
              <a:pPr/>
              <a:t>18</a:t>
            </a:fld>
            <a:endParaRPr lang="it-IT"/>
          </a:p>
        </p:txBody>
      </p:sp>
      <p:sp>
        <p:nvSpPr>
          <p:cNvPr id="178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1163" y="527050"/>
            <a:ext cx="3506787" cy="2628900"/>
          </a:xfrm>
          <a:ln/>
        </p:spPr>
      </p:sp>
      <p:sp>
        <p:nvSpPr>
          <p:cNvPr id="178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CB489-EA0E-4378-90E4-0511E4D7FDE0}" type="slidenum">
              <a:rPr lang="it-IT"/>
              <a:pPr/>
              <a:t>19</a:t>
            </a:fld>
            <a:endParaRPr lang="it-IT"/>
          </a:p>
        </p:txBody>
      </p:sp>
      <p:sp>
        <p:nvSpPr>
          <p:cNvPr id="179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3564" y="526965"/>
            <a:ext cx="6301513" cy="2628900"/>
          </a:xfrm>
          <a:ln/>
        </p:spPr>
      </p:sp>
      <p:sp>
        <p:nvSpPr>
          <p:cNvPr id="179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FB1D3-24EC-46BF-B404-B3A3CF1DC8ED}" type="slidenum">
              <a:rPr lang="it-IT"/>
              <a:pPr/>
              <a:t>20</a:t>
            </a:fld>
            <a:endParaRPr lang="it-IT"/>
          </a:p>
        </p:txBody>
      </p:sp>
      <p:sp>
        <p:nvSpPr>
          <p:cNvPr id="179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8288" y="527421"/>
            <a:ext cx="6932620" cy="2628052"/>
          </a:xfrm>
          <a:ln/>
        </p:spPr>
      </p:sp>
      <p:sp>
        <p:nvSpPr>
          <p:cNvPr id="179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DA583-E29A-46C8-9AB8-B2194269D8E0}" type="slidenum">
              <a:rPr lang="it-IT"/>
              <a:pPr/>
              <a:t>22</a:t>
            </a:fld>
            <a:endParaRPr lang="it-IT"/>
          </a:p>
        </p:txBody>
      </p:sp>
      <p:sp>
        <p:nvSpPr>
          <p:cNvPr id="179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8288" y="527421"/>
            <a:ext cx="6932620" cy="2628052"/>
          </a:xfrm>
          <a:ln/>
        </p:spPr>
      </p:sp>
      <p:sp>
        <p:nvSpPr>
          <p:cNvPr id="179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69577-3CA0-4D32-BC14-F49626D0688B}" type="slidenum">
              <a:rPr lang="it-IT"/>
              <a:pPr/>
              <a:t>23</a:t>
            </a:fld>
            <a:endParaRPr lang="it-IT"/>
          </a:p>
        </p:txBody>
      </p:sp>
      <p:sp>
        <p:nvSpPr>
          <p:cNvPr id="179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8288" y="527421"/>
            <a:ext cx="6932620" cy="2628052"/>
          </a:xfrm>
          <a:ln/>
        </p:spPr>
      </p:sp>
      <p:sp>
        <p:nvSpPr>
          <p:cNvPr id="179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E687372-DFE4-481F-B4AF-885DDAAC004E}" type="slidenum">
              <a:rPr lang="en-US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22" name="Text Box 2"/>
          <p:cNvSpPr txBox="1">
            <a:spLocks noChangeArrowheads="1"/>
          </p:cNvSpPr>
          <p:nvPr/>
        </p:nvSpPr>
        <p:spPr bwMode="auto">
          <a:xfrm>
            <a:off x="2339975" y="225425"/>
            <a:ext cx="3932477" cy="7694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r>
              <a:rPr lang="it-IT" sz="4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Algoritmi golosi</a:t>
            </a:r>
          </a:p>
        </p:txBody>
      </p:sp>
      <p:sp>
        <p:nvSpPr>
          <p:cNvPr id="1771523" name="Text Box 3"/>
          <p:cNvSpPr txBox="1">
            <a:spLocks noChangeArrowheads="1"/>
          </p:cNvSpPr>
          <p:nvPr/>
        </p:nvSpPr>
        <p:spPr bwMode="auto">
          <a:xfrm>
            <a:off x="250825" y="1089025"/>
            <a:ext cx="860583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Tecniche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soluzione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dei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problemi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viste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finora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Metodo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iterativo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Divide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impera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Programmazione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dinamica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Nuova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tecnica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Algoritmi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golosi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7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7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7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7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7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618" name="Text Box 2"/>
          <p:cNvSpPr txBox="1">
            <a:spLocks noChangeArrowheads="1"/>
          </p:cNvSpPr>
          <p:nvPr/>
        </p:nvSpPr>
        <p:spPr bwMode="auto">
          <a:xfrm>
            <a:off x="343321" y="919907"/>
            <a:ext cx="16737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Problema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37221" y="692894"/>
            <a:ext cx="3789363" cy="1081088"/>
            <a:chOff x="1532" y="482"/>
            <a:chExt cx="2586" cy="681"/>
          </a:xfrm>
        </p:grpSpPr>
        <p:sp>
          <p:nvSpPr>
            <p:cNvPr id="1775620" name="Oval 4"/>
            <p:cNvSpPr>
              <a:spLocks noChangeArrowheads="1"/>
            </p:cNvSpPr>
            <p:nvPr/>
          </p:nvSpPr>
          <p:spPr bwMode="auto">
            <a:xfrm>
              <a:off x="1532" y="482"/>
              <a:ext cx="2586" cy="6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5621" name="Oval 5"/>
            <p:cNvSpPr>
              <a:spLocks noChangeArrowheads="1"/>
            </p:cNvSpPr>
            <p:nvPr/>
          </p:nvSpPr>
          <p:spPr bwMode="auto">
            <a:xfrm>
              <a:off x="3029" y="618"/>
              <a:ext cx="499" cy="4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  <p:sp>
          <p:nvSpPr>
            <p:cNvPr id="1775622" name="Text Box 6"/>
            <p:cNvSpPr txBox="1">
              <a:spLocks noChangeArrowheads="1"/>
            </p:cNvSpPr>
            <p:nvPr/>
          </p:nvSpPr>
          <p:spPr bwMode="auto">
            <a:xfrm>
              <a:off x="1895" y="668"/>
              <a:ext cx="10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Soluzioni </a:t>
              </a:r>
            </a:p>
          </p:txBody>
        </p:sp>
      </p:grpSp>
      <p:sp>
        <p:nvSpPr>
          <p:cNvPr id="1775623" name="Text Box 7"/>
          <p:cNvSpPr txBox="1">
            <a:spLocks noChangeArrowheads="1"/>
          </p:cNvSpPr>
          <p:nvPr/>
        </p:nvSpPr>
        <p:spPr bwMode="auto">
          <a:xfrm>
            <a:off x="209971" y="1853357"/>
            <a:ext cx="20594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Sottoproblemi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09971" y="2420094"/>
            <a:ext cx="1462088" cy="792163"/>
            <a:chOff x="126" y="1207"/>
            <a:chExt cx="998" cy="499"/>
          </a:xfrm>
        </p:grpSpPr>
        <p:sp>
          <p:nvSpPr>
            <p:cNvPr id="1775625" name="Oval 9"/>
            <p:cNvSpPr>
              <a:spLocks noChangeArrowheads="1"/>
            </p:cNvSpPr>
            <p:nvPr/>
          </p:nvSpPr>
          <p:spPr bwMode="auto">
            <a:xfrm>
              <a:off x="126" y="1207"/>
              <a:ext cx="998" cy="4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5626" name="Oval 10"/>
            <p:cNvSpPr>
              <a:spLocks noChangeArrowheads="1"/>
            </p:cNvSpPr>
            <p:nvPr/>
          </p:nvSpPr>
          <p:spPr bwMode="auto">
            <a:xfrm>
              <a:off x="671" y="1298"/>
              <a:ext cx="363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203871" y="2420094"/>
            <a:ext cx="1462088" cy="792163"/>
            <a:chOff x="126" y="1207"/>
            <a:chExt cx="998" cy="499"/>
          </a:xfrm>
        </p:grpSpPr>
        <p:sp>
          <p:nvSpPr>
            <p:cNvPr id="1775628" name="Oval 12"/>
            <p:cNvSpPr>
              <a:spLocks noChangeArrowheads="1"/>
            </p:cNvSpPr>
            <p:nvPr/>
          </p:nvSpPr>
          <p:spPr bwMode="auto">
            <a:xfrm>
              <a:off x="126" y="1207"/>
              <a:ext cx="998" cy="4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5629" name="Oval 13"/>
            <p:cNvSpPr>
              <a:spLocks noChangeArrowheads="1"/>
            </p:cNvSpPr>
            <p:nvPr/>
          </p:nvSpPr>
          <p:spPr bwMode="auto">
            <a:xfrm>
              <a:off x="671" y="1298"/>
              <a:ext cx="363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856834" y="2420094"/>
            <a:ext cx="1462087" cy="792163"/>
            <a:chOff x="126" y="1207"/>
            <a:chExt cx="998" cy="499"/>
          </a:xfrm>
        </p:grpSpPr>
        <p:sp>
          <p:nvSpPr>
            <p:cNvPr id="1775631" name="Oval 15"/>
            <p:cNvSpPr>
              <a:spLocks noChangeArrowheads="1"/>
            </p:cNvSpPr>
            <p:nvPr/>
          </p:nvSpPr>
          <p:spPr bwMode="auto">
            <a:xfrm>
              <a:off x="126" y="1207"/>
              <a:ext cx="998" cy="4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5632" name="Oval 16"/>
            <p:cNvSpPr>
              <a:spLocks noChangeArrowheads="1"/>
            </p:cNvSpPr>
            <p:nvPr/>
          </p:nvSpPr>
          <p:spPr bwMode="auto">
            <a:xfrm>
              <a:off x="671" y="1298"/>
              <a:ext cx="363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sp>
        <p:nvSpPr>
          <p:cNvPr id="1775633" name="Line 17"/>
          <p:cNvSpPr>
            <a:spLocks noChangeShapeType="1"/>
          </p:cNvSpPr>
          <p:nvPr/>
        </p:nvSpPr>
        <p:spPr bwMode="auto">
          <a:xfrm>
            <a:off x="4462884" y="2853482"/>
            <a:ext cx="16621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34" name="Line 18"/>
          <p:cNvSpPr>
            <a:spLocks noChangeShapeType="1"/>
          </p:cNvSpPr>
          <p:nvPr/>
        </p:nvSpPr>
        <p:spPr bwMode="auto">
          <a:xfrm flipH="1">
            <a:off x="1406946" y="1412032"/>
            <a:ext cx="3454400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35" name="Line 19"/>
          <p:cNvSpPr>
            <a:spLocks noChangeShapeType="1"/>
          </p:cNvSpPr>
          <p:nvPr/>
        </p:nvSpPr>
        <p:spPr bwMode="auto">
          <a:xfrm flipH="1">
            <a:off x="3267496" y="1412032"/>
            <a:ext cx="1593850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36" name="Line 20"/>
          <p:cNvSpPr>
            <a:spLocks noChangeShapeType="1"/>
          </p:cNvSpPr>
          <p:nvPr/>
        </p:nvSpPr>
        <p:spPr bwMode="auto">
          <a:xfrm>
            <a:off x="4861346" y="1412032"/>
            <a:ext cx="2992438" cy="1225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8053809" y="3717082"/>
            <a:ext cx="930275" cy="576262"/>
            <a:chOff x="1079" y="2024"/>
            <a:chExt cx="635" cy="363"/>
          </a:xfrm>
        </p:grpSpPr>
        <p:sp>
          <p:nvSpPr>
            <p:cNvPr id="1775638" name="Oval 22"/>
            <p:cNvSpPr>
              <a:spLocks noChangeArrowheads="1"/>
            </p:cNvSpPr>
            <p:nvPr/>
          </p:nvSpPr>
          <p:spPr bwMode="auto">
            <a:xfrm>
              <a:off x="1079" y="2024"/>
              <a:ext cx="635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5639" name="Oval 23"/>
            <p:cNvSpPr>
              <a:spLocks noChangeArrowheads="1"/>
            </p:cNvSpPr>
            <p:nvPr/>
          </p:nvSpPr>
          <p:spPr bwMode="auto">
            <a:xfrm>
              <a:off x="1260" y="2069"/>
              <a:ext cx="273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sp>
        <p:nvSpPr>
          <p:cNvPr id="1775640" name="Text Box 24"/>
          <p:cNvSpPr txBox="1">
            <a:spLocks noChangeArrowheads="1"/>
          </p:cNvSpPr>
          <p:nvPr/>
        </p:nvSpPr>
        <p:spPr bwMode="auto">
          <a:xfrm>
            <a:off x="276646" y="3293219"/>
            <a:ext cx="2692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Sottosottoproblemi</a:t>
            </a: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790159" y="3717082"/>
            <a:ext cx="930275" cy="576262"/>
            <a:chOff x="1079" y="2024"/>
            <a:chExt cx="635" cy="363"/>
          </a:xfrm>
        </p:grpSpPr>
        <p:sp>
          <p:nvSpPr>
            <p:cNvPr id="1775642" name="Oval 26"/>
            <p:cNvSpPr>
              <a:spLocks noChangeArrowheads="1"/>
            </p:cNvSpPr>
            <p:nvPr/>
          </p:nvSpPr>
          <p:spPr bwMode="auto">
            <a:xfrm>
              <a:off x="1079" y="2024"/>
              <a:ext cx="635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5643" name="Oval 27"/>
            <p:cNvSpPr>
              <a:spLocks noChangeArrowheads="1"/>
            </p:cNvSpPr>
            <p:nvPr/>
          </p:nvSpPr>
          <p:spPr bwMode="auto">
            <a:xfrm>
              <a:off x="1260" y="2069"/>
              <a:ext cx="273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799309" y="3717082"/>
            <a:ext cx="930275" cy="576262"/>
            <a:chOff x="1079" y="2024"/>
            <a:chExt cx="635" cy="363"/>
          </a:xfrm>
        </p:grpSpPr>
        <p:sp>
          <p:nvSpPr>
            <p:cNvPr id="1775645" name="Oval 29"/>
            <p:cNvSpPr>
              <a:spLocks noChangeArrowheads="1"/>
            </p:cNvSpPr>
            <p:nvPr/>
          </p:nvSpPr>
          <p:spPr bwMode="auto">
            <a:xfrm>
              <a:off x="1079" y="2024"/>
              <a:ext cx="635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5646" name="Oval 30"/>
            <p:cNvSpPr>
              <a:spLocks noChangeArrowheads="1"/>
            </p:cNvSpPr>
            <p:nvPr/>
          </p:nvSpPr>
          <p:spPr bwMode="auto">
            <a:xfrm>
              <a:off x="1260" y="2069"/>
              <a:ext cx="273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2470571" y="3717082"/>
            <a:ext cx="930275" cy="576262"/>
            <a:chOff x="1079" y="2024"/>
            <a:chExt cx="635" cy="363"/>
          </a:xfrm>
        </p:grpSpPr>
        <p:sp>
          <p:nvSpPr>
            <p:cNvPr id="1775648" name="Oval 32"/>
            <p:cNvSpPr>
              <a:spLocks noChangeArrowheads="1"/>
            </p:cNvSpPr>
            <p:nvPr/>
          </p:nvSpPr>
          <p:spPr bwMode="auto">
            <a:xfrm>
              <a:off x="1079" y="2024"/>
              <a:ext cx="635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5649" name="Oval 33"/>
            <p:cNvSpPr>
              <a:spLocks noChangeArrowheads="1"/>
            </p:cNvSpPr>
            <p:nvPr/>
          </p:nvSpPr>
          <p:spPr bwMode="auto">
            <a:xfrm>
              <a:off x="1260" y="2069"/>
              <a:ext cx="273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1406946" y="3717082"/>
            <a:ext cx="930275" cy="576262"/>
            <a:chOff x="1079" y="2024"/>
            <a:chExt cx="635" cy="363"/>
          </a:xfrm>
        </p:grpSpPr>
        <p:sp>
          <p:nvSpPr>
            <p:cNvPr id="1775651" name="Oval 35"/>
            <p:cNvSpPr>
              <a:spLocks noChangeArrowheads="1"/>
            </p:cNvSpPr>
            <p:nvPr/>
          </p:nvSpPr>
          <p:spPr bwMode="auto">
            <a:xfrm>
              <a:off x="1079" y="2024"/>
              <a:ext cx="635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5652" name="Oval 36"/>
            <p:cNvSpPr>
              <a:spLocks noChangeArrowheads="1"/>
            </p:cNvSpPr>
            <p:nvPr/>
          </p:nvSpPr>
          <p:spPr bwMode="auto">
            <a:xfrm>
              <a:off x="1260" y="2069"/>
              <a:ext cx="273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143296" y="3717082"/>
            <a:ext cx="930275" cy="576262"/>
            <a:chOff x="1079" y="2024"/>
            <a:chExt cx="635" cy="363"/>
          </a:xfrm>
        </p:grpSpPr>
        <p:sp>
          <p:nvSpPr>
            <p:cNvPr id="1775654" name="Oval 38"/>
            <p:cNvSpPr>
              <a:spLocks noChangeArrowheads="1"/>
            </p:cNvSpPr>
            <p:nvPr/>
          </p:nvSpPr>
          <p:spPr bwMode="auto">
            <a:xfrm>
              <a:off x="1079" y="2024"/>
              <a:ext cx="635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5655" name="Oval 39"/>
            <p:cNvSpPr>
              <a:spLocks noChangeArrowheads="1"/>
            </p:cNvSpPr>
            <p:nvPr/>
          </p:nvSpPr>
          <p:spPr bwMode="auto">
            <a:xfrm>
              <a:off x="1260" y="2069"/>
              <a:ext cx="273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sp>
        <p:nvSpPr>
          <p:cNvPr id="1775656" name="Line 40"/>
          <p:cNvSpPr>
            <a:spLocks noChangeShapeType="1"/>
          </p:cNvSpPr>
          <p:nvPr/>
        </p:nvSpPr>
        <p:spPr bwMode="auto">
          <a:xfrm>
            <a:off x="1140246" y="4004419"/>
            <a:ext cx="19843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57" name="Line 41"/>
          <p:cNvSpPr>
            <a:spLocks noChangeShapeType="1"/>
          </p:cNvSpPr>
          <p:nvPr/>
        </p:nvSpPr>
        <p:spPr bwMode="auto">
          <a:xfrm>
            <a:off x="3532609" y="4004419"/>
            <a:ext cx="2000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58" name="Line 42"/>
          <p:cNvSpPr>
            <a:spLocks noChangeShapeType="1"/>
          </p:cNvSpPr>
          <p:nvPr/>
        </p:nvSpPr>
        <p:spPr bwMode="auto">
          <a:xfrm>
            <a:off x="7787109" y="4004419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59" name="Line 43"/>
          <p:cNvSpPr>
            <a:spLocks noChangeShapeType="1"/>
          </p:cNvSpPr>
          <p:nvPr/>
        </p:nvSpPr>
        <p:spPr bwMode="auto">
          <a:xfrm flipH="1">
            <a:off x="608434" y="2996357"/>
            <a:ext cx="663575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60" name="Line 44"/>
          <p:cNvSpPr>
            <a:spLocks noChangeShapeType="1"/>
          </p:cNvSpPr>
          <p:nvPr/>
        </p:nvSpPr>
        <p:spPr bwMode="auto">
          <a:xfrm flipH="1">
            <a:off x="2934121" y="2996357"/>
            <a:ext cx="331788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61" name="Line 45"/>
          <p:cNvSpPr>
            <a:spLocks noChangeShapeType="1"/>
          </p:cNvSpPr>
          <p:nvPr/>
        </p:nvSpPr>
        <p:spPr bwMode="auto">
          <a:xfrm>
            <a:off x="3265909" y="2996357"/>
            <a:ext cx="998537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62" name="Line 46"/>
          <p:cNvSpPr>
            <a:spLocks noChangeShapeType="1"/>
          </p:cNvSpPr>
          <p:nvPr/>
        </p:nvSpPr>
        <p:spPr bwMode="auto">
          <a:xfrm>
            <a:off x="1272009" y="2996357"/>
            <a:ext cx="598487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63" name="Line 47"/>
          <p:cNvSpPr>
            <a:spLocks noChangeShapeType="1"/>
          </p:cNvSpPr>
          <p:nvPr/>
        </p:nvSpPr>
        <p:spPr bwMode="auto">
          <a:xfrm>
            <a:off x="7985546" y="2996357"/>
            <a:ext cx="531813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64" name="Line 48"/>
          <p:cNvSpPr>
            <a:spLocks noChangeShapeType="1"/>
          </p:cNvSpPr>
          <p:nvPr/>
        </p:nvSpPr>
        <p:spPr bwMode="auto">
          <a:xfrm flipH="1">
            <a:off x="7321971" y="2996357"/>
            <a:ext cx="663575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65" name="Line 49"/>
          <p:cNvSpPr>
            <a:spLocks noChangeShapeType="1"/>
          </p:cNvSpPr>
          <p:nvPr/>
        </p:nvSpPr>
        <p:spPr bwMode="auto">
          <a:xfrm>
            <a:off x="940221" y="4725144"/>
            <a:ext cx="2127250" cy="12239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66" name="Line 50"/>
          <p:cNvSpPr>
            <a:spLocks noChangeShapeType="1"/>
          </p:cNvSpPr>
          <p:nvPr/>
        </p:nvSpPr>
        <p:spPr bwMode="auto">
          <a:xfrm flipH="1">
            <a:off x="5128046" y="4580682"/>
            <a:ext cx="2527300" cy="1368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67" name="Line 51"/>
          <p:cNvSpPr>
            <a:spLocks noChangeShapeType="1"/>
          </p:cNvSpPr>
          <p:nvPr/>
        </p:nvSpPr>
        <p:spPr bwMode="auto">
          <a:xfrm>
            <a:off x="3732634" y="4725144"/>
            <a:ext cx="266700" cy="12239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68" name="Text Box 52"/>
          <p:cNvSpPr txBox="1">
            <a:spLocks noChangeArrowheads="1"/>
          </p:cNvSpPr>
          <p:nvPr/>
        </p:nvSpPr>
        <p:spPr bwMode="auto">
          <a:xfrm>
            <a:off x="3202409" y="5445869"/>
            <a:ext cx="321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Sottoproblemi semplici</a:t>
            </a:r>
          </a:p>
        </p:txBody>
      </p: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5261396" y="3717082"/>
            <a:ext cx="930275" cy="576262"/>
            <a:chOff x="1079" y="2024"/>
            <a:chExt cx="635" cy="363"/>
          </a:xfrm>
        </p:grpSpPr>
        <p:sp>
          <p:nvSpPr>
            <p:cNvPr id="1775670" name="Oval 54"/>
            <p:cNvSpPr>
              <a:spLocks noChangeArrowheads="1"/>
            </p:cNvSpPr>
            <p:nvPr/>
          </p:nvSpPr>
          <p:spPr bwMode="auto">
            <a:xfrm>
              <a:off x="1079" y="2024"/>
              <a:ext cx="635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5671" name="Oval 55"/>
            <p:cNvSpPr>
              <a:spLocks noChangeArrowheads="1"/>
            </p:cNvSpPr>
            <p:nvPr/>
          </p:nvSpPr>
          <p:spPr bwMode="auto">
            <a:xfrm>
              <a:off x="1260" y="2069"/>
              <a:ext cx="273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sp>
        <p:nvSpPr>
          <p:cNvPr id="1775672" name="Line 56"/>
          <p:cNvSpPr>
            <a:spLocks noChangeShapeType="1"/>
          </p:cNvSpPr>
          <p:nvPr/>
        </p:nvSpPr>
        <p:spPr bwMode="auto">
          <a:xfrm flipH="1">
            <a:off x="5791621" y="2996357"/>
            <a:ext cx="2193925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73" name="Line 57"/>
          <p:cNvSpPr>
            <a:spLocks noChangeShapeType="1"/>
          </p:cNvSpPr>
          <p:nvPr/>
        </p:nvSpPr>
        <p:spPr bwMode="auto">
          <a:xfrm>
            <a:off x="3267496" y="2996357"/>
            <a:ext cx="2459038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74" name="Oval 58"/>
          <p:cNvSpPr>
            <a:spLocks noChangeArrowheads="1"/>
          </p:cNvSpPr>
          <p:nvPr/>
        </p:nvSpPr>
        <p:spPr bwMode="auto">
          <a:xfrm>
            <a:off x="3334171" y="6093569"/>
            <a:ext cx="198438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75" name="Oval 59"/>
          <p:cNvSpPr>
            <a:spLocks noChangeArrowheads="1"/>
          </p:cNvSpPr>
          <p:nvPr/>
        </p:nvSpPr>
        <p:spPr bwMode="auto">
          <a:xfrm>
            <a:off x="3000796" y="6093569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76" name="Oval 60"/>
          <p:cNvSpPr>
            <a:spLocks noChangeArrowheads="1"/>
          </p:cNvSpPr>
          <p:nvPr/>
        </p:nvSpPr>
        <p:spPr bwMode="auto">
          <a:xfrm>
            <a:off x="3664371" y="6093569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77" name="Oval 61"/>
          <p:cNvSpPr>
            <a:spLocks noChangeArrowheads="1"/>
          </p:cNvSpPr>
          <p:nvPr/>
        </p:nvSpPr>
        <p:spPr bwMode="auto">
          <a:xfrm>
            <a:off x="3997746" y="6093569"/>
            <a:ext cx="198438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78" name="Oval 62"/>
          <p:cNvSpPr>
            <a:spLocks noChangeArrowheads="1"/>
          </p:cNvSpPr>
          <p:nvPr/>
        </p:nvSpPr>
        <p:spPr bwMode="auto">
          <a:xfrm>
            <a:off x="4994696" y="6093569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79" name="Oval 63"/>
          <p:cNvSpPr>
            <a:spLocks noChangeArrowheads="1"/>
          </p:cNvSpPr>
          <p:nvPr/>
        </p:nvSpPr>
        <p:spPr bwMode="auto">
          <a:xfrm>
            <a:off x="4662909" y="6093569"/>
            <a:ext cx="198437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80" name="Oval 64"/>
          <p:cNvSpPr>
            <a:spLocks noChangeArrowheads="1"/>
          </p:cNvSpPr>
          <p:nvPr/>
        </p:nvSpPr>
        <p:spPr bwMode="auto">
          <a:xfrm>
            <a:off x="4329534" y="6093569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81" name="Oval 65"/>
          <p:cNvSpPr>
            <a:spLocks noChangeArrowheads="1"/>
          </p:cNvSpPr>
          <p:nvPr/>
        </p:nvSpPr>
        <p:spPr bwMode="auto">
          <a:xfrm>
            <a:off x="5326484" y="6093569"/>
            <a:ext cx="198437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82" name="Text Box 66"/>
          <p:cNvSpPr txBox="1">
            <a:spLocks noChangeArrowheads="1"/>
          </p:cNvSpPr>
          <p:nvPr/>
        </p:nvSpPr>
        <p:spPr bwMode="auto">
          <a:xfrm>
            <a:off x="6228184" y="116632"/>
            <a:ext cx="237430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Sottoproblemi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ripetuti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5683" name="Text Box 67"/>
          <p:cNvSpPr txBox="1">
            <a:spLocks noChangeArrowheads="1"/>
          </p:cNvSpPr>
          <p:nvPr/>
        </p:nvSpPr>
        <p:spPr bwMode="auto">
          <a:xfrm>
            <a:off x="394816" y="117376"/>
            <a:ext cx="57610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Programmazione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dinamica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642" name="Text Box 2"/>
          <p:cNvSpPr txBox="1">
            <a:spLocks noChangeArrowheads="1"/>
          </p:cNvSpPr>
          <p:nvPr/>
        </p:nvSpPr>
        <p:spPr bwMode="auto">
          <a:xfrm>
            <a:off x="200025" y="847725"/>
            <a:ext cx="16737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Problema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93925" y="620713"/>
            <a:ext cx="3789363" cy="1081087"/>
            <a:chOff x="1532" y="482"/>
            <a:chExt cx="2586" cy="681"/>
          </a:xfrm>
        </p:grpSpPr>
        <p:sp>
          <p:nvSpPr>
            <p:cNvPr id="1776644" name="Oval 4"/>
            <p:cNvSpPr>
              <a:spLocks noChangeArrowheads="1"/>
            </p:cNvSpPr>
            <p:nvPr/>
          </p:nvSpPr>
          <p:spPr bwMode="auto">
            <a:xfrm>
              <a:off x="1532" y="482"/>
              <a:ext cx="2586" cy="6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6645" name="Oval 5"/>
            <p:cNvSpPr>
              <a:spLocks noChangeArrowheads="1"/>
            </p:cNvSpPr>
            <p:nvPr/>
          </p:nvSpPr>
          <p:spPr bwMode="auto">
            <a:xfrm>
              <a:off x="3029" y="618"/>
              <a:ext cx="499" cy="4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  <p:sp>
          <p:nvSpPr>
            <p:cNvPr id="1776646" name="Text Box 6"/>
            <p:cNvSpPr txBox="1">
              <a:spLocks noChangeArrowheads="1"/>
            </p:cNvSpPr>
            <p:nvPr/>
          </p:nvSpPr>
          <p:spPr bwMode="auto">
            <a:xfrm>
              <a:off x="1895" y="668"/>
              <a:ext cx="10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Soluzioni </a:t>
              </a:r>
            </a:p>
          </p:txBody>
        </p:sp>
      </p:grpSp>
      <p:sp>
        <p:nvSpPr>
          <p:cNvPr id="1776647" name="Text Box 7"/>
          <p:cNvSpPr txBox="1">
            <a:spLocks noChangeArrowheads="1"/>
          </p:cNvSpPr>
          <p:nvPr/>
        </p:nvSpPr>
        <p:spPr bwMode="auto">
          <a:xfrm>
            <a:off x="66675" y="1781175"/>
            <a:ext cx="20594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Sottoproblemi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6675" y="2347913"/>
            <a:ext cx="1462088" cy="792162"/>
            <a:chOff x="126" y="1207"/>
            <a:chExt cx="998" cy="499"/>
          </a:xfrm>
        </p:grpSpPr>
        <p:sp>
          <p:nvSpPr>
            <p:cNvPr id="1776649" name="Oval 9"/>
            <p:cNvSpPr>
              <a:spLocks noChangeArrowheads="1"/>
            </p:cNvSpPr>
            <p:nvPr/>
          </p:nvSpPr>
          <p:spPr bwMode="auto">
            <a:xfrm>
              <a:off x="126" y="1207"/>
              <a:ext cx="998" cy="4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6650" name="Oval 10"/>
            <p:cNvSpPr>
              <a:spLocks noChangeArrowheads="1"/>
            </p:cNvSpPr>
            <p:nvPr/>
          </p:nvSpPr>
          <p:spPr bwMode="auto">
            <a:xfrm>
              <a:off x="671" y="1298"/>
              <a:ext cx="363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060575" y="2347913"/>
            <a:ext cx="1462088" cy="792162"/>
            <a:chOff x="126" y="1207"/>
            <a:chExt cx="998" cy="499"/>
          </a:xfrm>
        </p:grpSpPr>
        <p:sp>
          <p:nvSpPr>
            <p:cNvPr id="1776652" name="Oval 12"/>
            <p:cNvSpPr>
              <a:spLocks noChangeArrowheads="1"/>
            </p:cNvSpPr>
            <p:nvPr/>
          </p:nvSpPr>
          <p:spPr bwMode="auto">
            <a:xfrm>
              <a:off x="126" y="1207"/>
              <a:ext cx="998" cy="4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6653" name="Oval 13"/>
            <p:cNvSpPr>
              <a:spLocks noChangeArrowheads="1"/>
            </p:cNvSpPr>
            <p:nvPr/>
          </p:nvSpPr>
          <p:spPr bwMode="auto">
            <a:xfrm>
              <a:off x="671" y="1298"/>
              <a:ext cx="363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713538" y="2347913"/>
            <a:ext cx="1462087" cy="792162"/>
            <a:chOff x="126" y="1207"/>
            <a:chExt cx="998" cy="499"/>
          </a:xfrm>
        </p:grpSpPr>
        <p:sp>
          <p:nvSpPr>
            <p:cNvPr id="1776655" name="Oval 15"/>
            <p:cNvSpPr>
              <a:spLocks noChangeArrowheads="1"/>
            </p:cNvSpPr>
            <p:nvPr/>
          </p:nvSpPr>
          <p:spPr bwMode="auto">
            <a:xfrm>
              <a:off x="126" y="1207"/>
              <a:ext cx="998" cy="4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6656" name="Oval 16"/>
            <p:cNvSpPr>
              <a:spLocks noChangeArrowheads="1"/>
            </p:cNvSpPr>
            <p:nvPr/>
          </p:nvSpPr>
          <p:spPr bwMode="auto">
            <a:xfrm>
              <a:off x="671" y="1298"/>
              <a:ext cx="363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sp>
        <p:nvSpPr>
          <p:cNvPr id="1776657" name="Line 17"/>
          <p:cNvSpPr>
            <a:spLocks noChangeShapeType="1"/>
          </p:cNvSpPr>
          <p:nvPr/>
        </p:nvSpPr>
        <p:spPr bwMode="auto">
          <a:xfrm>
            <a:off x="4319588" y="2781300"/>
            <a:ext cx="16621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58" name="Line 18"/>
          <p:cNvSpPr>
            <a:spLocks noChangeShapeType="1"/>
          </p:cNvSpPr>
          <p:nvPr/>
        </p:nvSpPr>
        <p:spPr bwMode="auto">
          <a:xfrm flipH="1">
            <a:off x="1263650" y="1339850"/>
            <a:ext cx="3454400" cy="1296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59" name="Line 19"/>
          <p:cNvSpPr>
            <a:spLocks noChangeShapeType="1"/>
          </p:cNvSpPr>
          <p:nvPr/>
        </p:nvSpPr>
        <p:spPr bwMode="auto">
          <a:xfrm flipH="1">
            <a:off x="3124200" y="1339850"/>
            <a:ext cx="1593850" cy="1296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60" name="Line 20"/>
          <p:cNvSpPr>
            <a:spLocks noChangeShapeType="1"/>
          </p:cNvSpPr>
          <p:nvPr/>
        </p:nvSpPr>
        <p:spPr bwMode="auto">
          <a:xfrm>
            <a:off x="4718050" y="1339850"/>
            <a:ext cx="2992438" cy="1296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910513" y="3644900"/>
            <a:ext cx="930275" cy="576263"/>
            <a:chOff x="1079" y="2024"/>
            <a:chExt cx="635" cy="363"/>
          </a:xfrm>
        </p:grpSpPr>
        <p:sp>
          <p:nvSpPr>
            <p:cNvPr id="1776662" name="Oval 22"/>
            <p:cNvSpPr>
              <a:spLocks noChangeArrowheads="1"/>
            </p:cNvSpPr>
            <p:nvPr/>
          </p:nvSpPr>
          <p:spPr bwMode="auto">
            <a:xfrm>
              <a:off x="1079" y="2024"/>
              <a:ext cx="635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6663" name="Oval 23"/>
            <p:cNvSpPr>
              <a:spLocks noChangeArrowheads="1"/>
            </p:cNvSpPr>
            <p:nvPr/>
          </p:nvSpPr>
          <p:spPr bwMode="auto">
            <a:xfrm>
              <a:off x="1260" y="2069"/>
              <a:ext cx="273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sp>
        <p:nvSpPr>
          <p:cNvPr id="1776664" name="Text Box 24"/>
          <p:cNvSpPr txBox="1">
            <a:spLocks noChangeArrowheads="1"/>
          </p:cNvSpPr>
          <p:nvPr/>
        </p:nvSpPr>
        <p:spPr bwMode="auto">
          <a:xfrm>
            <a:off x="133350" y="3221038"/>
            <a:ext cx="2692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Sottosottoproblemi</a:t>
            </a: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646863" y="3644900"/>
            <a:ext cx="930275" cy="576263"/>
            <a:chOff x="1079" y="2024"/>
            <a:chExt cx="635" cy="363"/>
          </a:xfrm>
        </p:grpSpPr>
        <p:sp>
          <p:nvSpPr>
            <p:cNvPr id="1776666" name="Oval 26"/>
            <p:cNvSpPr>
              <a:spLocks noChangeArrowheads="1"/>
            </p:cNvSpPr>
            <p:nvPr/>
          </p:nvSpPr>
          <p:spPr bwMode="auto">
            <a:xfrm>
              <a:off x="1079" y="2024"/>
              <a:ext cx="635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6667" name="Oval 27"/>
            <p:cNvSpPr>
              <a:spLocks noChangeArrowheads="1"/>
            </p:cNvSpPr>
            <p:nvPr/>
          </p:nvSpPr>
          <p:spPr bwMode="auto">
            <a:xfrm>
              <a:off x="1260" y="2069"/>
              <a:ext cx="273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656013" y="3644900"/>
            <a:ext cx="930275" cy="576263"/>
            <a:chOff x="1079" y="2024"/>
            <a:chExt cx="635" cy="363"/>
          </a:xfrm>
        </p:grpSpPr>
        <p:sp>
          <p:nvSpPr>
            <p:cNvPr id="1776669" name="Oval 29"/>
            <p:cNvSpPr>
              <a:spLocks noChangeArrowheads="1"/>
            </p:cNvSpPr>
            <p:nvPr/>
          </p:nvSpPr>
          <p:spPr bwMode="auto">
            <a:xfrm>
              <a:off x="1079" y="2024"/>
              <a:ext cx="635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6670" name="Oval 30"/>
            <p:cNvSpPr>
              <a:spLocks noChangeArrowheads="1"/>
            </p:cNvSpPr>
            <p:nvPr/>
          </p:nvSpPr>
          <p:spPr bwMode="auto">
            <a:xfrm>
              <a:off x="1260" y="2069"/>
              <a:ext cx="273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2327275" y="3644900"/>
            <a:ext cx="930275" cy="576263"/>
            <a:chOff x="1079" y="2024"/>
            <a:chExt cx="635" cy="363"/>
          </a:xfrm>
        </p:grpSpPr>
        <p:sp>
          <p:nvSpPr>
            <p:cNvPr id="1776672" name="Oval 32"/>
            <p:cNvSpPr>
              <a:spLocks noChangeArrowheads="1"/>
            </p:cNvSpPr>
            <p:nvPr/>
          </p:nvSpPr>
          <p:spPr bwMode="auto">
            <a:xfrm>
              <a:off x="1079" y="2024"/>
              <a:ext cx="635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6673" name="Oval 33"/>
            <p:cNvSpPr>
              <a:spLocks noChangeArrowheads="1"/>
            </p:cNvSpPr>
            <p:nvPr/>
          </p:nvSpPr>
          <p:spPr bwMode="auto">
            <a:xfrm>
              <a:off x="1260" y="2069"/>
              <a:ext cx="273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1263650" y="3644900"/>
            <a:ext cx="930275" cy="576263"/>
            <a:chOff x="1079" y="2024"/>
            <a:chExt cx="635" cy="363"/>
          </a:xfrm>
        </p:grpSpPr>
        <p:sp>
          <p:nvSpPr>
            <p:cNvPr id="1776675" name="Oval 35"/>
            <p:cNvSpPr>
              <a:spLocks noChangeArrowheads="1"/>
            </p:cNvSpPr>
            <p:nvPr/>
          </p:nvSpPr>
          <p:spPr bwMode="auto">
            <a:xfrm>
              <a:off x="1079" y="2024"/>
              <a:ext cx="635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6676" name="Oval 36"/>
            <p:cNvSpPr>
              <a:spLocks noChangeArrowheads="1"/>
            </p:cNvSpPr>
            <p:nvPr/>
          </p:nvSpPr>
          <p:spPr bwMode="auto">
            <a:xfrm>
              <a:off x="1260" y="2069"/>
              <a:ext cx="273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0" y="3644900"/>
            <a:ext cx="930275" cy="576263"/>
            <a:chOff x="1079" y="2024"/>
            <a:chExt cx="635" cy="363"/>
          </a:xfrm>
        </p:grpSpPr>
        <p:sp>
          <p:nvSpPr>
            <p:cNvPr id="1776678" name="Oval 38"/>
            <p:cNvSpPr>
              <a:spLocks noChangeArrowheads="1"/>
            </p:cNvSpPr>
            <p:nvPr/>
          </p:nvSpPr>
          <p:spPr bwMode="auto">
            <a:xfrm>
              <a:off x="1079" y="2024"/>
              <a:ext cx="635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6679" name="Oval 39"/>
            <p:cNvSpPr>
              <a:spLocks noChangeArrowheads="1"/>
            </p:cNvSpPr>
            <p:nvPr/>
          </p:nvSpPr>
          <p:spPr bwMode="auto">
            <a:xfrm>
              <a:off x="1260" y="2069"/>
              <a:ext cx="273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sp>
        <p:nvSpPr>
          <p:cNvPr id="1776680" name="Line 40"/>
          <p:cNvSpPr>
            <a:spLocks noChangeShapeType="1"/>
          </p:cNvSpPr>
          <p:nvPr/>
        </p:nvSpPr>
        <p:spPr bwMode="auto">
          <a:xfrm>
            <a:off x="996950" y="3932238"/>
            <a:ext cx="19843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81" name="Line 41"/>
          <p:cNvSpPr>
            <a:spLocks noChangeShapeType="1"/>
          </p:cNvSpPr>
          <p:nvPr/>
        </p:nvSpPr>
        <p:spPr bwMode="auto">
          <a:xfrm>
            <a:off x="3389313" y="3932238"/>
            <a:ext cx="2000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82" name="Line 42"/>
          <p:cNvSpPr>
            <a:spLocks noChangeShapeType="1"/>
          </p:cNvSpPr>
          <p:nvPr/>
        </p:nvSpPr>
        <p:spPr bwMode="auto">
          <a:xfrm>
            <a:off x="7643813" y="3932238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83" name="Line 43"/>
          <p:cNvSpPr>
            <a:spLocks noChangeShapeType="1"/>
          </p:cNvSpPr>
          <p:nvPr/>
        </p:nvSpPr>
        <p:spPr bwMode="auto">
          <a:xfrm flipH="1">
            <a:off x="465138" y="2924175"/>
            <a:ext cx="663575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84" name="Line 44"/>
          <p:cNvSpPr>
            <a:spLocks noChangeShapeType="1"/>
          </p:cNvSpPr>
          <p:nvPr/>
        </p:nvSpPr>
        <p:spPr bwMode="auto">
          <a:xfrm flipH="1">
            <a:off x="2790825" y="2924175"/>
            <a:ext cx="331788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85" name="Line 45"/>
          <p:cNvSpPr>
            <a:spLocks noChangeShapeType="1"/>
          </p:cNvSpPr>
          <p:nvPr/>
        </p:nvSpPr>
        <p:spPr bwMode="auto">
          <a:xfrm>
            <a:off x="3122613" y="2924175"/>
            <a:ext cx="998537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86" name="Line 46"/>
          <p:cNvSpPr>
            <a:spLocks noChangeShapeType="1"/>
          </p:cNvSpPr>
          <p:nvPr/>
        </p:nvSpPr>
        <p:spPr bwMode="auto">
          <a:xfrm>
            <a:off x="1128713" y="2924175"/>
            <a:ext cx="598487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87" name="Line 47"/>
          <p:cNvSpPr>
            <a:spLocks noChangeShapeType="1"/>
          </p:cNvSpPr>
          <p:nvPr/>
        </p:nvSpPr>
        <p:spPr bwMode="auto">
          <a:xfrm>
            <a:off x="7842250" y="2924175"/>
            <a:ext cx="531813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88" name="Line 48"/>
          <p:cNvSpPr>
            <a:spLocks noChangeShapeType="1"/>
          </p:cNvSpPr>
          <p:nvPr/>
        </p:nvSpPr>
        <p:spPr bwMode="auto">
          <a:xfrm flipH="1">
            <a:off x="7178675" y="2924175"/>
            <a:ext cx="663575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89" name="Line 49"/>
          <p:cNvSpPr>
            <a:spLocks noChangeShapeType="1"/>
          </p:cNvSpPr>
          <p:nvPr/>
        </p:nvSpPr>
        <p:spPr bwMode="auto">
          <a:xfrm>
            <a:off x="1049338" y="4508500"/>
            <a:ext cx="0" cy="14414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90" name="Line 50"/>
          <p:cNvSpPr>
            <a:spLocks noChangeShapeType="1"/>
          </p:cNvSpPr>
          <p:nvPr/>
        </p:nvSpPr>
        <p:spPr bwMode="auto">
          <a:xfrm>
            <a:off x="7512050" y="4508500"/>
            <a:ext cx="50800" cy="14414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91" name="Line 51"/>
          <p:cNvSpPr>
            <a:spLocks noChangeShapeType="1"/>
          </p:cNvSpPr>
          <p:nvPr/>
        </p:nvSpPr>
        <p:spPr bwMode="auto">
          <a:xfrm flipH="1">
            <a:off x="3575050" y="4652963"/>
            <a:ext cx="14288" cy="12239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92" name="Text Box 52"/>
          <p:cNvSpPr txBox="1">
            <a:spLocks noChangeArrowheads="1"/>
          </p:cNvSpPr>
          <p:nvPr/>
        </p:nvSpPr>
        <p:spPr bwMode="auto">
          <a:xfrm>
            <a:off x="179388" y="5553075"/>
            <a:ext cx="321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Sottoproblemi semplici</a:t>
            </a:r>
          </a:p>
        </p:txBody>
      </p: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5118100" y="3644900"/>
            <a:ext cx="930275" cy="576263"/>
            <a:chOff x="1079" y="2024"/>
            <a:chExt cx="635" cy="363"/>
          </a:xfrm>
        </p:grpSpPr>
        <p:sp>
          <p:nvSpPr>
            <p:cNvPr id="1776694" name="Oval 54"/>
            <p:cNvSpPr>
              <a:spLocks noChangeArrowheads="1"/>
            </p:cNvSpPr>
            <p:nvPr/>
          </p:nvSpPr>
          <p:spPr bwMode="auto">
            <a:xfrm>
              <a:off x="1079" y="2024"/>
              <a:ext cx="635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6695" name="Oval 55"/>
            <p:cNvSpPr>
              <a:spLocks noChangeArrowheads="1"/>
            </p:cNvSpPr>
            <p:nvPr/>
          </p:nvSpPr>
          <p:spPr bwMode="auto">
            <a:xfrm>
              <a:off x="1260" y="2069"/>
              <a:ext cx="273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</p:grpSp>
      <p:sp>
        <p:nvSpPr>
          <p:cNvPr id="1776696" name="Line 56"/>
          <p:cNvSpPr>
            <a:spLocks noChangeShapeType="1"/>
          </p:cNvSpPr>
          <p:nvPr/>
        </p:nvSpPr>
        <p:spPr bwMode="auto">
          <a:xfrm>
            <a:off x="3124200" y="2924175"/>
            <a:ext cx="2459038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97" name="Text Box 57"/>
          <p:cNvSpPr txBox="1">
            <a:spLocks noChangeArrowheads="1"/>
          </p:cNvSpPr>
          <p:nvPr/>
        </p:nvSpPr>
        <p:spPr bwMode="auto">
          <a:xfrm>
            <a:off x="143508" y="116632"/>
            <a:ext cx="4105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Algoritmi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golosi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98" name="Line 58"/>
          <p:cNvSpPr>
            <a:spLocks noChangeShapeType="1"/>
          </p:cNvSpPr>
          <p:nvPr/>
        </p:nvSpPr>
        <p:spPr bwMode="auto">
          <a:xfrm flipV="1">
            <a:off x="4187825" y="5661025"/>
            <a:ext cx="465138" cy="3603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lg" len="lg"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699" name="Line 59"/>
          <p:cNvSpPr>
            <a:spLocks noChangeShapeType="1"/>
          </p:cNvSpPr>
          <p:nvPr/>
        </p:nvSpPr>
        <p:spPr bwMode="auto">
          <a:xfrm flipV="1">
            <a:off x="5449888" y="4005263"/>
            <a:ext cx="133350" cy="8620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lg" len="lg"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00" name="Line 60"/>
          <p:cNvSpPr>
            <a:spLocks noChangeShapeType="1"/>
          </p:cNvSpPr>
          <p:nvPr/>
        </p:nvSpPr>
        <p:spPr bwMode="auto">
          <a:xfrm flipH="1">
            <a:off x="4652963" y="4868863"/>
            <a:ext cx="796925" cy="792162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01" name="Line 61"/>
          <p:cNvSpPr>
            <a:spLocks noChangeShapeType="1"/>
          </p:cNvSpPr>
          <p:nvPr/>
        </p:nvSpPr>
        <p:spPr bwMode="auto">
          <a:xfrm flipH="1" flipV="1">
            <a:off x="3190875" y="2852738"/>
            <a:ext cx="2392363" cy="863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lg" len="lg"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02" name="Line 62"/>
          <p:cNvSpPr>
            <a:spLocks noChangeShapeType="1"/>
          </p:cNvSpPr>
          <p:nvPr/>
        </p:nvSpPr>
        <p:spPr bwMode="auto">
          <a:xfrm flipV="1">
            <a:off x="3124200" y="1339850"/>
            <a:ext cx="1528763" cy="12239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lg" len="lg"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03" name="Oval 63"/>
          <p:cNvSpPr>
            <a:spLocks noChangeArrowheads="1"/>
          </p:cNvSpPr>
          <p:nvPr/>
        </p:nvSpPr>
        <p:spPr bwMode="auto">
          <a:xfrm>
            <a:off x="2990850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04" name="Oval 64"/>
          <p:cNvSpPr>
            <a:spLocks noChangeArrowheads="1"/>
          </p:cNvSpPr>
          <p:nvPr/>
        </p:nvSpPr>
        <p:spPr bwMode="auto">
          <a:xfrm>
            <a:off x="2657475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05" name="Oval 65"/>
          <p:cNvSpPr>
            <a:spLocks noChangeArrowheads="1"/>
          </p:cNvSpPr>
          <p:nvPr/>
        </p:nvSpPr>
        <p:spPr bwMode="auto">
          <a:xfrm>
            <a:off x="3322638" y="6092825"/>
            <a:ext cx="198437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06" name="Oval 66"/>
          <p:cNvSpPr>
            <a:spLocks noChangeArrowheads="1"/>
          </p:cNvSpPr>
          <p:nvPr/>
        </p:nvSpPr>
        <p:spPr bwMode="auto">
          <a:xfrm>
            <a:off x="3654425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07" name="Oval 67"/>
          <p:cNvSpPr>
            <a:spLocks noChangeArrowheads="1"/>
          </p:cNvSpPr>
          <p:nvPr/>
        </p:nvSpPr>
        <p:spPr bwMode="auto">
          <a:xfrm>
            <a:off x="4652963" y="6092825"/>
            <a:ext cx="198437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08" name="Oval 68"/>
          <p:cNvSpPr>
            <a:spLocks noChangeArrowheads="1"/>
          </p:cNvSpPr>
          <p:nvPr/>
        </p:nvSpPr>
        <p:spPr bwMode="auto">
          <a:xfrm>
            <a:off x="4319588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09" name="Oval 69"/>
          <p:cNvSpPr>
            <a:spLocks noChangeArrowheads="1"/>
          </p:cNvSpPr>
          <p:nvPr/>
        </p:nvSpPr>
        <p:spPr bwMode="auto">
          <a:xfrm>
            <a:off x="4983163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10" name="Oval 70"/>
          <p:cNvSpPr>
            <a:spLocks noChangeArrowheads="1"/>
          </p:cNvSpPr>
          <p:nvPr/>
        </p:nvSpPr>
        <p:spPr bwMode="auto">
          <a:xfrm>
            <a:off x="5303838" y="6092825"/>
            <a:ext cx="198437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11" name="Oval 71"/>
          <p:cNvSpPr>
            <a:spLocks noChangeArrowheads="1"/>
          </p:cNvSpPr>
          <p:nvPr/>
        </p:nvSpPr>
        <p:spPr bwMode="auto">
          <a:xfrm>
            <a:off x="5635625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12" name="Oval 72"/>
          <p:cNvSpPr>
            <a:spLocks noChangeArrowheads="1"/>
          </p:cNvSpPr>
          <p:nvPr/>
        </p:nvSpPr>
        <p:spPr bwMode="auto">
          <a:xfrm>
            <a:off x="5969000" y="6092825"/>
            <a:ext cx="198438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13" name="Oval 73"/>
          <p:cNvSpPr>
            <a:spLocks noChangeArrowheads="1"/>
          </p:cNvSpPr>
          <p:nvPr/>
        </p:nvSpPr>
        <p:spPr bwMode="auto">
          <a:xfrm>
            <a:off x="1647825" y="6092825"/>
            <a:ext cx="198438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14" name="Oval 74"/>
          <p:cNvSpPr>
            <a:spLocks noChangeArrowheads="1"/>
          </p:cNvSpPr>
          <p:nvPr/>
        </p:nvSpPr>
        <p:spPr bwMode="auto">
          <a:xfrm>
            <a:off x="1979613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15" name="Oval 75"/>
          <p:cNvSpPr>
            <a:spLocks noChangeArrowheads="1"/>
          </p:cNvSpPr>
          <p:nvPr/>
        </p:nvSpPr>
        <p:spPr bwMode="auto">
          <a:xfrm>
            <a:off x="2312988" y="6092825"/>
            <a:ext cx="198437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16" name="Oval 76"/>
          <p:cNvSpPr>
            <a:spLocks noChangeArrowheads="1"/>
          </p:cNvSpPr>
          <p:nvPr/>
        </p:nvSpPr>
        <p:spPr bwMode="auto">
          <a:xfrm>
            <a:off x="6315075" y="6092825"/>
            <a:ext cx="198438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17" name="Oval 77"/>
          <p:cNvSpPr>
            <a:spLocks noChangeArrowheads="1"/>
          </p:cNvSpPr>
          <p:nvPr/>
        </p:nvSpPr>
        <p:spPr bwMode="auto">
          <a:xfrm>
            <a:off x="6645275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18" name="Oval 78"/>
          <p:cNvSpPr>
            <a:spLocks noChangeArrowheads="1"/>
          </p:cNvSpPr>
          <p:nvPr/>
        </p:nvSpPr>
        <p:spPr bwMode="auto">
          <a:xfrm>
            <a:off x="6964363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19" name="Oval 79"/>
          <p:cNvSpPr>
            <a:spLocks noChangeArrowheads="1"/>
          </p:cNvSpPr>
          <p:nvPr/>
        </p:nvSpPr>
        <p:spPr bwMode="auto">
          <a:xfrm>
            <a:off x="7297738" y="6092825"/>
            <a:ext cx="198437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20" name="Oval 80"/>
          <p:cNvSpPr>
            <a:spLocks noChangeArrowheads="1"/>
          </p:cNvSpPr>
          <p:nvPr/>
        </p:nvSpPr>
        <p:spPr bwMode="auto">
          <a:xfrm>
            <a:off x="7629525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21" name="Oval 81"/>
          <p:cNvSpPr>
            <a:spLocks noChangeArrowheads="1"/>
          </p:cNvSpPr>
          <p:nvPr/>
        </p:nvSpPr>
        <p:spPr bwMode="auto">
          <a:xfrm>
            <a:off x="1328738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22" name="Oval 82"/>
          <p:cNvSpPr>
            <a:spLocks noChangeArrowheads="1"/>
          </p:cNvSpPr>
          <p:nvPr/>
        </p:nvSpPr>
        <p:spPr bwMode="auto">
          <a:xfrm>
            <a:off x="317500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23" name="Oval 83"/>
          <p:cNvSpPr>
            <a:spLocks noChangeArrowheads="1"/>
          </p:cNvSpPr>
          <p:nvPr/>
        </p:nvSpPr>
        <p:spPr bwMode="auto">
          <a:xfrm>
            <a:off x="650875" y="6092825"/>
            <a:ext cx="198438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24" name="Oval 84"/>
          <p:cNvSpPr>
            <a:spLocks noChangeArrowheads="1"/>
          </p:cNvSpPr>
          <p:nvPr/>
        </p:nvSpPr>
        <p:spPr bwMode="auto">
          <a:xfrm>
            <a:off x="982663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25" name="Oval 85"/>
          <p:cNvSpPr>
            <a:spLocks noChangeArrowheads="1"/>
          </p:cNvSpPr>
          <p:nvPr/>
        </p:nvSpPr>
        <p:spPr bwMode="auto">
          <a:xfrm>
            <a:off x="7961313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26" name="Oval 86"/>
          <p:cNvSpPr>
            <a:spLocks noChangeArrowheads="1"/>
          </p:cNvSpPr>
          <p:nvPr/>
        </p:nvSpPr>
        <p:spPr bwMode="auto">
          <a:xfrm>
            <a:off x="8294688" y="6092825"/>
            <a:ext cx="198437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27" name="Oval 87"/>
          <p:cNvSpPr>
            <a:spLocks noChangeArrowheads="1"/>
          </p:cNvSpPr>
          <p:nvPr/>
        </p:nvSpPr>
        <p:spPr bwMode="auto">
          <a:xfrm>
            <a:off x="8626475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28" name="Text Box 88"/>
          <p:cNvSpPr txBox="1">
            <a:spLocks noChangeArrowheads="1"/>
          </p:cNvSpPr>
          <p:nvPr/>
        </p:nvSpPr>
        <p:spPr bwMode="auto">
          <a:xfrm>
            <a:off x="6048375" y="152400"/>
            <a:ext cx="21483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Scelta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golosa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29" name="Oval 89"/>
          <p:cNvSpPr>
            <a:spLocks noChangeArrowheads="1"/>
          </p:cNvSpPr>
          <p:nvPr/>
        </p:nvSpPr>
        <p:spPr bwMode="auto">
          <a:xfrm>
            <a:off x="3995738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6730" name="Oval 90"/>
          <p:cNvSpPr>
            <a:spLocks noChangeArrowheads="1"/>
          </p:cNvSpPr>
          <p:nvPr/>
        </p:nvSpPr>
        <p:spPr bwMode="auto">
          <a:xfrm>
            <a:off x="3995738" y="6092825"/>
            <a:ext cx="198437" cy="2174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4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6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6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6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6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6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6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76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76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76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76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76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76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6698" grpId="0" animBg="1"/>
      <p:bldP spid="1776699" grpId="0" animBg="1"/>
      <p:bldP spid="1776700" grpId="0" animBg="1"/>
      <p:bldP spid="1776701" grpId="0" animBg="1"/>
      <p:bldP spid="1776702" grpId="0" animBg="1"/>
      <p:bldP spid="17767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666" name="Text Box 2"/>
          <p:cNvSpPr txBox="1">
            <a:spLocks noChangeArrowheads="1"/>
          </p:cNvSpPr>
          <p:nvPr/>
        </p:nvSpPr>
        <p:spPr bwMode="auto">
          <a:xfrm>
            <a:off x="323850" y="1628775"/>
            <a:ext cx="8461375" cy="25853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arenR"/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ogni volta si fa la scelta che sembra migliore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localmente.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arenR"/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in questo modo per alcuni problemi si ottiene una soluzione globalmente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ottima.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7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7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690" name="Text Box 2"/>
          <p:cNvSpPr txBox="1">
            <a:spLocks noChangeArrowheads="1"/>
          </p:cNvSpPr>
          <p:nvPr/>
        </p:nvSpPr>
        <p:spPr bwMode="auto">
          <a:xfrm>
            <a:off x="287338" y="225425"/>
            <a:ext cx="8605837" cy="646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/>
            <a:r>
              <a:rPr lang="it-IT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Problema della scelta delle attività</a:t>
            </a:r>
            <a:endParaRPr lang="it-IT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8691" name="Text Box 3"/>
          <p:cNvSpPr txBox="1">
            <a:spLocks noChangeArrowheads="1"/>
          </p:cNvSpPr>
          <p:nvPr/>
        </p:nvSpPr>
        <p:spPr bwMode="auto">
          <a:xfrm>
            <a:off x="287338" y="2097088"/>
            <a:ext cx="8569325" cy="107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Ogni attività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ha un </a:t>
            </a:r>
            <a:r>
              <a:rPr lang="it-IT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tempo di inizio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ed un </a:t>
            </a:r>
            <a:r>
              <a:rPr lang="it-IT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tempo di fine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8692" name="Text Box 4"/>
          <p:cNvSpPr txBox="1">
            <a:spLocks noChangeArrowheads="1"/>
          </p:cNvSpPr>
          <p:nvPr/>
        </p:nvSpPr>
        <p:spPr bwMode="auto">
          <a:xfrm>
            <a:off x="250825" y="981075"/>
            <a:ext cx="8666222" cy="107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attività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..,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usano la stessa risorsa (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: lezioni da tenere in una stessa aula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8693" name="Text Box 5"/>
          <p:cNvSpPr txBox="1">
            <a:spLocks noChangeArrowheads="1"/>
          </p:cNvSpPr>
          <p:nvPr/>
        </p:nvSpPr>
        <p:spPr bwMode="auto">
          <a:xfrm>
            <a:off x="287524" y="3356992"/>
            <a:ext cx="8569325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occupa la risorsa nell’intervallo di tempo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8694" name="Text Box 6"/>
          <p:cNvSpPr txBox="1">
            <a:spLocks noChangeArrowheads="1"/>
          </p:cNvSpPr>
          <p:nvPr/>
        </p:nvSpPr>
        <p:spPr bwMode="auto">
          <a:xfrm>
            <a:off x="287524" y="4077072"/>
            <a:ext cx="8353425" cy="107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ed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sono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compatibili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se [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) ed [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) sono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disgiunti.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8695" name="Text Box 7"/>
          <p:cNvSpPr txBox="1">
            <a:spLocks noChangeArrowheads="1"/>
          </p:cNvSpPr>
          <p:nvPr/>
        </p:nvSpPr>
        <p:spPr bwMode="auto">
          <a:xfrm>
            <a:off x="287524" y="5193196"/>
            <a:ext cx="8497887" cy="107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Problema: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scegliere il massimo numero di attività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compatibili.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7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8691" grpId="0"/>
      <p:bldP spid="1778693" grpId="0"/>
      <p:bldP spid="1778694" grpId="0"/>
      <p:bldP spid="17786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714" name="Text Box 2"/>
          <p:cNvSpPr txBox="1">
            <a:spLocks noChangeArrowheads="1"/>
          </p:cNvSpPr>
          <p:nvPr/>
        </p:nvSpPr>
        <p:spPr bwMode="auto">
          <a:xfrm>
            <a:off x="4176713" y="188913"/>
            <a:ext cx="417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3600">
                <a:solidFill>
                  <a:srgbClr val="FF0000"/>
                </a:solidFill>
              </a:rPr>
              <a:t>Storiella Golosa</a:t>
            </a:r>
          </a:p>
        </p:txBody>
      </p:sp>
      <p:sp>
        <p:nvSpPr>
          <p:cNvPr id="1779715" name="Text Box 3"/>
          <p:cNvSpPr txBox="1">
            <a:spLocks noChangeArrowheads="1"/>
          </p:cNvSpPr>
          <p:nvPr/>
        </p:nvSpPr>
        <p:spPr bwMode="auto">
          <a:xfrm>
            <a:off x="179388" y="598488"/>
            <a:ext cx="3130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3600"/>
              <a:t>Personaggi:</a:t>
            </a:r>
          </a:p>
        </p:txBody>
      </p:sp>
      <p:pic>
        <p:nvPicPr>
          <p:cNvPr id="1779716" name="Picture 4" descr="pinocchio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95625" y="1089025"/>
            <a:ext cx="1744663" cy="1981200"/>
          </a:xfrm>
          <a:noFill/>
          <a:ln/>
        </p:spPr>
      </p:pic>
      <p:sp>
        <p:nvSpPr>
          <p:cNvPr id="1779717" name="Text Box 5"/>
          <p:cNvSpPr txBox="1">
            <a:spLocks noChangeArrowheads="1"/>
          </p:cNvSpPr>
          <p:nvPr/>
        </p:nvSpPr>
        <p:spPr bwMode="auto">
          <a:xfrm>
            <a:off x="287338" y="1700213"/>
            <a:ext cx="264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3600"/>
              <a:t>Pinocchio</a:t>
            </a:r>
          </a:p>
        </p:txBody>
      </p:sp>
      <p:sp>
        <p:nvSpPr>
          <p:cNvPr id="1779718" name="Text Box 6"/>
          <p:cNvSpPr txBox="1">
            <a:spLocks noChangeArrowheads="1"/>
          </p:cNvSpPr>
          <p:nvPr/>
        </p:nvSpPr>
        <p:spPr bwMode="auto">
          <a:xfrm>
            <a:off x="5256213" y="1520825"/>
            <a:ext cx="3524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/>
              <a:t>L’algoritmo goloso</a:t>
            </a:r>
          </a:p>
        </p:txBody>
      </p:sp>
      <p:sp>
        <p:nvSpPr>
          <p:cNvPr id="1779719" name="Text Box 7"/>
          <p:cNvSpPr txBox="1">
            <a:spLocks noChangeArrowheads="1"/>
          </p:cNvSpPr>
          <p:nvPr/>
        </p:nvSpPr>
        <p:spPr bwMode="auto">
          <a:xfrm>
            <a:off x="250825" y="3033713"/>
            <a:ext cx="2698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/>
              <a:t>Il grillo parlante</a:t>
            </a:r>
          </a:p>
        </p:txBody>
      </p:sp>
      <p:pic>
        <p:nvPicPr>
          <p:cNvPr id="1779720" name="Picture 8" descr="GrilloParlant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311525" y="3105150"/>
            <a:ext cx="1001713" cy="1131888"/>
          </a:xfrm>
          <a:noFill/>
          <a:ln/>
        </p:spPr>
      </p:pic>
      <p:sp>
        <p:nvSpPr>
          <p:cNvPr id="1779721" name="Text Box 9"/>
          <p:cNvSpPr txBox="1">
            <a:spLocks noChangeArrowheads="1"/>
          </p:cNvSpPr>
          <p:nvPr/>
        </p:nvSpPr>
        <p:spPr bwMode="auto">
          <a:xfrm>
            <a:off x="5292725" y="3105150"/>
            <a:ext cx="33829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/>
              <a:t>Controlla Pinocchio </a:t>
            </a:r>
          </a:p>
        </p:txBody>
      </p:sp>
      <p:sp>
        <p:nvSpPr>
          <p:cNvPr id="1779722" name="Text Box 10"/>
          <p:cNvSpPr txBox="1">
            <a:spLocks noChangeArrowheads="1"/>
          </p:cNvSpPr>
          <p:nvPr/>
        </p:nvSpPr>
        <p:spPr bwMode="auto">
          <a:xfrm>
            <a:off x="5292725" y="4724400"/>
            <a:ext cx="32178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/>
              <a:t>Conosce il futuro </a:t>
            </a:r>
          </a:p>
        </p:txBody>
      </p:sp>
      <p:sp>
        <p:nvSpPr>
          <p:cNvPr id="1779723" name="Text Box 11"/>
          <p:cNvSpPr txBox="1">
            <a:spLocks noChangeArrowheads="1"/>
          </p:cNvSpPr>
          <p:nvPr/>
        </p:nvSpPr>
        <p:spPr bwMode="auto">
          <a:xfrm>
            <a:off x="287338" y="4652963"/>
            <a:ext cx="25193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/>
              <a:t>La fata turchina</a:t>
            </a:r>
          </a:p>
        </p:txBody>
      </p:sp>
      <p:pic>
        <p:nvPicPr>
          <p:cNvPr id="1779724" name="Picture 12" descr="fatina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575" y="4473575"/>
            <a:ext cx="1087438" cy="1884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7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7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7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7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7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7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79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7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7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7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9717" grpId="0"/>
      <p:bldP spid="1779718" grpId="0"/>
      <p:bldP spid="1779719" grpId="0"/>
      <p:bldP spid="1779721" grpId="0"/>
      <p:bldP spid="1779722" grpId="0"/>
      <p:bldP spid="17797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62" name="Picture 2" descr="pinocchio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0850" y="1916113"/>
            <a:ext cx="1746250" cy="1981200"/>
          </a:xfrm>
          <a:noFill/>
          <a:ln/>
        </p:spPr>
      </p:pic>
      <p:sp>
        <p:nvSpPr>
          <p:cNvPr id="1781763" name="AutoShape 3"/>
          <p:cNvSpPr>
            <a:spLocks noChangeArrowheads="1"/>
          </p:cNvSpPr>
          <p:nvPr/>
        </p:nvSpPr>
        <p:spPr bwMode="auto">
          <a:xfrm>
            <a:off x="2378075" y="1844675"/>
            <a:ext cx="5251450" cy="1512888"/>
          </a:xfrm>
          <a:prstGeom prst="wedgeRoundRectCallout">
            <a:avLst>
              <a:gd name="adj1" fmla="val -66713"/>
              <a:gd name="adj2" fmla="val 16630"/>
              <a:gd name="adj3" fmla="val 16667"/>
            </a:avLst>
          </a:prstGeom>
          <a:solidFill>
            <a:srgbClr val="99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Voglio scegliere il maggior numero possibile di divertimenti.</a:t>
            </a:r>
          </a:p>
        </p:txBody>
      </p:sp>
      <p:sp>
        <p:nvSpPr>
          <p:cNvPr id="1781764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8785225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10000"/>
              </a:spcBef>
            </a:pPr>
            <a:r>
              <a:rPr lang="it-IT" sz="2800" dirty="0"/>
              <a:t>Pinocchio arriva nella Città dei Balocchi e può scegliere i divertimenti che preferisce </a:t>
            </a:r>
          </a:p>
          <a:p>
            <a:pPr>
              <a:spcBef>
                <a:spcPct val="10000"/>
              </a:spcBef>
            </a:pPr>
            <a:r>
              <a:rPr lang="it-IT" sz="2800" dirty="0"/>
              <a:t>Ogni divertimento ha </a:t>
            </a:r>
            <a:r>
              <a:rPr lang="it-IT" sz="2800" dirty="0" err="1" smtClean="0"/>
              <a:t>un’orario</a:t>
            </a:r>
            <a:r>
              <a:rPr lang="it-IT" sz="2800" dirty="0" smtClean="0"/>
              <a:t> </a:t>
            </a:r>
            <a:r>
              <a:rPr lang="it-IT" sz="2800" dirty="0"/>
              <a:t>di inizio ed una durata</a:t>
            </a:r>
          </a:p>
        </p:txBody>
      </p:sp>
      <p:sp>
        <p:nvSpPr>
          <p:cNvPr id="1781765" name="AutoShape 5"/>
          <p:cNvSpPr>
            <a:spLocks noChangeArrowheads="1"/>
          </p:cNvSpPr>
          <p:nvPr/>
        </p:nvSpPr>
        <p:spPr bwMode="auto">
          <a:xfrm>
            <a:off x="2378075" y="1844675"/>
            <a:ext cx="5251450" cy="1512888"/>
          </a:xfrm>
          <a:prstGeom prst="wedgeRoundRectCallout">
            <a:avLst>
              <a:gd name="adj1" fmla="val -67412"/>
              <a:gd name="adj2" fmla="val 16630"/>
              <a:gd name="adj3" fmla="val 16667"/>
            </a:avLst>
          </a:prstGeom>
          <a:solidFill>
            <a:srgbClr val="99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Perciò comincio scegliendo il divertimento che inizia per primo!! Così non perdo tempo.</a:t>
            </a:r>
          </a:p>
        </p:txBody>
      </p:sp>
      <p:pic>
        <p:nvPicPr>
          <p:cNvPr id="1781766" name="Picture 6" descr="GrilloParlant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15963" y="4437063"/>
            <a:ext cx="1003300" cy="1131887"/>
          </a:xfrm>
          <a:noFill/>
          <a:ln/>
        </p:spPr>
      </p:pic>
      <p:sp>
        <p:nvSpPr>
          <p:cNvPr id="1781767" name="AutoShape 7"/>
          <p:cNvSpPr>
            <a:spLocks noChangeArrowheads="1"/>
          </p:cNvSpPr>
          <p:nvPr/>
        </p:nvSpPr>
        <p:spPr bwMode="auto">
          <a:xfrm>
            <a:off x="2378075" y="3500438"/>
            <a:ext cx="6248400" cy="1512887"/>
          </a:xfrm>
          <a:prstGeom prst="wedgeRoundRectCallout">
            <a:avLst>
              <a:gd name="adj1" fmla="val -66532"/>
              <a:gd name="adj2" fmla="val 34472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Attenzione Pinocchio!!! Se fai così non è detto che tu possa scegliere il maggior numero di divertimenti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43238" y="5516563"/>
            <a:ext cx="3257550" cy="219075"/>
            <a:chOff x="2031" y="3475"/>
            <a:chExt cx="2223" cy="138"/>
          </a:xfrm>
        </p:grpSpPr>
        <p:sp>
          <p:nvSpPr>
            <p:cNvPr id="1781769" name="Line 9"/>
            <p:cNvSpPr>
              <a:spLocks noChangeShapeType="1"/>
            </p:cNvSpPr>
            <p:nvPr/>
          </p:nvSpPr>
          <p:spPr bwMode="auto">
            <a:xfrm>
              <a:off x="2031" y="3475"/>
              <a:ext cx="15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781770" name="Line 10"/>
            <p:cNvSpPr>
              <a:spLocks noChangeShapeType="1"/>
            </p:cNvSpPr>
            <p:nvPr/>
          </p:nvSpPr>
          <p:spPr bwMode="auto">
            <a:xfrm>
              <a:off x="2213" y="3611"/>
              <a:ext cx="816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781771" name="Line 11"/>
            <p:cNvSpPr>
              <a:spLocks noChangeShapeType="1"/>
            </p:cNvSpPr>
            <p:nvPr/>
          </p:nvSpPr>
          <p:spPr bwMode="auto">
            <a:xfrm>
              <a:off x="3438" y="3612"/>
              <a:ext cx="816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63" grpId="0" animBg="1"/>
      <p:bldP spid="1781765" grpId="0" animBg="1"/>
      <p:bldP spid="17817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3810" name="Picture 2" descr="pinocchio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84200" y="547688"/>
            <a:ext cx="1746250" cy="1981200"/>
          </a:xfrm>
          <a:noFill/>
          <a:ln/>
        </p:spPr>
      </p:pic>
      <p:sp>
        <p:nvSpPr>
          <p:cNvPr id="1783811" name="AutoShape 3"/>
          <p:cNvSpPr>
            <a:spLocks noChangeArrowheads="1"/>
          </p:cNvSpPr>
          <p:nvPr/>
        </p:nvSpPr>
        <p:spPr bwMode="auto">
          <a:xfrm>
            <a:off x="2555875" y="333375"/>
            <a:ext cx="6192838" cy="1582738"/>
          </a:xfrm>
          <a:prstGeom prst="wedgeRoundRectCallout">
            <a:avLst>
              <a:gd name="adj1" fmla="val -65074"/>
              <a:gd name="adj2" fmla="val 22014"/>
              <a:gd name="adj3" fmla="val 16667"/>
            </a:avLst>
          </a:prstGeom>
          <a:solidFill>
            <a:srgbClr val="99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Allora scelgo il divertimento che dura di meno!!</a:t>
            </a:r>
          </a:p>
          <a:p>
            <a:pPr algn="ctr"/>
            <a:r>
              <a:rPr lang="it-IT" sz="2400"/>
              <a:t>Così mi rimane più tempo per gli altri.</a:t>
            </a:r>
          </a:p>
        </p:txBody>
      </p:sp>
      <p:pic>
        <p:nvPicPr>
          <p:cNvPr id="1783812" name="Picture 4" descr="GrilloParlant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49313" y="3068638"/>
            <a:ext cx="1003300" cy="1131887"/>
          </a:xfrm>
          <a:noFill/>
          <a:ln/>
        </p:spPr>
      </p:pic>
      <p:sp>
        <p:nvSpPr>
          <p:cNvPr id="1783813" name="AutoShape 5"/>
          <p:cNvSpPr>
            <a:spLocks noChangeArrowheads="1"/>
          </p:cNvSpPr>
          <p:nvPr/>
        </p:nvSpPr>
        <p:spPr bwMode="auto">
          <a:xfrm>
            <a:off x="2555875" y="2205038"/>
            <a:ext cx="6192838" cy="1512887"/>
          </a:xfrm>
          <a:prstGeom prst="wedgeRoundRectCallout">
            <a:avLst>
              <a:gd name="adj1" fmla="val -67407"/>
              <a:gd name="adj2" fmla="val 29644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Attenzione Pinocchio!!! Anche così non è detto che tu possa scegliere il maggior numero di divertimenti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175000" y="4149725"/>
            <a:ext cx="3457575" cy="217488"/>
            <a:chOff x="2167" y="2614"/>
            <a:chExt cx="2359" cy="137"/>
          </a:xfrm>
        </p:grpSpPr>
        <p:sp>
          <p:nvSpPr>
            <p:cNvPr id="1783815" name="Line 7"/>
            <p:cNvSpPr>
              <a:spLocks noChangeShapeType="1"/>
            </p:cNvSpPr>
            <p:nvPr/>
          </p:nvSpPr>
          <p:spPr bwMode="auto">
            <a:xfrm flipV="1">
              <a:off x="2984" y="2614"/>
              <a:ext cx="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783816" name="Line 8"/>
            <p:cNvSpPr>
              <a:spLocks noChangeShapeType="1"/>
            </p:cNvSpPr>
            <p:nvPr/>
          </p:nvSpPr>
          <p:spPr bwMode="auto">
            <a:xfrm>
              <a:off x="2167" y="2750"/>
              <a:ext cx="1089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783817" name="Line 9"/>
            <p:cNvSpPr>
              <a:spLocks noChangeShapeType="1"/>
            </p:cNvSpPr>
            <p:nvPr/>
          </p:nvSpPr>
          <p:spPr bwMode="auto">
            <a:xfrm>
              <a:off x="3483" y="2750"/>
              <a:ext cx="1043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38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5858" name="Picture 2" descr="pinocchio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84200" y="547688"/>
            <a:ext cx="1746250" cy="1981200"/>
          </a:xfrm>
          <a:noFill/>
          <a:ln/>
        </p:spPr>
      </p:pic>
      <p:sp>
        <p:nvSpPr>
          <p:cNvPr id="1785859" name="AutoShape 3"/>
          <p:cNvSpPr>
            <a:spLocks noChangeArrowheads="1"/>
          </p:cNvSpPr>
          <p:nvPr/>
        </p:nvSpPr>
        <p:spPr bwMode="auto">
          <a:xfrm>
            <a:off x="2266950" y="260350"/>
            <a:ext cx="6553200" cy="1512888"/>
          </a:xfrm>
          <a:prstGeom prst="wedgeRoundRectCallout">
            <a:avLst>
              <a:gd name="adj1" fmla="val -59833"/>
              <a:gd name="adj2" fmla="val 30167"/>
              <a:gd name="adj3" fmla="val 16667"/>
            </a:avLst>
          </a:prstGeom>
          <a:solidFill>
            <a:srgbClr val="99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Allora scelgo il divertimento che non si sovrappone a troppi altri!! Così me ne rimangono di più tra cui scegliere.</a:t>
            </a:r>
          </a:p>
        </p:txBody>
      </p:sp>
      <p:pic>
        <p:nvPicPr>
          <p:cNvPr id="1785860" name="Picture 4" descr="GrilloParlant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49313" y="3068638"/>
            <a:ext cx="1003300" cy="1131887"/>
          </a:xfrm>
          <a:noFill/>
          <a:ln/>
        </p:spPr>
      </p:pic>
      <p:sp>
        <p:nvSpPr>
          <p:cNvPr id="1785861" name="AutoShape 5"/>
          <p:cNvSpPr>
            <a:spLocks noChangeArrowheads="1"/>
          </p:cNvSpPr>
          <p:nvPr/>
        </p:nvSpPr>
        <p:spPr bwMode="auto">
          <a:xfrm>
            <a:off x="2266950" y="2060575"/>
            <a:ext cx="6553200" cy="1512888"/>
          </a:xfrm>
          <a:prstGeom prst="wedgeRoundRectCallout">
            <a:avLst>
              <a:gd name="adj1" fmla="val -62042"/>
              <a:gd name="adj2" fmla="val 39190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Attenzione Pinocchio!!! Anche così non è detto che tu possa scegliere il maggior numero di divertimenti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44800" y="4221163"/>
            <a:ext cx="4718050" cy="935037"/>
            <a:chOff x="2077" y="3249"/>
            <a:chExt cx="3220" cy="589"/>
          </a:xfrm>
        </p:grpSpPr>
        <p:sp>
          <p:nvSpPr>
            <p:cNvPr id="1785863" name="Line 7"/>
            <p:cNvSpPr>
              <a:spLocks noChangeShapeType="1"/>
            </p:cNvSpPr>
            <p:nvPr/>
          </p:nvSpPr>
          <p:spPr bwMode="auto">
            <a:xfrm flipV="1">
              <a:off x="2939" y="3249"/>
              <a:ext cx="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785864" name="Line 8"/>
            <p:cNvSpPr>
              <a:spLocks noChangeShapeType="1"/>
            </p:cNvSpPr>
            <p:nvPr/>
          </p:nvSpPr>
          <p:spPr bwMode="auto">
            <a:xfrm>
              <a:off x="3483" y="3475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785865" name="Line 9"/>
            <p:cNvSpPr>
              <a:spLocks noChangeShapeType="1"/>
            </p:cNvSpPr>
            <p:nvPr/>
          </p:nvSpPr>
          <p:spPr bwMode="auto">
            <a:xfrm flipV="1">
              <a:off x="3800" y="3249"/>
              <a:ext cx="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785866" name="Line 10"/>
            <p:cNvSpPr>
              <a:spLocks noChangeShapeType="1"/>
            </p:cNvSpPr>
            <p:nvPr/>
          </p:nvSpPr>
          <p:spPr bwMode="auto">
            <a:xfrm flipV="1">
              <a:off x="2077" y="3249"/>
              <a:ext cx="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785867" name="Line 11"/>
            <p:cNvSpPr>
              <a:spLocks noChangeShapeType="1"/>
            </p:cNvSpPr>
            <p:nvPr/>
          </p:nvSpPr>
          <p:spPr bwMode="auto">
            <a:xfrm flipV="1">
              <a:off x="4617" y="3249"/>
              <a:ext cx="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785868" name="Line 12"/>
            <p:cNvSpPr>
              <a:spLocks noChangeShapeType="1"/>
            </p:cNvSpPr>
            <p:nvPr/>
          </p:nvSpPr>
          <p:spPr bwMode="auto">
            <a:xfrm>
              <a:off x="2666" y="3475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785869" name="Line 13"/>
            <p:cNvSpPr>
              <a:spLocks noChangeShapeType="1"/>
            </p:cNvSpPr>
            <p:nvPr/>
          </p:nvSpPr>
          <p:spPr bwMode="auto">
            <a:xfrm>
              <a:off x="2666" y="3657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785870" name="Line 14"/>
            <p:cNvSpPr>
              <a:spLocks noChangeShapeType="1"/>
            </p:cNvSpPr>
            <p:nvPr/>
          </p:nvSpPr>
          <p:spPr bwMode="auto">
            <a:xfrm>
              <a:off x="4345" y="3475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785871" name="Line 15"/>
            <p:cNvSpPr>
              <a:spLocks noChangeShapeType="1"/>
            </p:cNvSpPr>
            <p:nvPr/>
          </p:nvSpPr>
          <p:spPr bwMode="auto">
            <a:xfrm>
              <a:off x="4345" y="3657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785872" name="Line 16"/>
            <p:cNvSpPr>
              <a:spLocks noChangeShapeType="1"/>
            </p:cNvSpPr>
            <p:nvPr/>
          </p:nvSpPr>
          <p:spPr bwMode="auto">
            <a:xfrm>
              <a:off x="4345" y="3838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785873" name="Line 17"/>
            <p:cNvSpPr>
              <a:spLocks noChangeShapeType="1"/>
            </p:cNvSpPr>
            <p:nvPr/>
          </p:nvSpPr>
          <p:spPr bwMode="auto">
            <a:xfrm>
              <a:off x="2666" y="3838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785874" name="AutoShape 18"/>
          <p:cNvSpPr>
            <a:spLocks noChangeArrowheads="1"/>
          </p:cNvSpPr>
          <p:nvPr/>
        </p:nvSpPr>
        <p:spPr bwMode="auto">
          <a:xfrm>
            <a:off x="2266950" y="260350"/>
            <a:ext cx="6553200" cy="1512888"/>
          </a:xfrm>
          <a:prstGeom prst="wedgeRoundRectCallout">
            <a:avLst>
              <a:gd name="adj1" fmla="val -61315"/>
              <a:gd name="adj2" fmla="val 31218"/>
              <a:gd name="adj3" fmla="val 16667"/>
            </a:avLst>
          </a:prstGeom>
          <a:solidFill>
            <a:srgbClr val="99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Uffa!! Ma sei proprio un rompiscatole!!</a:t>
            </a:r>
          </a:p>
          <a:p>
            <a:pPr algn="ctr"/>
            <a:r>
              <a:rPr lang="it-IT" sz="2400"/>
              <a:t>Ora riprovo e se non ti va ancora bene ti schiaccio con il martello.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5861" grpId="0" animBg="1"/>
      <p:bldP spid="17858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7906" name="Picture 2" descr="GrilloParlant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84225" y="4941888"/>
            <a:ext cx="1001713" cy="1131887"/>
          </a:xfrm>
          <a:solidFill>
            <a:srgbClr val="FF9999"/>
          </a:solidFill>
          <a:ln/>
        </p:spPr>
      </p:pic>
      <p:pic>
        <p:nvPicPr>
          <p:cNvPr id="1787907" name="Picture 3" descr="pinocchio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82613" y="1844675"/>
            <a:ext cx="1746250" cy="1981200"/>
          </a:xfrm>
          <a:noFill/>
          <a:ln/>
        </p:spPr>
      </p:pic>
      <p:sp>
        <p:nvSpPr>
          <p:cNvPr id="1787908" name="AutoShape 4"/>
          <p:cNvSpPr>
            <a:spLocks noChangeArrowheads="1"/>
          </p:cNvSpPr>
          <p:nvPr/>
        </p:nvSpPr>
        <p:spPr bwMode="auto">
          <a:xfrm>
            <a:off x="2411413" y="2420938"/>
            <a:ext cx="6481762" cy="1512887"/>
          </a:xfrm>
          <a:prstGeom prst="wedgeRoundRectCallout">
            <a:avLst>
              <a:gd name="adj1" fmla="val -63958"/>
              <a:gd name="adj2" fmla="val -29958"/>
              <a:gd name="adj3" fmla="val 16667"/>
            </a:avLst>
          </a:prstGeom>
          <a:solidFill>
            <a:srgbClr val="99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Scelgo il divertimento “</a:t>
            </a:r>
            <a:r>
              <a:rPr lang="it-IT" sz="2400" i="1"/>
              <a:t>D</a:t>
            </a:r>
            <a:r>
              <a:rPr lang="it-IT" sz="2400"/>
              <a:t>” che termina per primo!! Così quando ho finito mi rimane più tempo per gli altri.</a:t>
            </a:r>
          </a:p>
        </p:txBody>
      </p:sp>
      <p:sp>
        <p:nvSpPr>
          <p:cNvPr id="1787909" name="AutoShape 5"/>
          <p:cNvSpPr>
            <a:spLocks noChangeArrowheads="1"/>
          </p:cNvSpPr>
          <p:nvPr/>
        </p:nvSpPr>
        <p:spPr bwMode="auto">
          <a:xfrm>
            <a:off x="2446338" y="4292600"/>
            <a:ext cx="6446837" cy="1511300"/>
          </a:xfrm>
          <a:prstGeom prst="wedgeRoundRectCallout">
            <a:avLst>
              <a:gd name="adj1" fmla="val -65708"/>
              <a:gd name="adj2" fmla="val 21745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Bene Pinocchio!! In questo modo prendi sicuramente il massimo numero di divertimenti ed io posso dimostrarlo. </a:t>
            </a:r>
          </a:p>
        </p:txBody>
      </p:sp>
      <p:sp>
        <p:nvSpPr>
          <p:cNvPr id="1787910" name="AutoShape 6"/>
          <p:cNvSpPr>
            <a:spLocks noChangeArrowheads="1"/>
          </p:cNvSpPr>
          <p:nvPr/>
        </p:nvSpPr>
        <p:spPr bwMode="auto">
          <a:xfrm>
            <a:off x="2411413" y="4221163"/>
            <a:ext cx="6481762" cy="1655762"/>
          </a:xfrm>
          <a:prstGeom prst="wedgeRoundRectCallout">
            <a:avLst>
              <a:gd name="adj1" fmla="val -65208"/>
              <a:gd name="adj2" fmla="val 20088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Mumble…, per dimostrarlo debbo provare che la scelta di quel monello non lo conduce in un vicolo cieco. </a:t>
            </a:r>
          </a:p>
        </p:txBody>
      </p:sp>
      <p:sp>
        <p:nvSpPr>
          <p:cNvPr id="1787911" name="AutoShape 7"/>
          <p:cNvSpPr>
            <a:spLocks noChangeArrowheads="1"/>
          </p:cNvSpPr>
          <p:nvPr/>
        </p:nvSpPr>
        <p:spPr bwMode="auto">
          <a:xfrm>
            <a:off x="2411760" y="4221088"/>
            <a:ext cx="6481762" cy="1655762"/>
          </a:xfrm>
          <a:prstGeom prst="wedgeRoundRectCallout">
            <a:avLst>
              <a:gd name="adj1" fmla="val -65870"/>
              <a:gd name="adj2" fmla="val 20662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 dirty="0"/>
              <a:t>Ossia deve esistere una soluzione ottima a cui Pinocchio può arrivare dopo aver fatto la scelta (la </a:t>
            </a:r>
            <a:r>
              <a:rPr lang="it-IT" sz="2400" u="sng" dirty="0" smtClean="0">
                <a:solidFill>
                  <a:srgbClr val="FF0000"/>
                </a:solidFill>
              </a:rPr>
              <a:t>proprietà della scelta golosa</a:t>
            </a:r>
            <a:r>
              <a:rPr lang="it-IT" sz="2400" dirty="0" smtClean="0"/>
              <a:t>). </a:t>
            </a:r>
            <a:endParaRPr lang="it-IT" sz="2400" dirty="0"/>
          </a:p>
        </p:txBody>
      </p:sp>
      <p:sp>
        <p:nvSpPr>
          <p:cNvPr id="1787912" name="AutoShape 8"/>
          <p:cNvSpPr>
            <a:spLocks noChangeArrowheads="1"/>
          </p:cNvSpPr>
          <p:nvPr/>
        </p:nvSpPr>
        <p:spPr bwMode="auto">
          <a:xfrm>
            <a:off x="2411760" y="4221088"/>
            <a:ext cx="6553200" cy="1655762"/>
          </a:xfrm>
          <a:prstGeom prst="wedgeRoundRectCallout">
            <a:avLst>
              <a:gd name="adj1" fmla="val -63833"/>
              <a:gd name="adj2" fmla="val 21620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Ma per questo dovrei conoscere il futuro. Qui mi serve l’aiuto della fatina.</a:t>
            </a:r>
          </a:p>
        </p:txBody>
      </p:sp>
      <p:sp>
        <p:nvSpPr>
          <p:cNvPr id="1787913" name="AutoShape 9"/>
          <p:cNvSpPr>
            <a:spLocks noChangeArrowheads="1"/>
          </p:cNvSpPr>
          <p:nvPr/>
        </p:nvSpPr>
        <p:spPr bwMode="auto">
          <a:xfrm>
            <a:off x="1908175" y="333375"/>
            <a:ext cx="5543550" cy="1150938"/>
          </a:xfrm>
          <a:prstGeom prst="wedgeRoundRectCallout">
            <a:avLst>
              <a:gd name="adj1" fmla="val 61338"/>
              <a:gd name="adj2" fmla="val -7931"/>
              <a:gd name="adj3" fmla="val 16667"/>
            </a:avLst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Io conosco una soluzione ottima ma non la mostro a nessuno. </a:t>
            </a:r>
          </a:p>
        </p:txBody>
      </p:sp>
      <p:sp>
        <p:nvSpPr>
          <p:cNvPr id="1787914" name="AutoShape 10"/>
          <p:cNvSpPr>
            <a:spLocks noChangeArrowheads="1"/>
          </p:cNvSpPr>
          <p:nvPr/>
        </p:nvSpPr>
        <p:spPr bwMode="auto">
          <a:xfrm>
            <a:off x="2411760" y="4221088"/>
            <a:ext cx="6553200" cy="1655762"/>
          </a:xfrm>
          <a:prstGeom prst="wedgeRoundRectCallout">
            <a:avLst>
              <a:gd name="adj1" fmla="val -65190"/>
              <a:gd name="adj2" fmla="val 21236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 dirty="0"/>
              <a:t>So che la fatina conosce una soluzione ottima. </a:t>
            </a:r>
          </a:p>
        </p:txBody>
      </p:sp>
      <p:sp>
        <p:nvSpPr>
          <p:cNvPr id="1787915" name="AutoShape 11"/>
          <p:cNvSpPr>
            <a:spLocks noChangeArrowheads="1"/>
          </p:cNvSpPr>
          <p:nvPr/>
        </p:nvSpPr>
        <p:spPr bwMode="auto">
          <a:xfrm>
            <a:off x="2411760" y="4221088"/>
            <a:ext cx="6553200" cy="1655762"/>
          </a:xfrm>
          <a:prstGeom prst="wedgeRoundRectCallout">
            <a:avLst>
              <a:gd name="adj1" fmla="val -64292"/>
              <a:gd name="adj2" fmla="val 20662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 dirty="0"/>
              <a:t>Insegnerò alla fatina come modificare la sua soluzione ottima in modo che contenga il divertimento “</a:t>
            </a:r>
            <a:r>
              <a:rPr lang="it-IT" sz="2400" i="1" dirty="0"/>
              <a:t>D</a:t>
            </a:r>
            <a:r>
              <a:rPr lang="it-IT" sz="2400" dirty="0"/>
              <a:t>”. </a:t>
            </a:r>
          </a:p>
        </p:txBody>
      </p:sp>
      <p:pic>
        <p:nvPicPr>
          <p:cNvPr id="1787916" name="Picture 12" descr="fatina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6563" y="260350"/>
            <a:ext cx="1087437" cy="1884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7909" grpId="0" animBg="1" autoUpdateAnimBg="0"/>
      <p:bldP spid="1787910" grpId="0" animBg="1" autoUpdateAnimBg="0"/>
      <p:bldP spid="1787911" grpId="0" animBg="1" autoUpdateAnimBg="0"/>
      <p:bldP spid="1787912" grpId="0" animBg="1" autoUpdateAnimBg="0"/>
      <p:bldP spid="1787913" grpId="0" animBg="1" autoUpdateAnimBg="0"/>
      <p:bldP spid="1787914" grpId="0" animBg="1" autoUpdateAnimBg="0"/>
      <p:bldP spid="178791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954" name="AutoShape 2"/>
          <p:cNvSpPr>
            <a:spLocks noChangeArrowheads="1"/>
          </p:cNvSpPr>
          <p:nvPr/>
        </p:nvSpPr>
        <p:spPr bwMode="auto">
          <a:xfrm>
            <a:off x="971550" y="333375"/>
            <a:ext cx="6480175" cy="1150938"/>
          </a:xfrm>
          <a:prstGeom prst="wedgeRoundRectCallout">
            <a:avLst>
              <a:gd name="adj1" fmla="val 59699"/>
              <a:gd name="adj2" fmla="val -7931"/>
              <a:gd name="adj3" fmla="val 16667"/>
            </a:avLst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Io conosco una soluzione ottima ma non la mostro a nessuno. </a:t>
            </a:r>
          </a:p>
        </p:txBody>
      </p:sp>
      <p:pic>
        <p:nvPicPr>
          <p:cNvPr id="1789955" name="Picture 3" descr="GrilloParlant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84225" y="4941888"/>
            <a:ext cx="1001713" cy="1131887"/>
          </a:xfrm>
          <a:noFill/>
          <a:ln/>
        </p:spPr>
      </p:pic>
      <p:pic>
        <p:nvPicPr>
          <p:cNvPr id="1789956" name="Picture 4" descr="pinocchio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82613" y="1844675"/>
            <a:ext cx="1746250" cy="1981200"/>
          </a:xfrm>
          <a:noFill/>
          <a:ln/>
        </p:spPr>
      </p:pic>
      <p:sp>
        <p:nvSpPr>
          <p:cNvPr id="1789957" name="AutoShape 5"/>
          <p:cNvSpPr>
            <a:spLocks noChangeArrowheads="1"/>
          </p:cNvSpPr>
          <p:nvPr/>
        </p:nvSpPr>
        <p:spPr bwMode="auto">
          <a:xfrm>
            <a:off x="2411413" y="4508500"/>
            <a:ext cx="6481762" cy="1584325"/>
          </a:xfrm>
          <a:prstGeom prst="wedgeRoundRectCallout">
            <a:avLst>
              <a:gd name="adj1" fmla="val -65750"/>
              <a:gd name="adj2" fmla="val -1403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Mumble… se la soluzione della fatina contiene già “</a:t>
            </a:r>
            <a:r>
              <a:rPr lang="it-IT" sz="2400" i="1"/>
              <a:t>D</a:t>
            </a:r>
            <a:r>
              <a:rPr lang="it-IT" sz="2400"/>
              <a:t>” non ci sono problemi. </a:t>
            </a:r>
          </a:p>
        </p:txBody>
      </p:sp>
      <p:sp>
        <p:nvSpPr>
          <p:cNvPr id="1789958" name="AutoShape 6"/>
          <p:cNvSpPr>
            <a:spLocks noChangeArrowheads="1"/>
          </p:cNvSpPr>
          <p:nvPr/>
        </p:nvSpPr>
        <p:spPr bwMode="auto">
          <a:xfrm>
            <a:off x="971550" y="333375"/>
            <a:ext cx="6480175" cy="1150938"/>
          </a:xfrm>
          <a:prstGeom prst="wedgeRoundRectCallout">
            <a:avLst>
              <a:gd name="adj1" fmla="val 60875"/>
              <a:gd name="adj2" fmla="val -6551"/>
              <a:gd name="adj3" fmla="val 16667"/>
            </a:avLst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 dirty="0"/>
              <a:t>Io conosco una </a:t>
            </a:r>
            <a:r>
              <a:rPr lang="it-IT" sz="2400" dirty="0" smtClean="0"/>
              <a:t>soluzione </a:t>
            </a:r>
            <a:r>
              <a:rPr lang="it-IT" sz="2400" dirty="0"/>
              <a:t>ottima che contiene “</a:t>
            </a:r>
            <a:r>
              <a:rPr lang="it-IT" sz="2400" i="1" dirty="0"/>
              <a:t>D</a:t>
            </a:r>
            <a:r>
              <a:rPr lang="it-IT" sz="2400" dirty="0"/>
              <a:t>”. </a:t>
            </a:r>
          </a:p>
        </p:txBody>
      </p:sp>
      <p:sp>
        <p:nvSpPr>
          <p:cNvPr id="1789959" name="AutoShape 7"/>
          <p:cNvSpPr>
            <a:spLocks noChangeArrowheads="1"/>
          </p:cNvSpPr>
          <p:nvPr/>
        </p:nvSpPr>
        <p:spPr bwMode="auto">
          <a:xfrm>
            <a:off x="2339975" y="4508500"/>
            <a:ext cx="6553200" cy="1584325"/>
          </a:xfrm>
          <a:prstGeom prst="wedgeRoundRectCallout">
            <a:avLst>
              <a:gd name="adj1" fmla="val -64727"/>
              <a:gd name="adj2" fmla="val -500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Cara fatina, se la tua soluzione contiene il divertimento “</a:t>
            </a:r>
            <a:r>
              <a:rPr lang="it-IT" sz="2400" i="1"/>
              <a:t>D</a:t>
            </a:r>
            <a:r>
              <a:rPr lang="it-IT" sz="2400"/>
              <a:t>” lasciala invariata. </a:t>
            </a:r>
          </a:p>
        </p:txBody>
      </p:sp>
      <p:sp>
        <p:nvSpPr>
          <p:cNvPr id="1789960" name="AutoShape 8"/>
          <p:cNvSpPr>
            <a:spLocks noChangeArrowheads="1"/>
          </p:cNvSpPr>
          <p:nvPr/>
        </p:nvSpPr>
        <p:spPr bwMode="auto">
          <a:xfrm>
            <a:off x="2484438" y="2349500"/>
            <a:ext cx="6408737" cy="1511300"/>
          </a:xfrm>
          <a:prstGeom prst="wedgeRoundRectCallout">
            <a:avLst>
              <a:gd name="adj1" fmla="val -65259"/>
              <a:gd name="adj2" fmla="val -25208"/>
              <a:gd name="adj3" fmla="val 16667"/>
            </a:avLst>
          </a:prstGeom>
          <a:solidFill>
            <a:srgbClr val="99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Ho scelto il divertimento “</a:t>
            </a:r>
            <a:r>
              <a:rPr lang="it-IT" sz="2400" i="1"/>
              <a:t>D</a:t>
            </a:r>
            <a:r>
              <a:rPr lang="it-IT" sz="2400"/>
              <a:t>” che termina per primo!! Così quando ho finito mi rimane più tempo per gli altri.</a:t>
            </a:r>
          </a:p>
        </p:txBody>
      </p:sp>
      <p:sp>
        <p:nvSpPr>
          <p:cNvPr id="1789961" name="AutoShape 9"/>
          <p:cNvSpPr>
            <a:spLocks noChangeArrowheads="1"/>
          </p:cNvSpPr>
          <p:nvPr/>
        </p:nvSpPr>
        <p:spPr bwMode="auto">
          <a:xfrm>
            <a:off x="2339975" y="4508500"/>
            <a:ext cx="6553200" cy="1584325"/>
          </a:xfrm>
          <a:prstGeom prst="wedgeRoundRectCallout">
            <a:avLst>
              <a:gd name="adj1" fmla="val -64315"/>
              <a:gd name="adj2" fmla="val -602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Ora so che la fatina conosce una soluzione ottima che contiene il divertimento “</a:t>
            </a:r>
            <a:r>
              <a:rPr lang="it-IT" sz="2400" i="1"/>
              <a:t>D</a:t>
            </a:r>
            <a:r>
              <a:rPr lang="it-IT" sz="2400"/>
              <a:t>”. </a:t>
            </a:r>
          </a:p>
        </p:txBody>
      </p:sp>
      <p:sp>
        <p:nvSpPr>
          <p:cNvPr id="1789962" name="Text Box 10"/>
          <p:cNvSpPr txBox="1">
            <a:spLocks noChangeArrowheads="1"/>
          </p:cNvSpPr>
          <p:nvPr/>
        </p:nvSpPr>
        <p:spPr bwMode="auto">
          <a:xfrm>
            <a:off x="252413" y="3948113"/>
            <a:ext cx="3130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3600"/>
              <a:t>Primo caso:</a:t>
            </a:r>
          </a:p>
        </p:txBody>
      </p:sp>
      <p:pic>
        <p:nvPicPr>
          <p:cNvPr id="1789963" name="Picture 11" descr="fatina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6563" y="333375"/>
            <a:ext cx="1087437" cy="1884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9957" grpId="0" animBg="1"/>
      <p:bldP spid="1789958" grpId="0" animBg="1"/>
      <p:bldP spid="1789959" grpId="0" animBg="1"/>
      <p:bldP spid="17899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867" name="Oval 3"/>
          <p:cNvSpPr>
            <a:spLocks noChangeArrowheads="1"/>
          </p:cNvSpPr>
          <p:nvPr/>
        </p:nvSpPr>
        <p:spPr bwMode="auto">
          <a:xfrm>
            <a:off x="701622" y="2041506"/>
            <a:ext cx="7996347" cy="149703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8926" name="Text Box 62"/>
          <p:cNvSpPr txBox="1">
            <a:spLocks noChangeArrowheads="1"/>
          </p:cNvSpPr>
          <p:nvPr/>
        </p:nvSpPr>
        <p:spPr bwMode="auto">
          <a:xfrm>
            <a:off x="2951163" y="80963"/>
            <a:ext cx="27462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Metodo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iterativo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8927" name="Text Box 63"/>
          <p:cNvSpPr txBox="1">
            <a:spLocks noChangeArrowheads="1"/>
          </p:cNvSpPr>
          <p:nvPr/>
        </p:nvSpPr>
        <p:spPr bwMode="auto">
          <a:xfrm>
            <a:off x="6361136" y="873090"/>
            <a:ext cx="25924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Soluzione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del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dimensione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Connettore 2 70"/>
          <p:cNvCxnSpPr>
            <a:stCxn id="1828927" idx="2"/>
            <a:endCxn id="1828867" idx="7"/>
          </p:cNvCxnSpPr>
          <p:nvPr/>
        </p:nvCxnSpPr>
        <p:spPr bwMode="auto">
          <a:xfrm rot="5400000">
            <a:off x="7221479" y="1824872"/>
            <a:ext cx="741320" cy="130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701623" y="2260584"/>
            <a:ext cx="5184845" cy="1081087"/>
          </a:xfrm>
          <a:prstGeom prst="ellipse">
            <a:avLst/>
          </a:prstGeom>
          <a:solidFill>
            <a:srgbClr val="00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Oval 3"/>
          <p:cNvSpPr>
            <a:spLocks noChangeArrowheads="1"/>
          </p:cNvSpPr>
          <p:nvPr/>
        </p:nvSpPr>
        <p:spPr bwMode="auto">
          <a:xfrm>
            <a:off x="701623" y="2333609"/>
            <a:ext cx="4600638" cy="912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184505" y="836577"/>
            <a:ext cx="25924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Soluzione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del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dimensione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Connettore 2 77"/>
          <p:cNvCxnSpPr>
            <a:stCxn id="77" idx="2"/>
            <a:endCxn id="72" idx="7"/>
          </p:cNvCxnSpPr>
          <p:nvPr/>
        </p:nvCxnSpPr>
        <p:spPr bwMode="auto">
          <a:xfrm rot="16200000" flipH="1">
            <a:off x="4335942" y="1627682"/>
            <a:ext cx="935997" cy="646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527271" y="4524390"/>
            <a:ext cx="25193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Soluzione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del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dimensione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-1 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Connettore 2 79"/>
          <p:cNvCxnSpPr>
            <a:stCxn id="79" idx="0"/>
            <a:endCxn id="76" idx="5"/>
          </p:cNvCxnSpPr>
          <p:nvPr/>
        </p:nvCxnSpPr>
        <p:spPr bwMode="auto">
          <a:xfrm rot="5400000" flipH="1" flipV="1">
            <a:off x="3501923" y="3397801"/>
            <a:ext cx="1411636" cy="8415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2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2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8867" grpId="0" animBg="1"/>
      <p:bldP spid="1828927" grpId="0"/>
      <p:bldP spid="72" grpId="0" animBg="1"/>
      <p:bldP spid="76" grpId="0" animBg="1"/>
      <p:bldP spid="77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02" name="AutoShape 2"/>
          <p:cNvSpPr>
            <a:spLocks noChangeArrowheads="1"/>
          </p:cNvSpPr>
          <p:nvPr/>
        </p:nvSpPr>
        <p:spPr bwMode="auto">
          <a:xfrm>
            <a:off x="971550" y="333375"/>
            <a:ext cx="6192838" cy="1079500"/>
          </a:xfrm>
          <a:prstGeom prst="wedgeRoundRectCallout">
            <a:avLst>
              <a:gd name="adj1" fmla="val 64792"/>
              <a:gd name="adj2" fmla="val -5148"/>
              <a:gd name="adj3" fmla="val 16667"/>
            </a:avLst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Io conosco una soluzione ottima ma non la mostro a nessuno. </a:t>
            </a:r>
          </a:p>
        </p:txBody>
      </p:sp>
      <p:pic>
        <p:nvPicPr>
          <p:cNvPr id="1792003" name="Picture 3" descr="GrilloParlant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84225" y="4941888"/>
            <a:ext cx="1001713" cy="1131887"/>
          </a:xfrm>
          <a:noFill/>
          <a:ln/>
        </p:spPr>
      </p:pic>
      <p:pic>
        <p:nvPicPr>
          <p:cNvPr id="1792004" name="Picture 4" descr="pinocchio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82613" y="1844675"/>
            <a:ext cx="1746250" cy="1981200"/>
          </a:xfrm>
          <a:noFill/>
          <a:ln/>
        </p:spPr>
      </p:pic>
      <p:sp>
        <p:nvSpPr>
          <p:cNvPr id="1792005" name="AutoShape 5"/>
          <p:cNvSpPr>
            <a:spLocks noChangeArrowheads="1"/>
          </p:cNvSpPr>
          <p:nvPr/>
        </p:nvSpPr>
        <p:spPr bwMode="auto">
          <a:xfrm>
            <a:off x="2339975" y="4652963"/>
            <a:ext cx="6624638" cy="1512887"/>
          </a:xfrm>
          <a:prstGeom prst="wedgeRoundRectCallout">
            <a:avLst>
              <a:gd name="adj1" fmla="val -63468"/>
              <a:gd name="adj2" fmla="val -6560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Mumble…. se la soluzione della fatina non contiene “</a:t>
            </a:r>
            <a:r>
              <a:rPr lang="it-IT" sz="2400" i="1"/>
              <a:t>D</a:t>
            </a:r>
            <a:r>
              <a:rPr lang="it-IT" sz="2400"/>
              <a:t>” devo dirgli di mettere “</a:t>
            </a:r>
            <a:r>
              <a:rPr lang="it-IT" sz="2400" i="1"/>
              <a:t>D</a:t>
            </a:r>
            <a:r>
              <a:rPr lang="it-IT" sz="2400"/>
              <a:t>” al posto di un altro divertimento. </a:t>
            </a:r>
          </a:p>
        </p:txBody>
      </p:sp>
      <p:sp>
        <p:nvSpPr>
          <p:cNvPr id="1792006" name="AutoShape 6"/>
          <p:cNvSpPr>
            <a:spLocks noChangeArrowheads="1"/>
          </p:cNvSpPr>
          <p:nvPr/>
        </p:nvSpPr>
        <p:spPr bwMode="auto">
          <a:xfrm>
            <a:off x="2446338" y="2420938"/>
            <a:ext cx="6338887" cy="1582737"/>
          </a:xfrm>
          <a:prstGeom prst="wedgeRoundRectCallout">
            <a:avLst>
              <a:gd name="adj1" fmla="val -64824"/>
              <a:gd name="adj2" fmla="val -30843"/>
              <a:gd name="adj3" fmla="val 16667"/>
            </a:avLst>
          </a:prstGeom>
          <a:solidFill>
            <a:srgbClr val="99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Ho scelto il divertimento “</a:t>
            </a:r>
            <a:r>
              <a:rPr lang="it-IT" sz="2400" i="1"/>
              <a:t>D</a:t>
            </a:r>
            <a:r>
              <a:rPr lang="it-IT" sz="2400"/>
              <a:t>” che termina per primo!! Così quando ho finito mi rimane più tempo per gli altri.</a:t>
            </a:r>
          </a:p>
        </p:txBody>
      </p:sp>
      <p:sp>
        <p:nvSpPr>
          <p:cNvPr id="1792007" name="AutoShape 7"/>
          <p:cNvSpPr>
            <a:spLocks noChangeArrowheads="1"/>
          </p:cNvSpPr>
          <p:nvPr/>
        </p:nvSpPr>
        <p:spPr bwMode="auto">
          <a:xfrm>
            <a:off x="2339975" y="4652963"/>
            <a:ext cx="6624638" cy="1512887"/>
          </a:xfrm>
          <a:prstGeom prst="wedgeRoundRectCallout">
            <a:avLst>
              <a:gd name="adj1" fmla="val -64356"/>
              <a:gd name="adj2" fmla="val -5301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Mumble…. il primo divertimento nella soluzione della fatina termina dopo “</a:t>
            </a:r>
            <a:r>
              <a:rPr lang="it-IT" sz="2400" i="1"/>
              <a:t>D</a:t>
            </a:r>
            <a:r>
              <a:rPr lang="it-IT" sz="2400"/>
              <a:t>” e quindi “</a:t>
            </a:r>
            <a:r>
              <a:rPr lang="it-IT" sz="2400" i="1"/>
              <a:t>D</a:t>
            </a:r>
            <a:r>
              <a:rPr lang="it-IT" sz="2400"/>
              <a:t>” è compatibile con i successivi</a:t>
            </a:r>
          </a:p>
        </p:txBody>
      </p:sp>
      <p:sp>
        <p:nvSpPr>
          <p:cNvPr id="1792008" name="AutoShape 8"/>
          <p:cNvSpPr>
            <a:spLocks noChangeArrowheads="1"/>
          </p:cNvSpPr>
          <p:nvPr/>
        </p:nvSpPr>
        <p:spPr bwMode="auto">
          <a:xfrm>
            <a:off x="2339975" y="4652963"/>
            <a:ext cx="6624638" cy="1512887"/>
          </a:xfrm>
          <a:prstGeom prst="wedgeRoundRectCallout">
            <a:avLst>
              <a:gd name="adj1" fmla="val -63278"/>
              <a:gd name="adj2" fmla="val -6560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Cara fatina, se la tua soluzione non contiene il divertimento “</a:t>
            </a:r>
            <a:r>
              <a:rPr lang="it-IT" sz="2400" i="1"/>
              <a:t>D</a:t>
            </a:r>
            <a:r>
              <a:rPr lang="it-IT" sz="2400"/>
              <a:t>” metti “</a:t>
            </a:r>
            <a:r>
              <a:rPr lang="it-IT" sz="2400" i="1"/>
              <a:t>D</a:t>
            </a:r>
            <a:r>
              <a:rPr lang="it-IT" sz="2400"/>
              <a:t>” al posto del primo divertimento. </a:t>
            </a:r>
          </a:p>
        </p:txBody>
      </p:sp>
      <p:sp>
        <p:nvSpPr>
          <p:cNvPr id="1792009" name="Text Box 9"/>
          <p:cNvSpPr txBox="1">
            <a:spLocks noChangeArrowheads="1"/>
          </p:cNvSpPr>
          <p:nvPr/>
        </p:nvSpPr>
        <p:spPr bwMode="auto">
          <a:xfrm>
            <a:off x="252413" y="3948113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3600"/>
              <a:t>Secondo caso:</a:t>
            </a:r>
          </a:p>
        </p:txBody>
      </p:sp>
      <p:pic>
        <p:nvPicPr>
          <p:cNvPr id="1792010" name="Picture 10" descr="fatina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6563" y="333375"/>
            <a:ext cx="1087437" cy="1884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05" grpId="0" animBg="1"/>
      <p:bldP spid="1792007" grpId="0" animBg="1"/>
      <p:bldP spid="17920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050" name="Rectangle 2"/>
          <p:cNvSpPr>
            <a:spLocks noChangeArrowheads="1"/>
          </p:cNvSpPr>
          <p:nvPr/>
        </p:nvSpPr>
        <p:spPr bwMode="auto">
          <a:xfrm>
            <a:off x="631825" y="476250"/>
            <a:ext cx="1336675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/>
              <a:t>D</a:t>
            </a:r>
            <a:r>
              <a:rPr lang="it-IT" sz="2800" b="1" i="1" baseline="-25000"/>
              <a:t>1</a:t>
            </a:r>
          </a:p>
        </p:txBody>
      </p:sp>
      <p:sp>
        <p:nvSpPr>
          <p:cNvPr id="1794051" name="Rectangle 3"/>
          <p:cNvSpPr>
            <a:spLocks noChangeArrowheads="1"/>
          </p:cNvSpPr>
          <p:nvPr/>
        </p:nvSpPr>
        <p:spPr bwMode="auto">
          <a:xfrm>
            <a:off x="2179638" y="476250"/>
            <a:ext cx="703262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/>
              <a:t>D</a:t>
            </a:r>
            <a:r>
              <a:rPr lang="it-IT" sz="2800" b="1" i="1" baseline="-25000"/>
              <a:t>2</a:t>
            </a:r>
          </a:p>
        </p:txBody>
      </p:sp>
      <p:sp>
        <p:nvSpPr>
          <p:cNvPr id="1794052" name="Rectangle 4"/>
          <p:cNvSpPr>
            <a:spLocks noChangeArrowheads="1"/>
          </p:cNvSpPr>
          <p:nvPr/>
        </p:nvSpPr>
        <p:spPr bwMode="auto">
          <a:xfrm>
            <a:off x="6329363" y="476250"/>
            <a:ext cx="773112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/>
              <a:t>D</a:t>
            </a:r>
            <a:r>
              <a:rPr lang="it-IT" sz="2800" b="1" i="1" baseline="-25000"/>
              <a:t>m</a:t>
            </a:r>
          </a:p>
        </p:txBody>
      </p:sp>
      <p:sp>
        <p:nvSpPr>
          <p:cNvPr id="1794053" name="Rectangle 5"/>
          <p:cNvSpPr>
            <a:spLocks noChangeArrowheads="1"/>
          </p:cNvSpPr>
          <p:nvPr/>
        </p:nvSpPr>
        <p:spPr bwMode="auto">
          <a:xfrm>
            <a:off x="3163888" y="476250"/>
            <a:ext cx="288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/>
              <a:t>…………………..</a:t>
            </a:r>
            <a:endParaRPr lang="it-IT" sz="2800" b="1" i="1" baseline="-2500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5988" y="1700213"/>
            <a:ext cx="6189662" cy="457200"/>
            <a:chOff x="623" y="1212"/>
            <a:chExt cx="4224" cy="288"/>
          </a:xfrm>
        </p:grpSpPr>
        <p:sp>
          <p:nvSpPr>
            <p:cNvPr id="1794055" name="Rectangle 7"/>
            <p:cNvSpPr>
              <a:spLocks noChangeArrowheads="1"/>
            </p:cNvSpPr>
            <p:nvPr/>
          </p:nvSpPr>
          <p:spPr bwMode="auto">
            <a:xfrm>
              <a:off x="1487" y="1212"/>
              <a:ext cx="480" cy="28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/>
                <a:t>D</a:t>
              </a:r>
              <a:r>
                <a:rPr lang="it-IT" sz="2800" b="1" i="1" baseline="-25000"/>
                <a:t>2</a:t>
              </a:r>
            </a:p>
          </p:txBody>
        </p:sp>
        <p:sp>
          <p:nvSpPr>
            <p:cNvPr id="1794056" name="Rectangle 8"/>
            <p:cNvSpPr>
              <a:spLocks noChangeArrowheads="1"/>
            </p:cNvSpPr>
            <p:nvPr/>
          </p:nvSpPr>
          <p:spPr bwMode="auto">
            <a:xfrm>
              <a:off x="4319" y="1212"/>
              <a:ext cx="528" cy="28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/>
                <a:t>D</a:t>
              </a:r>
              <a:r>
                <a:rPr lang="it-IT" sz="2800" b="1" i="1" baseline="-25000"/>
                <a:t>m</a:t>
              </a:r>
            </a:p>
          </p:txBody>
        </p:sp>
        <p:sp>
          <p:nvSpPr>
            <p:cNvPr id="1794057" name="Rectangle 9"/>
            <p:cNvSpPr>
              <a:spLocks noChangeArrowheads="1"/>
            </p:cNvSpPr>
            <p:nvPr/>
          </p:nvSpPr>
          <p:spPr bwMode="auto">
            <a:xfrm>
              <a:off x="2159" y="1212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/>
                <a:t>…………………..</a:t>
              </a:r>
              <a:endParaRPr lang="it-IT" sz="2800" b="1" i="1" baseline="-25000"/>
            </a:p>
          </p:txBody>
        </p:sp>
        <p:sp>
          <p:nvSpPr>
            <p:cNvPr id="1794058" name="Rectangle 10"/>
            <p:cNvSpPr>
              <a:spLocks noChangeArrowheads="1"/>
            </p:cNvSpPr>
            <p:nvPr/>
          </p:nvSpPr>
          <p:spPr bwMode="auto">
            <a:xfrm>
              <a:off x="623" y="1212"/>
              <a:ext cx="528" cy="288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/>
                <a:t>D</a:t>
              </a:r>
              <a:endParaRPr lang="it-IT" sz="2800" b="1" i="1" baseline="-25000"/>
            </a:p>
          </p:txBody>
        </p:sp>
      </p:grpSp>
      <p:pic>
        <p:nvPicPr>
          <p:cNvPr id="1794059" name="Picture 11" descr="fatina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2850" y="404813"/>
            <a:ext cx="1087438" cy="1884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074" name="AutoShape 2"/>
          <p:cNvSpPr>
            <a:spLocks noChangeArrowheads="1"/>
          </p:cNvSpPr>
          <p:nvPr/>
        </p:nvSpPr>
        <p:spPr bwMode="auto">
          <a:xfrm>
            <a:off x="971550" y="333375"/>
            <a:ext cx="6192838" cy="1150938"/>
          </a:xfrm>
          <a:prstGeom prst="wedgeRoundRectCallout">
            <a:avLst>
              <a:gd name="adj1" fmla="val 64046"/>
              <a:gd name="adj2" fmla="val -7931"/>
              <a:gd name="adj3" fmla="val 16667"/>
            </a:avLst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Io conosco una nuova soluzione ottima che contiene “</a:t>
            </a:r>
            <a:r>
              <a:rPr lang="it-IT" sz="2400" i="1"/>
              <a:t>D</a:t>
            </a:r>
            <a:r>
              <a:rPr lang="it-IT" sz="2400"/>
              <a:t>”. </a:t>
            </a:r>
          </a:p>
        </p:txBody>
      </p:sp>
      <p:pic>
        <p:nvPicPr>
          <p:cNvPr id="1795075" name="Picture 3" descr="GrilloParlant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84225" y="4941888"/>
            <a:ext cx="1001713" cy="1131887"/>
          </a:xfrm>
          <a:noFill/>
          <a:ln/>
        </p:spPr>
      </p:pic>
      <p:pic>
        <p:nvPicPr>
          <p:cNvPr id="1795076" name="Picture 4" descr="pinocchio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11188" y="1844675"/>
            <a:ext cx="1746250" cy="1981200"/>
          </a:xfrm>
          <a:noFill/>
          <a:ln/>
        </p:spPr>
      </p:pic>
      <p:sp>
        <p:nvSpPr>
          <p:cNvPr id="1795077" name="AutoShape 5"/>
          <p:cNvSpPr>
            <a:spLocks noChangeArrowheads="1"/>
          </p:cNvSpPr>
          <p:nvPr/>
        </p:nvSpPr>
        <p:spPr bwMode="auto">
          <a:xfrm>
            <a:off x="2339975" y="2349500"/>
            <a:ext cx="6481763" cy="1511300"/>
          </a:xfrm>
          <a:prstGeom prst="wedgeRoundRectCallout">
            <a:avLst>
              <a:gd name="adj1" fmla="val -61338"/>
              <a:gd name="adj2" fmla="val -23528"/>
              <a:gd name="adj3" fmla="val 16667"/>
            </a:avLst>
          </a:prstGeom>
          <a:solidFill>
            <a:srgbClr val="99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Ho scelto il divertimento “</a:t>
            </a:r>
            <a:r>
              <a:rPr lang="it-IT" sz="2400" i="1"/>
              <a:t>D</a:t>
            </a:r>
            <a:r>
              <a:rPr lang="it-IT" sz="2400"/>
              <a:t>” che termina per primo!! Così quando ho finito mi rimane più tempo per gli altri.</a:t>
            </a:r>
          </a:p>
        </p:txBody>
      </p:sp>
      <p:pic>
        <p:nvPicPr>
          <p:cNvPr id="1795078" name="Picture 6" descr="fatina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6563" y="333375"/>
            <a:ext cx="1087437" cy="1884363"/>
          </a:xfrm>
          <a:prstGeom prst="rect">
            <a:avLst/>
          </a:prstGeom>
          <a:noFill/>
        </p:spPr>
      </p:pic>
      <p:sp>
        <p:nvSpPr>
          <p:cNvPr id="1795079" name="AutoShape 7"/>
          <p:cNvSpPr>
            <a:spLocks noChangeArrowheads="1"/>
          </p:cNvSpPr>
          <p:nvPr/>
        </p:nvSpPr>
        <p:spPr bwMode="auto">
          <a:xfrm>
            <a:off x="2411413" y="4581525"/>
            <a:ext cx="6115050" cy="1511300"/>
          </a:xfrm>
          <a:prstGeom prst="wedgeRoundRectCallout">
            <a:avLst>
              <a:gd name="adj1" fmla="val -66301"/>
              <a:gd name="adj2" fmla="val -106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Ora so che la fatina conosce una soluzione ottima che contiene il divertimento “</a:t>
            </a:r>
            <a:r>
              <a:rPr lang="it-IT" sz="2400" i="1"/>
              <a:t>D</a:t>
            </a:r>
            <a:r>
              <a:rPr lang="it-IT" sz="2400"/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50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7122" name="Picture 2" descr="GrilloParlant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84225" y="4941888"/>
            <a:ext cx="1001713" cy="1131887"/>
          </a:xfrm>
          <a:noFill/>
          <a:ln/>
        </p:spPr>
      </p:pic>
      <p:pic>
        <p:nvPicPr>
          <p:cNvPr id="1797123" name="Picture 3" descr="pinocchio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82613" y="1844675"/>
            <a:ext cx="1746250" cy="1981200"/>
          </a:xfrm>
          <a:noFill/>
          <a:ln/>
        </p:spPr>
      </p:pic>
      <p:sp>
        <p:nvSpPr>
          <p:cNvPr id="1797124" name="AutoShape 4"/>
          <p:cNvSpPr>
            <a:spLocks noChangeArrowheads="1"/>
          </p:cNvSpPr>
          <p:nvPr/>
        </p:nvSpPr>
        <p:spPr bwMode="auto">
          <a:xfrm>
            <a:off x="2411413" y="2133600"/>
            <a:ext cx="6481762" cy="2016125"/>
          </a:xfrm>
          <a:prstGeom prst="wedgeRoundRectCallout">
            <a:avLst>
              <a:gd name="adj1" fmla="val -64500"/>
              <a:gd name="adj2" fmla="val -20708"/>
              <a:gd name="adj3" fmla="val 16667"/>
            </a:avLst>
          </a:prstGeom>
          <a:solidFill>
            <a:srgbClr val="99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Ho finito tutti i divertimenti scelti finora. Ora scelgo il divertimento “</a:t>
            </a:r>
            <a:r>
              <a:rPr lang="it-IT" sz="2400" i="1"/>
              <a:t>D</a:t>
            </a:r>
            <a:r>
              <a:rPr lang="it-IT" sz="2400"/>
              <a:t>” che termina per primo tra quelli non ancora iniziati.</a:t>
            </a:r>
          </a:p>
        </p:txBody>
      </p:sp>
      <p:sp>
        <p:nvSpPr>
          <p:cNvPr id="1797125" name="AutoShape 5"/>
          <p:cNvSpPr>
            <a:spLocks noChangeArrowheads="1"/>
          </p:cNvSpPr>
          <p:nvPr/>
        </p:nvSpPr>
        <p:spPr bwMode="auto">
          <a:xfrm>
            <a:off x="2411413" y="4508500"/>
            <a:ext cx="6481762" cy="1584325"/>
          </a:xfrm>
          <a:prstGeom prst="wedgeRoundRectCallout">
            <a:avLst>
              <a:gd name="adj1" fmla="val -65750"/>
              <a:gd name="adj2" fmla="val -1403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Mumble… devo mostrare che esiste una soluzione ottima che contiene sia “</a:t>
            </a:r>
            <a:r>
              <a:rPr lang="it-IT" sz="2400" i="1"/>
              <a:t>D</a:t>
            </a:r>
            <a:r>
              <a:rPr lang="it-IT" sz="2400"/>
              <a:t>” che tutti i divertimenti scelti prima. </a:t>
            </a:r>
          </a:p>
        </p:txBody>
      </p:sp>
      <p:sp>
        <p:nvSpPr>
          <p:cNvPr id="1797126" name="AutoShape 6"/>
          <p:cNvSpPr>
            <a:spLocks noChangeArrowheads="1"/>
          </p:cNvSpPr>
          <p:nvPr/>
        </p:nvSpPr>
        <p:spPr bwMode="auto">
          <a:xfrm>
            <a:off x="1619250" y="260350"/>
            <a:ext cx="5832475" cy="1512888"/>
          </a:xfrm>
          <a:prstGeom prst="wedgeRoundRectCallout">
            <a:avLst>
              <a:gd name="adj1" fmla="val 60778"/>
              <a:gd name="adj2" fmla="val -13167"/>
              <a:gd name="adj3" fmla="val 16667"/>
            </a:avLst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Io conosco una soluzione ottima che contiene tutti i divertimenti scelti finora da Pinocchio. </a:t>
            </a:r>
          </a:p>
        </p:txBody>
      </p:sp>
      <p:sp>
        <p:nvSpPr>
          <p:cNvPr id="1797127" name="AutoShape 7"/>
          <p:cNvSpPr>
            <a:spLocks noChangeArrowheads="1"/>
          </p:cNvSpPr>
          <p:nvPr/>
        </p:nvSpPr>
        <p:spPr bwMode="auto">
          <a:xfrm>
            <a:off x="2411413" y="4508500"/>
            <a:ext cx="6481762" cy="1584325"/>
          </a:xfrm>
          <a:prstGeom prst="wedgeRoundRectCallout">
            <a:avLst>
              <a:gd name="adj1" fmla="val -65676"/>
              <a:gd name="adj2" fmla="val -1102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Insegnerò alla fatina come modificare la sua soluzione ottima in modo che contenga anche “</a:t>
            </a:r>
            <a:r>
              <a:rPr lang="it-IT" sz="2400" i="1"/>
              <a:t>D</a:t>
            </a:r>
            <a:r>
              <a:rPr lang="it-IT" sz="2400"/>
              <a:t>”. </a:t>
            </a:r>
          </a:p>
        </p:txBody>
      </p:sp>
      <p:pic>
        <p:nvPicPr>
          <p:cNvPr id="1797128" name="Picture 8" descr="fatina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6563" y="333375"/>
            <a:ext cx="1087437" cy="1884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7124" grpId="0" animBg="1"/>
      <p:bldP spid="1797125" grpId="0" animBg="1" autoUpdateAnimBg="0"/>
      <p:bldP spid="179712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9170" name="Picture 2" descr="GrilloParlant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84225" y="4941888"/>
            <a:ext cx="1001713" cy="1131887"/>
          </a:xfrm>
          <a:noFill/>
          <a:ln/>
        </p:spPr>
      </p:pic>
      <p:pic>
        <p:nvPicPr>
          <p:cNvPr id="1799171" name="Picture 3" descr="pinocchio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82613" y="1844675"/>
            <a:ext cx="1746250" cy="1981200"/>
          </a:xfrm>
          <a:noFill/>
          <a:ln/>
        </p:spPr>
      </p:pic>
      <p:sp>
        <p:nvSpPr>
          <p:cNvPr id="1799172" name="AutoShape 4"/>
          <p:cNvSpPr>
            <a:spLocks noChangeArrowheads="1"/>
          </p:cNvSpPr>
          <p:nvPr/>
        </p:nvSpPr>
        <p:spPr bwMode="auto">
          <a:xfrm>
            <a:off x="2411413" y="2133600"/>
            <a:ext cx="6481762" cy="1943100"/>
          </a:xfrm>
          <a:prstGeom prst="wedgeRoundRectCallout">
            <a:avLst>
              <a:gd name="adj1" fmla="val -64329"/>
              <a:gd name="adj2" fmla="val -18792"/>
              <a:gd name="adj3" fmla="val 16667"/>
            </a:avLst>
          </a:prstGeom>
          <a:solidFill>
            <a:srgbClr val="99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Ho finito tutti i divertimenti scelti finora ed ora ho scelto quel divertimento “</a:t>
            </a:r>
            <a:r>
              <a:rPr lang="it-IT" sz="2400" i="1"/>
              <a:t>D</a:t>
            </a:r>
            <a:r>
              <a:rPr lang="it-IT" sz="2400"/>
              <a:t>” che terminerà per primo tra quelli non ancora iniziati.</a:t>
            </a:r>
          </a:p>
        </p:txBody>
      </p:sp>
      <p:sp>
        <p:nvSpPr>
          <p:cNvPr id="1799173" name="AutoShape 5"/>
          <p:cNvSpPr>
            <a:spLocks noChangeArrowheads="1"/>
          </p:cNvSpPr>
          <p:nvPr/>
        </p:nvSpPr>
        <p:spPr bwMode="auto">
          <a:xfrm>
            <a:off x="971550" y="260350"/>
            <a:ext cx="6480175" cy="1584325"/>
          </a:xfrm>
          <a:prstGeom prst="wedgeRoundRectCallout">
            <a:avLst>
              <a:gd name="adj1" fmla="val 61245"/>
              <a:gd name="adj2" fmla="val -18639"/>
              <a:gd name="adj3" fmla="val 16667"/>
            </a:avLst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Io conosco una soluzione ottima che contiene tutti i divertimenti scelti finora da Pinocchio. </a:t>
            </a:r>
          </a:p>
        </p:txBody>
      </p:sp>
      <p:sp>
        <p:nvSpPr>
          <p:cNvPr id="1799174" name="AutoShape 6"/>
          <p:cNvSpPr>
            <a:spLocks noChangeArrowheads="1"/>
          </p:cNvSpPr>
          <p:nvPr/>
        </p:nvSpPr>
        <p:spPr bwMode="auto">
          <a:xfrm>
            <a:off x="755650" y="260350"/>
            <a:ext cx="6696075" cy="1584325"/>
          </a:xfrm>
          <a:prstGeom prst="wedgeRoundRectCallout">
            <a:avLst>
              <a:gd name="adj1" fmla="val 61190"/>
              <a:gd name="adj2" fmla="val -17935"/>
              <a:gd name="adj3" fmla="val 16667"/>
            </a:avLst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 dirty="0"/>
              <a:t>Io conosco una soluzione ottima </a:t>
            </a:r>
            <a:r>
              <a:rPr lang="it-IT" sz="2400" dirty="0" smtClean="0"/>
              <a:t>che </a:t>
            </a:r>
            <a:r>
              <a:rPr lang="it-IT" sz="2400" dirty="0"/>
              <a:t>contiene i divertimenti scelti finora compreso il divertimento “</a:t>
            </a:r>
            <a:r>
              <a:rPr lang="it-IT" sz="2400" i="1" dirty="0"/>
              <a:t>D</a:t>
            </a:r>
            <a:r>
              <a:rPr lang="it-IT" sz="2400" dirty="0"/>
              <a:t>”. </a:t>
            </a:r>
          </a:p>
        </p:txBody>
      </p:sp>
      <p:sp>
        <p:nvSpPr>
          <p:cNvPr id="1799175" name="AutoShape 7"/>
          <p:cNvSpPr>
            <a:spLocks noChangeArrowheads="1"/>
          </p:cNvSpPr>
          <p:nvPr/>
        </p:nvSpPr>
        <p:spPr bwMode="auto">
          <a:xfrm>
            <a:off x="2411413" y="4581525"/>
            <a:ext cx="6481762" cy="1511300"/>
          </a:xfrm>
          <a:prstGeom prst="wedgeRoundRectCallout">
            <a:avLst>
              <a:gd name="adj1" fmla="val -64694"/>
              <a:gd name="adj2" fmla="val -2940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Mumble… se la soluzione della fatina contiene il divertimento “</a:t>
            </a:r>
            <a:r>
              <a:rPr lang="it-IT" sz="2400" i="1"/>
              <a:t>D</a:t>
            </a:r>
            <a:r>
              <a:rPr lang="it-IT" sz="2400"/>
              <a:t>” non ci sono problemi. </a:t>
            </a:r>
          </a:p>
        </p:txBody>
      </p:sp>
      <p:sp>
        <p:nvSpPr>
          <p:cNvPr id="1799176" name="AutoShape 8"/>
          <p:cNvSpPr>
            <a:spLocks noChangeArrowheads="1"/>
          </p:cNvSpPr>
          <p:nvPr/>
        </p:nvSpPr>
        <p:spPr bwMode="auto">
          <a:xfrm>
            <a:off x="2411413" y="4581525"/>
            <a:ext cx="6481762" cy="1511300"/>
          </a:xfrm>
          <a:prstGeom prst="wedgeRoundRectCallout">
            <a:avLst>
              <a:gd name="adj1" fmla="val -65333"/>
              <a:gd name="adj2" fmla="val -1574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Cara fatina, se la tua soluzione contiene il divertimento “</a:t>
            </a:r>
            <a:r>
              <a:rPr lang="it-IT" sz="2400" i="1"/>
              <a:t>D</a:t>
            </a:r>
            <a:r>
              <a:rPr lang="it-IT" sz="2400"/>
              <a:t>” lasciala invariata. </a:t>
            </a:r>
          </a:p>
        </p:txBody>
      </p:sp>
      <p:sp>
        <p:nvSpPr>
          <p:cNvPr id="1799177" name="Text Box 9"/>
          <p:cNvSpPr txBox="1">
            <a:spLocks noChangeArrowheads="1"/>
          </p:cNvSpPr>
          <p:nvPr/>
        </p:nvSpPr>
        <p:spPr bwMode="auto">
          <a:xfrm>
            <a:off x="252413" y="3948113"/>
            <a:ext cx="3130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3600"/>
              <a:t>Primo caso:</a:t>
            </a:r>
          </a:p>
        </p:txBody>
      </p:sp>
      <p:pic>
        <p:nvPicPr>
          <p:cNvPr id="1799178" name="Picture 10" descr="fatina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6563" y="333375"/>
            <a:ext cx="1087437" cy="1884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9174" grpId="0" animBg="1"/>
      <p:bldP spid="1799175" grpId="0" animBg="1"/>
      <p:bldP spid="17991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1218" name="Picture 2" descr="GrilloParlant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84225" y="4941888"/>
            <a:ext cx="1001713" cy="1131887"/>
          </a:xfrm>
          <a:noFill/>
          <a:ln/>
        </p:spPr>
      </p:pic>
      <p:pic>
        <p:nvPicPr>
          <p:cNvPr id="1801219" name="Picture 3" descr="pinocchio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82613" y="1844675"/>
            <a:ext cx="1746250" cy="1981200"/>
          </a:xfrm>
          <a:noFill/>
          <a:ln/>
        </p:spPr>
      </p:pic>
      <p:sp>
        <p:nvSpPr>
          <p:cNvPr id="1801220" name="AutoShape 4"/>
          <p:cNvSpPr>
            <a:spLocks noChangeArrowheads="1"/>
          </p:cNvSpPr>
          <p:nvPr/>
        </p:nvSpPr>
        <p:spPr bwMode="auto">
          <a:xfrm>
            <a:off x="2411413" y="4508500"/>
            <a:ext cx="6481762" cy="1944688"/>
          </a:xfrm>
          <a:prstGeom prst="wedgeRoundRectCallout">
            <a:avLst>
              <a:gd name="adj1" fmla="val -65750"/>
              <a:gd name="adj2" fmla="val -10407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Mumble… se la soluzione della fatina non contiene “</a:t>
            </a:r>
            <a:r>
              <a:rPr lang="it-IT" sz="2400" i="1"/>
              <a:t>D</a:t>
            </a:r>
            <a:r>
              <a:rPr lang="it-IT" sz="2400"/>
              <a:t>” devo metterlo al posto di un altro. </a:t>
            </a:r>
          </a:p>
        </p:txBody>
      </p:sp>
      <p:sp>
        <p:nvSpPr>
          <p:cNvPr id="1801221" name="AutoShape 5"/>
          <p:cNvSpPr>
            <a:spLocks noChangeArrowheads="1"/>
          </p:cNvSpPr>
          <p:nvPr/>
        </p:nvSpPr>
        <p:spPr bwMode="auto">
          <a:xfrm>
            <a:off x="971550" y="188913"/>
            <a:ext cx="6480175" cy="1582737"/>
          </a:xfrm>
          <a:prstGeom prst="wedgeRoundRectCallout">
            <a:avLst>
              <a:gd name="adj1" fmla="val 59699"/>
              <a:gd name="adj2" fmla="val -10282"/>
              <a:gd name="adj3" fmla="val 16667"/>
            </a:avLst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Io conosco una soluzione ottima che contiene tutti i divertimenti scelti finora da Pinocchio. </a:t>
            </a:r>
          </a:p>
        </p:txBody>
      </p:sp>
      <p:sp>
        <p:nvSpPr>
          <p:cNvPr id="1801222" name="AutoShape 6"/>
          <p:cNvSpPr>
            <a:spLocks noChangeArrowheads="1"/>
          </p:cNvSpPr>
          <p:nvPr/>
        </p:nvSpPr>
        <p:spPr bwMode="auto">
          <a:xfrm>
            <a:off x="2411413" y="4508500"/>
            <a:ext cx="6481762" cy="1944688"/>
          </a:xfrm>
          <a:prstGeom prst="wedgeRoundRectCallout">
            <a:avLst>
              <a:gd name="adj1" fmla="val -65356"/>
              <a:gd name="adj2" fmla="val -10491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Non posso certo metterlo al posto di uno di quelli scelti prima e che so essere tutti contenuti nella soluzione della fatina. </a:t>
            </a:r>
          </a:p>
        </p:txBody>
      </p:sp>
      <p:sp>
        <p:nvSpPr>
          <p:cNvPr id="1801223" name="AutoShape 7"/>
          <p:cNvSpPr>
            <a:spLocks noChangeArrowheads="1"/>
          </p:cNvSpPr>
          <p:nvPr/>
        </p:nvSpPr>
        <p:spPr bwMode="auto">
          <a:xfrm>
            <a:off x="2411413" y="4508500"/>
            <a:ext cx="6481762" cy="1944688"/>
          </a:xfrm>
          <a:prstGeom prst="wedgeRoundRectCallout">
            <a:avLst>
              <a:gd name="adj1" fmla="val -65648"/>
              <a:gd name="adj2" fmla="val -10245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Non posso neppure metterlo al posto di uno già iniziato perché questi sono incompatibili con quelli scelti prima. </a:t>
            </a:r>
          </a:p>
        </p:txBody>
      </p:sp>
      <p:sp>
        <p:nvSpPr>
          <p:cNvPr id="1801224" name="AutoShape 8"/>
          <p:cNvSpPr>
            <a:spLocks noChangeArrowheads="1"/>
          </p:cNvSpPr>
          <p:nvPr/>
        </p:nvSpPr>
        <p:spPr bwMode="auto">
          <a:xfrm>
            <a:off x="2411413" y="4508500"/>
            <a:ext cx="6481762" cy="1944688"/>
          </a:xfrm>
          <a:prstGeom prst="wedgeRoundRectCallout">
            <a:avLst>
              <a:gd name="adj1" fmla="val -65236"/>
              <a:gd name="adj2" fmla="val -9593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Mumble… Il primo che nella soluzione della fatina segue quelli già scelti deve terminare dopo “</a:t>
            </a:r>
            <a:r>
              <a:rPr lang="it-IT" sz="2400" i="1"/>
              <a:t>D</a:t>
            </a:r>
            <a:r>
              <a:rPr lang="it-IT" sz="2400"/>
              <a:t>”. Quindi tutti gli altri sono compatibili con “</a:t>
            </a:r>
            <a:r>
              <a:rPr lang="it-IT" sz="2400" i="1"/>
              <a:t>D</a:t>
            </a:r>
            <a:r>
              <a:rPr lang="it-IT" sz="2400"/>
              <a:t>”. </a:t>
            </a:r>
          </a:p>
        </p:txBody>
      </p:sp>
      <p:sp>
        <p:nvSpPr>
          <p:cNvPr id="1801225" name="AutoShape 9"/>
          <p:cNvSpPr>
            <a:spLocks noChangeArrowheads="1"/>
          </p:cNvSpPr>
          <p:nvPr/>
        </p:nvSpPr>
        <p:spPr bwMode="auto">
          <a:xfrm>
            <a:off x="2411413" y="4508500"/>
            <a:ext cx="6481762" cy="1944688"/>
          </a:xfrm>
          <a:prstGeom prst="wedgeRoundRectCallout">
            <a:avLst>
              <a:gd name="adj1" fmla="val -65995"/>
              <a:gd name="adj2" fmla="val -9671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 dirty="0"/>
              <a:t>Cara fatina, se la tua soluzione non contiene il divertimento “</a:t>
            </a:r>
            <a:r>
              <a:rPr lang="it-IT" sz="2400" i="1" dirty="0"/>
              <a:t>D</a:t>
            </a:r>
            <a:r>
              <a:rPr lang="it-IT" sz="2400" dirty="0"/>
              <a:t>” mettilo al posto del primo divertimento che nella tua soluzione segue quelli già </a:t>
            </a:r>
            <a:r>
              <a:rPr lang="it-IT" sz="2400" dirty="0" smtClean="0"/>
              <a:t>scelti da Pinocchio. </a:t>
            </a:r>
            <a:endParaRPr lang="it-IT" sz="2400" dirty="0"/>
          </a:p>
        </p:txBody>
      </p:sp>
      <p:sp>
        <p:nvSpPr>
          <p:cNvPr id="1801226" name="Text Box 10"/>
          <p:cNvSpPr txBox="1">
            <a:spLocks noChangeArrowheads="1"/>
          </p:cNvSpPr>
          <p:nvPr/>
        </p:nvSpPr>
        <p:spPr bwMode="auto">
          <a:xfrm>
            <a:off x="0" y="4041068"/>
            <a:ext cx="34708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dirty="0"/>
              <a:t>Secondo caso:</a:t>
            </a:r>
          </a:p>
        </p:txBody>
      </p:sp>
      <p:pic>
        <p:nvPicPr>
          <p:cNvPr id="1801227" name="Picture 11" descr="fatina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6563" y="333375"/>
            <a:ext cx="1087437" cy="1884363"/>
          </a:xfrm>
          <a:prstGeom prst="rect">
            <a:avLst/>
          </a:prstGeom>
          <a:noFill/>
        </p:spPr>
      </p:pic>
      <p:sp>
        <p:nvSpPr>
          <p:cNvPr id="1801228" name="AutoShape 12"/>
          <p:cNvSpPr>
            <a:spLocks noChangeArrowheads="1"/>
          </p:cNvSpPr>
          <p:nvPr/>
        </p:nvSpPr>
        <p:spPr bwMode="auto">
          <a:xfrm>
            <a:off x="2411413" y="2133600"/>
            <a:ext cx="6481762" cy="1943100"/>
          </a:xfrm>
          <a:prstGeom prst="wedgeRoundRectCallout">
            <a:avLst>
              <a:gd name="adj1" fmla="val -63787"/>
              <a:gd name="adj2" fmla="val -18139"/>
              <a:gd name="adj3" fmla="val 16667"/>
            </a:avLst>
          </a:prstGeom>
          <a:solidFill>
            <a:srgbClr val="99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Ho finito tutti i divertimenti scelti finora ed ora ho scelto quel divertimento “</a:t>
            </a:r>
            <a:r>
              <a:rPr lang="it-IT" sz="2400" i="1"/>
              <a:t>D</a:t>
            </a:r>
            <a:r>
              <a:rPr lang="it-IT" sz="2400"/>
              <a:t>” che terminerà per primo tra quelli non ancora iniziati.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1220" grpId="0" animBg="1"/>
      <p:bldP spid="1801222" grpId="0" animBg="1"/>
      <p:bldP spid="1801223" grpId="0" animBg="1"/>
      <p:bldP spid="1801224" grpId="0" animBg="1"/>
      <p:bldP spid="18012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4000" y="2492375"/>
            <a:ext cx="7315200" cy="457200"/>
            <a:chOff x="173" y="1570"/>
            <a:chExt cx="4992" cy="288"/>
          </a:xfrm>
        </p:grpSpPr>
        <p:sp>
          <p:nvSpPr>
            <p:cNvPr id="1803267" name="Rectangle 3"/>
            <p:cNvSpPr>
              <a:spLocks noChangeArrowheads="1"/>
            </p:cNvSpPr>
            <p:nvPr/>
          </p:nvSpPr>
          <p:spPr bwMode="auto">
            <a:xfrm>
              <a:off x="2486" y="1570"/>
              <a:ext cx="528" cy="28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/>
                <a:t>D</a:t>
              </a:r>
              <a:endParaRPr lang="it-IT" sz="2800" b="1" i="1" baseline="-25000"/>
            </a:p>
          </p:txBody>
        </p:sp>
        <p:sp>
          <p:nvSpPr>
            <p:cNvPr id="1803268" name="Rectangle 4"/>
            <p:cNvSpPr>
              <a:spLocks noChangeArrowheads="1"/>
            </p:cNvSpPr>
            <p:nvPr/>
          </p:nvSpPr>
          <p:spPr bwMode="auto">
            <a:xfrm>
              <a:off x="173" y="1570"/>
              <a:ext cx="912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/>
                <a:t>D</a:t>
              </a:r>
              <a:r>
                <a:rPr lang="it-IT" sz="2800" b="1" i="1" baseline="-25000"/>
                <a:t>1</a:t>
              </a:r>
            </a:p>
          </p:txBody>
        </p:sp>
        <p:sp>
          <p:nvSpPr>
            <p:cNvPr id="1803269" name="Rectangle 5"/>
            <p:cNvSpPr>
              <a:spLocks noChangeArrowheads="1"/>
            </p:cNvSpPr>
            <p:nvPr/>
          </p:nvSpPr>
          <p:spPr bwMode="auto">
            <a:xfrm>
              <a:off x="1757" y="1570"/>
              <a:ext cx="480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/>
                <a:t>D</a:t>
              </a:r>
              <a:r>
                <a:rPr lang="it-IT" sz="2800" b="1" i="1" baseline="-25000"/>
                <a:t>k</a:t>
              </a:r>
            </a:p>
          </p:txBody>
        </p:sp>
        <p:sp>
          <p:nvSpPr>
            <p:cNvPr id="1803270" name="Rectangle 6"/>
            <p:cNvSpPr>
              <a:spLocks noChangeArrowheads="1"/>
            </p:cNvSpPr>
            <p:nvPr/>
          </p:nvSpPr>
          <p:spPr bwMode="auto">
            <a:xfrm>
              <a:off x="4637" y="1570"/>
              <a:ext cx="528" cy="28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/>
                <a:t>D</a:t>
              </a:r>
              <a:r>
                <a:rPr lang="it-IT" sz="2800" b="1" i="1" baseline="-25000"/>
                <a:t>m</a:t>
              </a:r>
            </a:p>
          </p:txBody>
        </p:sp>
        <p:sp>
          <p:nvSpPr>
            <p:cNvPr id="1803271" name="Rectangle 7"/>
            <p:cNvSpPr>
              <a:spLocks noChangeArrowheads="1"/>
            </p:cNvSpPr>
            <p:nvPr/>
          </p:nvSpPr>
          <p:spPr bwMode="auto">
            <a:xfrm>
              <a:off x="1133" y="157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/>
                <a:t>…..</a:t>
              </a:r>
              <a:endParaRPr lang="it-IT" sz="2800" b="1" i="1" baseline="-25000"/>
            </a:p>
          </p:txBody>
        </p:sp>
        <p:sp>
          <p:nvSpPr>
            <p:cNvPr id="1803272" name="Rectangle 8"/>
            <p:cNvSpPr>
              <a:spLocks noChangeArrowheads="1"/>
            </p:cNvSpPr>
            <p:nvPr/>
          </p:nvSpPr>
          <p:spPr bwMode="auto">
            <a:xfrm>
              <a:off x="4061" y="157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/>
                <a:t>…..</a:t>
              </a:r>
              <a:endParaRPr lang="it-IT" sz="2800" b="1" i="1" baseline="-25000"/>
            </a:p>
          </p:txBody>
        </p:sp>
        <p:sp>
          <p:nvSpPr>
            <p:cNvPr id="1803273" name="Rectangle 9"/>
            <p:cNvSpPr>
              <a:spLocks noChangeArrowheads="1"/>
            </p:cNvSpPr>
            <p:nvPr/>
          </p:nvSpPr>
          <p:spPr bwMode="auto">
            <a:xfrm>
              <a:off x="3389" y="1570"/>
              <a:ext cx="672" cy="28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/>
                <a:t>D</a:t>
              </a:r>
              <a:r>
                <a:rPr lang="it-IT" sz="2800" b="1" i="1" baseline="-25000"/>
                <a:t>k+2</a:t>
              </a:r>
            </a:p>
          </p:txBody>
        </p:sp>
      </p:grpSp>
      <p:sp>
        <p:nvSpPr>
          <p:cNvPr id="1803274" name="Rectangle 10"/>
          <p:cNvSpPr>
            <a:spLocks noChangeArrowheads="1"/>
          </p:cNvSpPr>
          <p:nvPr/>
        </p:nvSpPr>
        <p:spPr bwMode="auto">
          <a:xfrm>
            <a:off x="254000" y="1268413"/>
            <a:ext cx="1336675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/>
              <a:t>D</a:t>
            </a:r>
            <a:r>
              <a:rPr lang="it-IT" sz="2800" b="1" i="1" baseline="-25000"/>
              <a:t>1</a:t>
            </a:r>
          </a:p>
        </p:txBody>
      </p:sp>
      <p:sp>
        <p:nvSpPr>
          <p:cNvPr id="1803275" name="Rectangle 11"/>
          <p:cNvSpPr>
            <a:spLocks noChangeArrowheads="1"/>
          </p:cNvSpPr>
          <p:nvPr/>
        </p:nvSpPr>
        <p:spPr bwMode="auto">
          <a:xfrm>
            <a:off x="2574925" y="1268413"/>
            <a:ext cx="703263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/>
              <a:t>D</a:t>
            </a:r>
            <a:r>
              <a:rPr lang="it-IT" sz="2800" b="1" i="1" baseline="-25000"/>
              <a:t>k</a:t>
            </a:r>
          </a:p>
        </p:txBody>
      </p:sp>
      <p:sp>
        <p:nvSpPr>
          <p:cNvPr id="1803276" name="Rectangle 12"/>
          <p:cNvSpPr>
            <a:spLocks noChangeArrowheads="1"/>
          </p:cNvSpPr>
          <p:nvPr/>
        </p:nvSpPr>
        <p:spPr bwMode="auto">
          <a:xfrm>
            <a:off x="6794500" y="1268413"/>
            <a:ext cx="7747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/>
              <a:t>D</a:t>
            </a:r>
            <a:r>
              <a:rPr lang="it-IT" sz="2800" b="1" i="1" baseline="-25000"/>
              <a:t>m</a:t>
            </a:r>
          </a:p>
        </p:txBody>
      </p:sp>
      <p:sp>
        <p:nvSpPr>
          <p:cNvPr id="1803277" name="Rectangle 13"/>
          <p:cNvSpPr>
            <a:spLocks noChangeArrowheads="1"/>
          </p:cNvSpPr>
          <p:nvPr/>
        </p:nvSpPr>
        <p:spPr bwMode="auto">
          <a:xfrm>
            <a:off x="1660525" y="126841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/>
              <a:t>…..</a:t>
            </a:r>
            <a:endParaRPr lang="it-IT" sz="2800" b="1" i="1" baseline="-25000"/>
          </a:p>
        </p:txBody>
      </p:sp>
      <p:sp>
        <p:nvSpPr>
          <p:cNvPr id="1803278" name="Rectangle 14"/>
          <p:cNvSpPr>
            <a:spLocks noChangeArrowheads="1"/>
          </p:cNvSpPr>
          <p:nvPr/>
        </p:nvSpPr>
        <p:spPr bwMode="auto">
          <a:xfrm>
            <a:off x="3840163" y="1268413"/>
            <a:ext cx="985837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/>
              <a:t>D</a:t>
            </a:r>
            <a:r>
              <a:rPr lang="it-IT" sz="2800" b="1" i="1" baseline="-25000"/>
              <a:t>k+1</a:t>
            </a:r>
          </a:p>
        </p:txBody>
      </p:sp>
      <p:sp>
        <p:nvSpPr>
          <p:cNvPr id="1803279" name="Rectangle 15"/>
          <p:cNvSpPr>
            <a:spLocks noChangeArrowheads="1"/>
          </p:cNvSpPr>
          <p:nvPr/>
        </p:nvSpPr>
        <p:spPr bwMode="auto">
          <a:xfrm>
            <a:off x="5951538" y="1268413"/>
            <a:ext cx="84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/>
              <a:t>…..</a:t>
            </a:r>
            <a:endParaRPr lang="it-IT" sz="2800" b="1" i="1" baseline="-25000"/>
          </a:p>
        </p:txBody>
      </p:sp>
      <p:sp>
        <p:nvSpPr>
          <p:cNvPr id="1803280" name="Rectangle 16"/>
          <p:cNvSpPr>
            <a:spLocks noChangeArrowheads="1"/>
          </p:cNvSpPr>
          <p:nvPr/>
        </p:nvSpPr>
        <p:spPr bwMode="auto">
          <a:xfrm>
            <a:off x="4965700" y="1268413"/>
            <a:ext cx="985838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/>
              <a:t>D</a:t>
            </a:r>
            <a:r>
              <a:rPr lang="it-IT" sz="2800" b="1" i="1" baseline="-25000"/>
              <a:t>k+2</a:t>
            </a:r>
          </a:p>
        </p:txBody>
      </p:sp>
      <p:sp>
        <p:nvSpPr>
          <p:cNvPr id="1803281" name="AutoShape 17"/>
          <p:cNvSpPr>
            <a:spLocks noChangeArrowheads="1"/>
          </p:cNvSpPr>
          <p:nvPr/>
        </p:nvSpPr>
        <p:spPr bwMode="auto">
          <a:xfrm>
            <a:off x="3244850" y="836613"/>
            <a:ext cx="133350" cy="360362"/>
          </a:xfrm>
          <a:prstGeom prst="downArrow">
            <a:avLst>
              <a:gd name="adj1" fmla="val 50000"/>
              <a:gd name="adj2" fmla="val 675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803282" name="Text Box 18"/>
          <p:cNvSpPr txBox="1">
            <a:spLocks noChangeArrowheads="1"/>
          </p:cNvSpPr>
          <p:nvPr/>
        </p:nvSpPr>
        <p:spPr bwMode="auto">
          <a:xfrm>
            <a:off x="2312988" y="203200"/>
            <a:ext cx="292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3600"/>
              <a:t>ora attuale</a:t>
            </a:r>
          </a:p>
        </p:txBody>
      </p:sp>
      <p:pic>
        <p:nvPicPr>
          <p:cNvPr id="1803283" name="Picture 19" descr="fatina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6225" y="1125538"/>
            <a:ext cx="1085850" cy="1884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4290" name="Picture 2" descr="GrilloParlant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84225" y="4941888"/>
            <a:ext cx="1001713" cy="1131887"/>
          </a:xfrm>
          <a:noFill/>
          <a:ln/>
        </p:spPr>
      </p:pic>
      <p:pic>
        <p:nvPicPr>
          <p:cNvPr id="1804291" name="Picture 3" descr="pinocchio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82613" y="1844675"/>
            <a:ext cx="1746250" cy="1981200"/>
          </a:xfrm>
          <a:noFill/>
          <a:ln/>
        </p:spPr>
      </p:pic>
      <p:pic>
        <p:nvPicPr>
          <p:cNvPr id="1804292" name="Picture 4" descr="fatina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6563" y="333375"/>
            <a:ext cx="1087437" cy="1884363"/>
          </a:xfrm>
          <a:prstGeom prst="rect">
            <a:avLst/>
          </a:prstGeom>
          <a:noFill/>
        </p:spPr>
      </p:pic>
      <p:sp>
        <p:nvSpPr>
          <p:cNvPr id="1804293" name="AutoShape 5"/>
          <p:cNvSpPr>
            <a:spLocks noChangeArrowheads="1"/>
          </p:cNvSpPr>
          <p:nvPr/>
        </p:nvSpPr>
        <p:spPr bwMode="auto">
          <a:xfrm>
            <a:off x="971550" y="333375"/>
            <a:ext cx="6480175" cy="1582738"/>
          </a:xfrm>
          <a:prstGeom prst="wedgeRoundRectCallout">
            <a:avLst>
              <a:gd name="adj1" fmla="val 60731"/>
              <a:gd name="adj2" fmla="val -19407"/>
              <a:gd name="adj3" fmla="val 16667"/>
            </a:avLst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Io conosco una nuova soluzione ottima che contiene i divertimenti scelti finora da Pinocchio compreso “</a:t>
            </a:r>
            <a:r>
              <a:rPr lang="it-IT" sz="2400" i="1"/>
              <a:t>D</a:t>
            </a:r>
            <a:r>
              <a:rPr lang="it-IT" sz="2400"/>
              <a:t>”. </a:t>
            </a:r>
          </a:p>
        </p:txBody>
      </p:sp>
      <p:sp>
        <p:nvSpPr>
          <p:cNvPr id="1804294" name="AutoShape 6"/>
          <p:cNvSpPr>
            <a:spLocks noChangeArrowheads="1"/>
          </p:cNvSpPr>
          <p:nvPr/>
        </p:nvSpPr>
        <p:spPr bwMode="auto">
          <a:xfrm>
            <a:off x="2411413" y="4508500"/>
            <a:ext cx="6481762" cy="1944688"/>
          </a:xfrm>
          <a:prstGeom prst="wedgeRoundRectCallout">
            <a:avLst>
              <a:gd name="adj1" fmla="val -65356"/>
              <a:gd name="adj2" fmla="val -10491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So che la fatina conosce una soluzione ottima che contiene tutti i divertimenti scelti finora da Pinocchio compreso “</a:t>
            </a:r>
            <a:r>
              <a:rPr lang="it-IT" sz="2400" i="1"/>
              <a:t>D</a:t>
            </a:r>
            <a:r>
              <a:rPr lang="it-IT" sz="2400"/>
              <a:t>”. </a:t>
            </a:r>
          </a:p>
        </p:txBody>
      </p:sp>
      <p:sp>
        <p:nvSpPr>
          <p:cNvPr id="1804295" name="AutoShape 7"/>
          <p:cNvSpPr>
            <a:spLocks noChangeArrowheads="1"/>
          </p:cNvSpPr>
          <p:nvPr/>
        </p:nvSpPr>
        <p:spPr bwMode="auto">
          <a:xfrm>
            <a:off x="2411413" y="2133600"/>
            <a:ext cx="6481762" cy="1943100"/>
          </a:xfrm>
          <a:prstGeom prst="wedgeRoundRectCallout">
            <a:avLst>
              <a:gd name="adj1" fmla="val -63787"/>
              <a:gd name="adj2" fmla="val -18139"/>
              <a:gd name="adj3" fmla="val 16667"/>
            </a:avLst>
          </a:prstGeom>
          <a:solidFill>
            <a:srgbClr val="99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Ho finito tutti i divertimenti scelti finora ed ora ho scelto quel divertimento “</a:t>
            </a:r>
            <a:r>
              <a:rPr lang="it-IT" sz="2400" i="1"/>
              <a:t>D</a:t>
            </a:r>
            <a:r>
              <a:rPr lang="it-IT" sz="2400"/>
              <a:t>” che terminerà per primo tra quelli non ancora iniziati.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42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6338" name="Picture 2" descr="GrilloParlant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84225" y="4941888"/>
            <a:ext cx="1001713" cy="1131887"/>
          </a:xfrm>
          <a:noFill/>
          <a:ln/>
        </p:spPr>
      </p:pic>
      <p:pic>
        <p:nvPicPr>
          <p:cNvPr id="1806339" name="Picture 3" descr="pinocchio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82613" y="1844675"/>
            <a:ext cx="1746250" cy="1981200"/>
          </a:xfrm>
          <a:noFill/>
          <a:ln/>
        </p:spPr>
      </p:pic>
      <p:sp>
        <p:nvSpPr>
          <p:cNvPr id="1806340" name="AutoShape 4"/>
          <p:cNvSpPr>
            <a:spLocks noChangeArrowheads="1"/>
          </p:cNvSpPr>
          <p:nvPr/>
        </p:nvSpPr>
        <p:spPr bwMode="auto">
          <a:xfrm>
            <a:off x="784225" y="333375"/>
            <a:ext cx="6667500" cy="1582738"/>
          </a:xfrm>
          <a:prstGeom prst="wedgeRoundRectCallout">
            <a:avLst>
              <a:gd name="adj1" fmla="val 59431"/>
              <a:gd name="adj2" fmla="val -19407"/>
              <a:gd name="adj3" fmla="val 16667"/>
            </a:avLst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Io conosco una soluzione ottima che contiene tutti i divertimenti scelti finora da Pinocchio. </a:t>
            </a:r>
          </a:p>
        </p:txBody>
      </p:sp>
      <p:sp>
        <p:nvSpPr>
          <p:cNvPr id="1806341" name="AutoShape 5"/>
          <p:cNvSpPr>
            <a:spLocks noChangeArrowheads="1"/>
          </p:cNvSpPr>
          <p:nvPr/>
        </p:nvSpPr>
        <p:spPr bwMode="auto">
          <a:xfrm>
            <a:off x="2411413" y="2420938"/>
            <a:ext cx="6481762" cy="1368425"/>
          </a:xfrm>
          <a:prstGeom prst="wedgeRoundRectCallout">
            <a:avLst>
              <a:gd name="adj1" fmla="val -63958"/>
              <a:gd name="adj2" fmla="val -27843"/>
              <a:gd name="adj3" fmla="val 16667"/>
            </a:avLst>
          </a:prstGeom>
          <a:solidFill>
            <a:srgbClr val="99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Ho finito tutti i divertimenti scelti finora ma tutti gli altri sono già iniziati.</a:t>
            </a:r>
          </a:p>
        </p:txBody>
      </p:sp>
      <p:sp>
        <p:nvSpPr>
          <p:cNvPr id="1806342" name="AutoShape 6"/>
          <p:cNvSpPr>
            <a:spLocks noChangeArrowheads="1"/>
          </p:cNvSpPr>
          <p:nvPr/>
        </p:nvSpPr>
        <p:spPr bwMode="auto">
          <a:xfrm>
            <a:off x="2411413" y="4365625"/>
            <a:ext cx="6481762" cy="2016125"/>
          </a:xfrm>
          <a:prstGeom prst="wedgeRoundRectCallout">
            <a:avLst>
              <a:gd name="adj1" fmla="val -65356"/>
              <a:gd name="adj2" fmla="val -4801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Mumble… la soluzione ottima della fatina contiene tutti i divertimenti scelti finora e non ci sono altri divertimenti compatibili. </a:t>
            </a:r>
          </a:p>
        </p:txBody>
      </p:sp>
      <p:sp>
        <p:nvSpPr>
          <p:cNvPr id="1806343" name="AutoShape 7"/>
          <p:cNvSpPr>
            <a:spLocks noChangeArrowheads="1"/>
          </p:cNvSpPr>
          <p:nvPr/>
        </p:nvSpPr>
        <p:spPr bwMode="auto">
          <a:xfrm>
            <a:off x="2411413" y="4365625"/>
            <a:ext cx="6481762" cy="2016125"/>
          </a:xfrm>
          <a:prstGeom prst="wedgeRoundRectCallout">
            <a:avLst>
              <a:gd name="adj1" fmla="val -65282"/>
              <a:gd name="adj2" fmla="val -5120"/>
              <a:gd name="adj3" fmla="val 16667"/>
            </a:avLst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it-IT" sz="2400"/>
              <a:t>Quindi la soluzione ottima della fatina non contiene altri divertimenti e quelli scelti finora da Pinocchio sono una soluzione ottima. </a:t>
            </a:r>
          </a:p>
        </p:txBody>
      </p:sp>
      <p:pic>
        <p:nvPicPr>
          <p:cNvPr id="1806344" name="Picture 8" descr="fatina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6563" y="333375"/>
            <a:ext cx="1087437" cy="1884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6342" grpId="0" animBg="1"/>
      <p:bldP spid="18063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82" name="Text Box 2"/>
          <p:cNvSpPr txBox="1">
            <a:spLocks noChangeArrowheads="1"/>
          </p:cNvSpPr>
          <p:nvPr/>
        </p:nvSpPr>
        <p:spPr bwMode="auto">
          <a:xfrm>
            <a:off x="287338" y="225425"/>
            <a:ext cx="8605837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Strategie golose: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3684" name="Text Box 4"/>
          <p:cNvSpPr txBox="1">
            <a:spLocks noChangeArrowheads="1"/>
          </p:cNvSpPr>
          <p:nvPr/>
        </p:nvSpPr>
        <p:spPr bwMode="auto">
          <a:xfrm>
            <a:off x="287338" y="873125"/>
            <a:ext cx="8497887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Scegliere l’attività che inizia per prima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51275" y="1665288"/>
            <a:ext cx="3257550" cy="219075"/>
            <a:chOff x="2031" y="3475"/>
            <a:chExt cx="2223" cy="138"/>
          </a:xfrm>
        </p:grpSpPr>
        <p:sp>
          <p:nvSpPr>
            <p:cNvPr id="1863689" name="Line 9"/>
            <p:cNvSpPr>
              <a:spLocks noChangeShapeType="1"/>
            </p:cNvSpPr>
            <p:nvPr/>
          </p:nvSpPr>
          <p:spPr bwMode="auto">
            <a:xfrm>
              <a:off x="2031" y="3475"/>
              <a:ext cx="15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3690" name="Line 10"/>
            <p:cNvSpPr>
              <a:spLocks noChangeShapeType="1"/>
            </p:cNvSpPr>
            <p:nvPr/>
          </p:nvSpPr>
          <p:spPr bwMode="auto">
            <a:xfrm>
              <a:off x="2213" y="3611"/>
              <a:ext cx="816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3691" name="Line 11"/>
            <p:cNvSpPr>
              <a:spLocks noChangeShapeType="1"/>
            </p:cNvSpPr>
            <p:nvPr/>
          </p:nvSpPr>
          <p:spPr bwMode="auto">
            <a:xfrm>
              <a:off x="3438" y="3612"/>
              <a:ext cx="816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63692" name="Text Box 12"/>
          <p:cNvSpPr txBox="1">
            <a:spLocks noChangeArrowheads="1"/>
          </p:cNvSpPr>
          <p:nvPr/>
        </p:nvSpPr>
        <p:spPr bwMode="auto">
          <a:xfrm>
            <a:off x="323850" y="2276475"/>
            <a:ext cx="8497888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Scegliere l’attività che dura meno tempo</a:t>
            </a:r>
          </a:p>
        </p:txBody>
      </p:sp>
      <p:sp>
        <p:nvSpPr>
          <p:cNvPr id="1863697" name="Text Box 17"/>
          <p:cNvSpPr txBox="1">
            <a:spLocks noChangeArrowheads="1"/>
          </p:cNvSpPr>
          <p:nvPr/>
        </p:nvSpPr>
        <p:spPr bwMode="auto">
          <a:xfrm>
            <a:off x="358775" y="2852738"/>
            <a:ext cx="3024188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i="1">
                <a:latin typeface="Times New Roman" pitchFamily="18" charset="0"/>
                <a:cs typeface="Times New Roman" pitchFamily="18" charset="0"/>
              </a:rPr>
              <a:t>Non funziona</a:t>
            </a:r>
            <a:endParaRPr lang="it-IT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3698" name="Text Box 18"/>
          <p:cNvSpPr txBox="1">
            <a:spLocks noChangeArrowheads="1"/>
          </p:cNvSpPr>
          <p:nvPr/>
        </p:nvSpPr>
        <p:spPr bwMode="auto">
          <a:xfrm>
            <a:off x="323850" y="1520825"/>
            <a:ext cx="3024188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i="1">
                <a:latin typeface="Times New Roman" pitchFamily="18" charset="0"/>
                <a:cs typeface="Times New Roman" pitchFamily="18" charset="0"/>
              </a:rPr>
              <a:t>Non funziona</a:t>
            </a:r>
            <a:endParaRPr lang="it-IT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671888" y="2997200"/>
            <a:ext cx="3457575" cy="217488"/>
            <a:chOff x="2167" y="2614"/>
            <a:chExt cx="2359" cy="137"/>
          </a:xfrm>
        </p:grpSpPr>
        <p:sp>
          <p:nvSpPr>
            <p:cNvPr id="1863700" name="Line 20"/>
            <p:cNvSpPr>
              <a:spLocks noChangeShapeType="1"/>
            </p:cNvSpPr>
            <p:nvPr/>
          </p:nvSpPr>
          <p:spPr bwMode="auto">
            <a:xfrm flipV="1">
              <a:off x="2984" y="2614"/>
              <a:ext cx="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3701" name="Line 21"/>
            <p:cNvSpPr>
              <a:spLocks noChangeShapeType="1"/>
            </p:cNvSpPr>
            <p:nvPr/>
          </p:nvSpPr>
          <p:spPr bwMode="auto">
            <a:xfrm>
              <a:off x="2167" y="2750"/>
              <a:ext cx="1089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3702" name="Line 22"/>
            <p:cNvSpPr>
              <a:spLocks noChangeShapeType="1"/>
            </p:cNvSpPr>
            <p:nvPr/>
          </p:nvSpPr>
          <p:spPr bwMode="auto">
            <a:xfrm>
              <a:off x="3483" y="2750"/>
              <a:ext cx="1043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63703" name="Text Box 23"/>
          <p:cNvSpPr txBox="1">
            <a:spLocks noChangeArrowheads="1"/>
          </p:cNvSpPr>
          <p:nvPr/>
        </p:nvSpPr>
        <p:spPr bwMode="auto">
          <a:xfrm>
            <a:off x="358775" y="3536950"/>
            <a:ext cx="8497888" cy="107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Scegliere l’attività incompatibile con il minor numero di altre attività</a:t>
            </a:r>
          </a:p>
        </p:txBody>
      </p:sp>
      <p:sp>
        <p:nvSpPr>
          <p:cNvPr id="1863704" name="Text Box 24"/>
          <p:cNvSpPr txBox="1">
            <a:spLocks noChangeArrowheads="1"/>
          </p:cNvSpPr>
          <p:nvPr/>
        </p:nvSpPr>
        <p:spPr bwMode="auto">
          <a:xfrm>
            <a:off x="431800" y="4652963"/>
            <a:ext cx="3024188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i="1">
                <a:latin typeface="Times New Roman" pitchFamily="18" charset="0"/>
                <a:cs typeface="Times New Roman" pitchFamily="18" charset="0"/>
              </a:rPr>
              <a:t>Non funziona</a:t>
            </a:r>
            <a:endParaRPr lang="it-IT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563938" y="4868863"/>
            <a:ext cx="4718050" cy="935037"/>
            <a:chOff x="2077" y="3249"/>
            <a:chExt cx="3220" cy="589"/>
          </a:xfrm>
        </p:grpSpPr>
        <p:sp>
          <p:nvSpPr>
            <p:cNvPr id="1863710" name="Line 30"/>
            <p:cNvSpPr>
              <a:spLocks noChangeShapeType="1"/>
            </p:cNvSpPr>
            <p:nvPr/>
          </p:nvSpPr>
          <p:spPr bwMode="auto">
            <a:xfrm flipV="1">
              <a:off x="2939" y="3249"/>
              <a:ext cx="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3711" name="Line 31"/>
            <p:cNvSpPr>
              <a:spLocks noChangeShapeType="1"/>
            </p:cNvSpPr>
            <p:nvPr/>
          </p:nvSpPr>
          <p:spPr bwMode="auto">
            <a:xfrm>
              <a:off x="3483" y="3475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3712" name="Line 32"/>
            <p:cNvSpPr>
              <a:spLocks noChangeShapeType="1"/>
            </p:cNvSpPr>
            <p:nvPr/>
          </p:nvSpPr>
          <p:spPr bwMode="auto">
            <a:xfrm flipV="1">
              <a:off x="3800" y="3249"/>
              <a:ext cx="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3713" name="Line 33"/>
            <p:cNvSpPr>
              <a:spLocks noChangeShapeType="1"/>
            </p:cNvSpPr>
            <p:nvPr/>
          </p:nvSpPr>
          <p:spPr bwMode="auto">
            <a:xfrm flipV="1">
              <a:off x="2077" y="3249"/>
              <a:ext cx="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3714" name="Line 34"/>
            <p:cNvSpPr>
              <a:spLocks noChangeShapeType="1"/>
            </p:cNvSpPr>
            <p:nvPr/>
          </p:nvSpPr>
          <p:spPr bwMode="auto">
            <a:xfrm flipV="1">
              <a:off x="4617" y="3249"/>
              <a:ext cx="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3715" name="Line 35"/>
            <p:cNvSpPr>
              <a:spLocks noChangeShapeType="1"/>
            </p:cNvSpPr>
            <p:nvPr/>
          </p:nvSpPr>
          <p:spPr bwMode="auto">
            <a:xfrm>
              <a:off x="2666" y="3475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3716" name="Line 36"/>
            <p:cNvSpPr>
              <a:spLocks noChangeShapeType="1"/>
            </p:cNvSpPr>
            <p:nvPr/>
          </p:nvSpPr>
          <p:spPr bwMode="auto">
            <a:xfrm>
              <a:off x="2666" y="3657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3717" name="Line 37"/>
            <p:cNvSpPr>
              <a:spLocks noChangeShapeType="1"/>
            </p:cNvSpPr>
            <p:nvPr/>
          </p:nvSpPr>
          <p:spPr bwMode="auto">
            <a:xfrm>
              <a:off x="4345" y="3475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3718" name="Line 38"/>
            <p:cNvSpPr>
              <a:spLocks noChangeShapeType="1"/>
            </p:cNvSpPr>
            <p:nvPr/>
          </p:nvSpPr>
          <p:spPr bwMode="auto">
            <a:xfrm>
              <a:off x="4345" y="3657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3719" name="Line 39"/>
            <p:cNvSpPr>
              <a:spLocks noChangeShapeType="1"/>
            </p:cNvSpPr>
            <p:nvPr/>
          </p:nvSpPr>
          <p:spPr bwMode="auto">
            <a:xfrm>
              <a:off x="4345" y="3838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3720" name="Line 40"/>
            <p:cNvSpPr>
              <a:spLocks noChangeShapeType="1"/>
            </p:cNvSpPr>
            <p:nvPr/>
          </p:nvSpPr>
          <p:spPr bwMode="auto">
            <a:xfrm>
              <a:off x="2666" y="3838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6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3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63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63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63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63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6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6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63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63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684" grpId="0"/>
      <p:bldP spid="1863692" grpId="0"/>
      <p:bldP spid="1863697" grpId="0"/>
      <p:bldP spid="1863698" grpId="0"/>
      <p:bldP spid="1863703" grpId="0"/>
      <p:bldP spid="18637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866" name="Text Box 2"/>
          <p:cNvSpPr txBox="1">
            <a:spLocks noChangeArrowheads="1"/>
          </p:cNvSpPr>
          <p:nvPr/>
        </p:nvSpPr>
        <p:spPr bwMode="auto">
          <a:xfrm>
            <a:off x="333375" y="871538"/>
            <a:ext cx="1142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  <a:cs typeface="Times New Roman" pitchFamily="18" charset="0"/>
              </a:rPr>
              <a:t>Problema</a:t>
            </a:r>
          </a:p>
        </p:txBody>
      </p:sp>
      <p:sp>
        <p:nvSpPr>
          <p:cNvPr id="1828867" name="Oval 3"/>
          <p:cNvSpPr>
            <a:spLocks noChangeArrowheads="1"/>
          </p:cNvSpPr>
          <p:nvPr/>
        </p:nvSpPr>
        <p:spPr bwMode="auto">
          <a:xfrm>
            <a:off x="2484438" y="620713"/>
            <a:ext cx="3789362" cy="10810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5900" y="1412875"/>
            <a:ext cx="8108950" cy="1727200"/>
            <a:chOff x="42" y="890"/>
            <a:chExt cx="5108" cy="1088"/>
          </a:xfrm>
        </p:grpSpPr>
        <p:sp>
          <p:nvSpPr>
            <p:cNvPr id="1828869" name="Text Box 5"/>
            <p:cNvSpPr txBox="1">
              <a:spLocks noChangeArrowheads="1"/>
            </p:cNvSpPr>
            <p:nvPr/>
          </p:nvSpPr>
          <p:spPr bwMode="auto">
            <a:xfrm>
              <a:off x="126" y="1242"/>
              <a:ext cx="10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  <a:cs typeface="Times New Roman" pitchFamily="18" charset="0"/>
                </a:rPr>
                <a:t>Sottoproblemi</a:t>
              </a:r>
            </a:p>
          </p:txBody>
        </p:sp>
        <p:sp>
          <p:nvSpPr>
            <p:cNvPr id="1828870" name="Oval 6"/>
            <p:cNvSpPr>
              <a:spLocks noChangeArrowheads="1"/>
            </p:cNvSpPr>
            <p:nvPr/>
          </p:nvSpPr>
          <p:spPr bwMode="auto">
            <a:xfrm>
              <a:off x="42" y="1479"/>
              <a:ext cx="921" cy="4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71" name="Oval 7"/>
            <p:cNvSpPr>
              <a:spLocks noChangeArrowheads="1"/>
            </p:cNvSpPr>
            <p:nvPr/>
          </p:nvSpPr>
          <p:spPr bwMode="auto">
            <a:xfrm>
              <a:off x="1298" y="1479"/>
              <a:ext cx="921" cy="4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72" name="Oval 8"/>
            <p:cNvSpPr>
              <a:spLocks noChangeArrowheads="1"/>
            </p:cNvSpPr>
            <p:nvPr/>
          </p:nvSpPr>
          <p:spPr bwMode="auto">
            <a:xfrm>
              <a:off x="4229" y="1479"/>
              <a:ext cx="921" cy="4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73" name="Line 9"/>
            <p:cNvSpPr>
              <a:spLocks noChangeShapeType="1"/>
            </p:cNvSpPr>
            <p:nvPr/>
          </p:nvSpPr>
          <p:spPr bwMode="auto">
            <a:xfrm>
              <a:off x="2721" y="1752"/>
              <a:ext cx="10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74" name="Line 10"/>
            <p:cNvSpPr>
              <a:spLocks noChangeShapeType="1"/>
            </p:cNvSpPr>
            <p:nvPr/>
          </p:nvSpPr>
          <p:spPr bwMode="auto">
            <a:xfrm flipH="1">
              <a:off x="796" y="890"/>
              <a:ext cx="1993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75" name="Line 11"/>
            <p:cNvSpPr>
              <a:spLocks noChangeShapeType="1"/>
            </p:cNvSpPr>
            <p:nvPr/>
          </p:nvSpPr>
          <p:spPr bwMode="auto">
            <a:xfrm flipH="1">
              <a:off x="1968" y="890"/>
              <a:ext cx="82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76" name="Line 12"/>
            <p:cNvSpPr>
              <a:spLocks noChangeShapeType="1"/>
            </p:cNvSpPr>
            <p:nvPr/>
          </p:nvSpPr>
          <p:spPr bwMode="auto">
            <a:xfrm>
              <a:off x="2789" y="890"/>
              <a:ext cx="2068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3988" y="2924175"/>
            <a:ext cx="8624887" cy="1296988"/>
            <a:chOff x="97" y="1842"/>
            <a:chExt cx="5433" cy="817"/>
          </a:xfrm>
        </p:grpSpPr>
        <p:sp>
          <p:nvSpPr>
            <p:cNvPr id="1828878" name="Oval 14"/>
            <p:cNvSpPr>
              <a:spLocks noChangeArrowheads="1"/>
            </p:cNvSpPr>
            <p:nvPr/>
          </p:nvSpPr>
          <p:spPr bwMode="auto">
            <a:xfrm>
              <a:off x="4944" y="2296"/>
              <a:ext cx="586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79" name="Text Box 15"/>
            <p:cNvSpPr txBox="1">
              <a:spLocks noChangeArrowheads="1"/>
            </p:cNvSpPr>
            <p:nvPr/>
          </p:nvSpPr>
          <p:spPr bwMode="auto">
            <a:xfrm>
              <a:off x="181" y="2059"/>
              <a:ext cx="13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  <a:cs typeface="Times New Roman" pitchFamily="18" charset="0"/>
                </a:rPr>
                <a:t>Sottosottoproblemi</a:t>
              </a:r>
            </a:p>
          </p:txBody>
        </p:sp>
        <p:sp>
          <p:nvSpPr>
            <p:cNvPr id="1828880" name="Oval 16"/>
            <p:cNvSpPr>
              <a:spLocks noChangeArrowheads="1"/>
            </p:cNvSpPr>
            <p:nvPr/>
          </p:nvSpPr>
          <p:spPr bwMode="auto">
            <a:xfrm>
              <a:off x="4148" y="2296"/>
              <a:ext cx="586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81" name="Oval 17"/>
            <p:cNvSpPr>
              <a:spLocks noChangeArrowheads="1"/>
            </p:cNvSpPr>
            <p:nvPr/>
          </p:nvSpPr>
          <p:spPr bwMode="auto">
            <a:xfrm>
              <a:off x="2400" y="2296"/>
              <a:ext cx="586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82" name="Oval 18"/>
            <p:cNvSpPr>
              <a:spLocks noChangeArrowheads="1"/>
            </p:cNvSpPr>
            <p:nvPr/>
          </p:nvSpPr>
          <p:spPr bwMode="auto">
            <a:xfrm>
              <a:off x="1563" y="2296"/>
              <a:ext cx="586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83" name="Oval 19"/>
            <p:cNvSpPr>
              <a:spLocks noChangeArrowheads="1"/>
            </p:cNvSpPr>
            <p:nvPr/>
          </p:nvSpPr>
          <p:spPr bwMode="auto">
            <a:xfrm>
              <a:off x="893" y="2296"/>
              <a:ext cx="586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84" name="Oval 20"/>
            <p:cNvSpPr>
              <a:spLocks noChangeArrowheads="1"/>
            </p:cNvSpPr>
            <p:nvPr/>
          </p:nvSpPr>
          <p:spPr bwMode="auto">
            <a:xfrm>
              <a:off x="97" y="2296"/>
              <a:ext cx="586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85" name="Line 21"/>
            <p:cNvSpPr>
              <a:spLocks noChangeShapeType="1"/>
            </p:cNvSpPr>
            <p:nvPr/>
          </p:nvSpPr>
          <p:spPr bwMode="auto">
            <a:xfrm>
              <a:off x="725" y="2477"/>
              <a:ext cx="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86" name="Line 22"/>
            <p:cNvSpPr>
              <a:spLocks noChangeShapeType="1"/>
            </p:cNvSpPr>
            <p:nvPr/>
          </p:nvSpPr>
          <p:spPr bwMode="auto">
            <a:xfrm>
              <a:off x="2232" y="2477"/>
              <a:ext cx="1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87" name="Line 23"/>
            <p:cNvSpPr>
              <a:spLocks noChangeShapeType="1"/>
            </p:cNvSpPr>
            <p:nvPr/>
          </p:nvSpPr>
          <p:spPr bwMode="auto">
            <a:xfrm>
              <a:off x="4776" y="2477"/>
              <a:ext cx="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88" name="Line 24"/>
            <p:cNvSpPr>
              <a:spLocks noChangeShapeType="1"/>
            </p:cNvSpPr>
            <p:nvPr/>
          </p:nvSpPr>
          <p:spPr bwMode="auto">
            <a:xfrm flipH="1">
              <a:off x="390" y="1842"/>
              <a:ext cx="418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89" name="Line 25"/>
            <p:cNvSpPr>
              <a:spLocks noChangeShapeType="1"/>
            </p:cNvSpPr>
            <p:nvPr/>
          </p:nvSpPr>
          <p:spPr bwMode="auto">
            <a:xfrm flipH="1">
              <a:off x="1855" y="1842"/>
              <a:ext cx="209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90" name="Line 26"/>
            <p:cNvSpPr>
              <a:spLocks noChangeShapeType="1"/>
            </p:cNvSpPr>
            <p:nvPr/>
          </p:nvSpPr>
          <p:spPr bwMode="auto">
            <a:xfrm>
              <a:off x="2064" y="1842"/>
              <a:ext cx="629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91" name="Line 27"/>
            <p:cNvSpPr>
              <a:spLocks noChangeShapeType="1"/>
            </p:cNvSpPr>
            <p:nvPr/>
          </p:nvSpPr>
          <p:spPr bwMode="auto">
            <a:xfrm>
              <a:off x="808" y="1842"/>
              <a:ext cx="377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92" name="Line 28"/>
            <p:cNvSpPr>
              <a:spLocks noChangeShapeType="1"/>
            </p:cNvSpPr>
            <p:nvPr/>
          </p:nvSpPr>
          <p:spPr bwMode="auto">
            <a:xfrm>
              <a:off x="4901" y="1842"/>
              <a:ext cx="335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93" name="Line 29"/>
            <p:cNvSpPr>
              <a:spLocks noChangeShapeType="1"/>
            </p:cNvSpPr>
            <p:nvPr/>
          </p:nvSpPr>
          <p:spPr bwMode="auto">
            <a:xfrm flipH="1">
              <a:off x="4483" y="1842"/>
              <a:ext cx="418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92163" y="4329113"/>
            <a:ext cx="6913562" cy="790575"/>
            <a:chOff x="502" y="2886"/>
            <a:chExt cx="4355" cy="498"/>
          </a:xfrm>
        </p:grpSpPr>
        <p:sp>
          <p:nvSpPr>
            <p:cNvPr id="1828895" name="Line 31"/>
            <p:cNvSpPr>
              <a:spLocks noChangeShapeType="1"/>
            </p:cNvSpPr>
            <p:nvPr/>
          </p:nvSpPr>
          <p:spPr bwMode="auto">
            <a:xfrm>
              <a:off x="502" y="2931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96" name="Line 32"/>
            <p:cNvSpPr>
              <a:spLocks noChangeShapeType="1"/>
            </p:cNvSpPr>
            <p:nvPr/>
          </p:nvSpPr>
          <p:spPr bwMode="auto">
            <a:xfrm>
              <a:off x="4857" y="2886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897" name="Line 33"/>
            <p:cNvSpPr>
              <a:spLocks noChangeShapeType="1"/>
            </p:cNvSpPr>
            <p:nvPr/>
          </p:nvSpPr>
          <p:spPr bwMode="auto">
            <a:xfrm>
              <a:off x="2094" y="2976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15900" y="5300671"/>
            <a:ext cx="8507413" cy="658813"/>
            <a:chOff x="167" y="3566"/>
            <a:chExt cx="5359" cy="415"/>
          </a:xfrm>
        </p:grpSpPr>
        <p:sp>
          <p:nvSpPr>
            <p:cNvPr id="1828899" name="Oval 35"/>
            <p:cNvSpPr>
              <a:spLocks noChangeArrowheads="1"/>
            </p:cNvSpPr>
            <p:nvPr/>
          </p:nvSpPr>
          <p:spPr bwMode="auto">
            <a:xfrm>
              <a:off x="167" y="3566"/>
              <a:ext cx="126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00" name="Text Box 36"/>
            <p:cNvSpPr txBox="1">
              <a:spLocks noChangeArrowheads="1"/>
            </p:cNvSpPr>
            <p:nvPr/>
          </p:nvSpPr>
          <p:spPr bwMode="auto">
            <a:xfrm>
              <a:off x="1936" y="3748"/>
              <a:ext cx="15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 err="1">
                  <a:latin typeface="Times New Roman" pitchFamily="18" charset="0"/>
                  <a:cs typeface="Times New Roman" pitchFamily="18" charset="0"/>
                </a:rPr>
                <a:t>Sottoproblemi</a:t>
              </a:r>
              <a:r>
                <a:rPr lang="en-US" sz="1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latin typeface="Times New Roman" pitchFamily="18" charset="0"/>
                  <a:cs typeface="Times New Roman" pitchFamily="18" charset="0"/>
                </a:rPr>
                <a:t>semplici</a:t>
              </a:r>
              <a:endParaRPr lang="en-US" sz="1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01" name="Oval 37"/>
            <p:cNvSpPr>
              <a:spLocks noChangeArrowheads="1"/>
            </p:cNvSpPr>
            <p:nvPr/>
          </p:nvSpPr>
          <p:spPr bwMode="auto">
            <a:xfrm>
              <a:off x="377" y="3566"/>
              <a:ext cx="125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02" name="Oval 38"/>
            <p:cNvSpPr>
              <a:spLocks noChangeArrowheads="1"/>
            </p:cNvSpPr>
            <p:nvPr/>
          </p:nvSpPr>
          <p:spPr bwMode="auto">
            <a:xfrm>
              <a:off x="1005" y="3566"/>
              <a:ext cx="126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03" name="Oval 39"/>
            <p:cNvSpPr>
              <a:spLocks noChangeArrowheads="1"/>
            </p:cNvSpPr>
            <p:nvPr/>
          </p:nvSpPr>
          <p:spPr bwMode="auto">
            <a:xfrm>
              <a:off x="796" y="3566"/>
              <a:ext cx="125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04" name="Oval 40"/>
            <p:cNvSpPr>
              <a:spLocks noChangeArrowheads="1"/>
            </p:cNvSpPr>
            <p:nvPr/>
          </p:nvSpPr>
          <p:spPr bwMode="auto">
            <a:xfrm>
              <a:off x="586" y="3566"/>
              <a:ext cx="126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05" name="Oval 41"/>
            <p:cNvSpPr>
              <a:spLocks noChangeArrowheads="1"/>
            </p:cNvSpPr>
            <p:nvPr/>
          </p:nvSpPr>
          <p:spPr bwMode="auto">
            <a:xfrm>
              <a:off x="1214" y="3566"/>
              <a:ext cx="125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06" name="Oval 42"/>
            <p:cNvSpPr>
              <a:spLocks noChangeArrowheads="1"/>
            </p:cNvSpPr>
            <p:nvPr/>
          </p:nvSpPr>
          <p:spPr bwMode="auto">
            <a:xfrm>
              <a:off x="1423" y="3566"/>
              <a:ext cx="126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07" name="Oval 43"/>
            <p:cNvSpPr>
              <a:spLocks noChangeArrowheads="1"/>
            </p:cNvSpPr>
            <p:nvPr/>
          </p:nvSpPr>
          <p:spPr bwMode="auto">
            <a:xfrm>
              <a:off x="2052" y="3566"/>
              <a:ext cx="126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08" name="Oval 44"/>
            <p:cNvSpPr>
              <a:spLocks noChangeArrowheads="1"/>
            </p:cNvSpPr>
            <p:nvPr/>
          </p:nvSpPr>
          <p:spPr bwMode="auto">
            <a:xfrm>
              <a:off x="1842" y="3566"/>
              <a:ext cx="126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09" name="Oval 45"/>
            <p:cNvSpPr>
              <a:spLocks noChangeArrowheads="1"/>
            </p:cNvSpPr>
            <p:nvPr/>
          </p:nvSpPr>
          <p:spPr bwMode="auto">
            <a:xfrm>
              <a:off x="1633" y="3566"/>
              <a:ext cx="125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10" name="Oval 46"/>
            <p:cNvSpPr>
              <a:spLocks noChangeArrowheads="1"/>
            </p:cNvSpPr>
            <p:nvPr/>
          </p:nvSpPr>
          <p:spPr bwMode="auto">
            <a:xfrm>
              <a:off x="2261" y="3566"/>
              <a:ext cx="125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11" name="Oval 47"/>
            <p:cNvSpPr>
              <a:spLocks noChangeArrowheads="1"/>
            </p:cNvSpPr>
            <p:nvPr/>
          </p:nvSpPr>
          <p:spPr bwMode="auto">
            <a:xfrm>
              <a:off x="2470" y="3566"/>
              <a:ext cx="126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12" name="Oval 48"/>
            <p:cNvSpPr>
              <a:spLocks noChangeArrowheads="1"/>
            </p:cNvSpPr>
            <p:nvPr/>
          </p:nvSpPr>
          <p:spPr bwMode="auto">
            <a:xfrm>
              <a:off x="3099" y="3566"/>
              <a:ext cx="125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13" name="Oval 49"/>
            <p:cNvSpPr>
              <a:spLocks noChangeArrowheads="1"/>
            </p:cNvSpPr>
            <p:nvPr/>
          </p:nvSpPr>
          <p:spPr bwMode="auto">
            <a:xfrm>
              <a:off x="2889" y="3566"/>
              <a:ext cx="126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14" name="Oval 50"/>
            <p:cNvSpPr>
              <a:spLocks noChangeArrowheads="1"/>
            </p:cNvSpPr>
            <p:nvPr/>
          </p:nvSpPr>
          <p:spPr bwMode="auto">
            <a:xfrm>
              <a:off x="2680" y="3566"/>
              <a:ext cx="125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15" name="Oval 51"/>
            <p:cNvSpPr>
              <a:spLocks noChangeArrowheads="1"/>
            </p:cNvSpPr>
            <p:nvPr/>
          </p:nvSpPr>
          <p:spPr bwMode="auto">
            <a:xfrm>
              <a:off x="3307" y="3566"/>
              <a:ext cx="126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16" name="Oval 52"/>
            <p:cNvSpPr>
              <a:spLocks noChangeArrowheads="1"/>
            </p:cNvSpPr>
            <p:nvPr/>
          </p:nvSpPr>
          <p:spPr bwMode="auto">
            <a:xfrm>
              <a:off x="3517" y="3566"/>
              <a:ext cx="125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17" name="Oval 53"/>
            <p:cNvSpPr>
              <a:spLocks noChangeArrowheads="1"/>
            </p:cNvSpPr>
            <p:nvPr/>
          </p:nvSpPr>
          <p:spPr bwMode="auto">
            <a:xfrm>
              <a:off x="4146" y="3566"/>
              <a:ext cx="125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18" name="Oval 54"/>
            <p:cNvSpPr>
              <a:spLocks noChangeArrowheads="1"/>
            </p:cNvSpPr>
            <p:nvPr/>
          </p:nvSpPr>
          <p:spPr bwMode="auto">
            <a:xfrm>
              <a:off x="3936" y="3566"/>
              <a:ext cx="126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19" name="Oval 55"/>
            <p:cNvSpPr>
              <a:spLocks noChangeArrowheads="1"/>
            </p:cNvSpPr>
            <p:nvPr/>
          </p:nvSpPr>
          <p:spPr bwMode="auto">
            <a:xfrm>
              <a:off x="3726" y="3566"/>
              <a:ext cx="126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20" name="Oval 56"/>
            <p:cNvSpPr>
              <a:spLocks noChangeArrowheads="1"/>
            </p:cNvSpPr>
            <p:nvPr/>
          </p:nvSpPr>
          <p:spPr bwMode="auto">
            <a:xfrm>
              <a:off x="4353" y="3566"/>
              <a:ext cx="126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21" name="Oval 57"/>
            <p:cNvSpPr>
              <a:spLocks noChangeArrowheads="1"/>
            </p:cNvSpPr>
            <p:nvPr/>
          </p:nvSpPr>
          <p:spPr bwMode="auto">
            <a:xfrm>
              <a:off x="4563" y="3566"/>
              <a:ext cx="125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22" name="Oval 58"/>
            <p:cNvSpPr>
              <a:spLocks noChangeArrowheads="1"/>
            </p:cNvSpPr>
            <p:nvPr/>
          </p:nvSpPr>
          <p:spPr bwMode="auto">
            <a:xfrm>
              <a:off x="5191" y="3566"/>
              <a:ext cx="126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23" name="Oval 59"/>
            <p:cNvSpPr>
              <a:spLocks noChangeArrowheads="1"/>
            </p:cNvSpPr>
            <p:nvPr/>
          </p:nvSpPr>
          <p:spPr bwMode="auto">
            <a:xfrm>
              <a:off x="4982" y="3566"/>
              <a:ext cx="125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24" name="Oval 60"/>
            <p:cNvSpPr>
              <a:spLocks noChangeArrowheads="1"/>
            </p:cNvSpPr>
            <p:nvPr/>
          </p:nvSpPr>
          <p:spPr bwMode="auto">
            <a:xfrm>
              <a:off x="4772" y="3566"/>
              <a:ext cx="126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8925" name="Oval 61"/>
            <p:cNvSpPr>
              <a:spLocks noChangeArrowheads="1"/>
            </p:cNvSpPr>
            <p:nvPr/>
          </p:nvSpPr>
          <p:spPr bwMode="auto">
            <a:xfrm>
              <a:off x="5401" y="3566"/>
              <a:ext cx="125" cy="1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1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28926" name="Text Box 62"/>
          <p:cNvSpPr txBox="1">
            <a:spLocks noChangeArrowheads="1"/>
          </p:cNvSpPr>
          <p:nvPr/>
        </p:nvSpPr>
        <p:spPr bwMode="auto">
          <a:xfrm>
            <a:off x="2951163" y="80963"/>
            <a:ext cx="27366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Divide et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impera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8927" name="Text Box 63"/>
          <p:cNvSpPr txBox="1">
            <a:spLocks noChangeArrowheads="1"/>
          </p:cNvSpPr>
          <p:nvPr/>
        </p:nvSpPr>
        <p:spPr bwMode="auto">
          <a:xfrm>
            <a:off x="3671888" y="928688"/>
            <a:ext cx="1152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  <a:cs typeface="Times New Roman" pitchFamily="18" charset="0"/>
              </a:rPr>
              <a:t>Soluzioni </a:t>
            </a:r>
          </a:p>
        </p:txBody>
      </p:sp>
      <p:sp>
        <p:nvSpPr>
          <p:cNvPr id="1828928" name="Text Box 64"/>
          <p:cNvSpPr txBox="1">
            <a:spLocks noChangeArrowheads="1"/>
          </p:cNvSpPr>
          <p:nvPr/>
        </p:nvSpPr>
        <p:spPr bwMode="auto">
          <a:xfrm>
            <a:off x="3743908" y="4869160"/>
            <a:ext cx="1152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Soluzioni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828929" name="Text Box 65"/>
          <p:cNvSpPr txBox="1">
            <a:spLocks noChangeArrowheads="1"/>
          </p:cNvSpPr>
          <p:nvPr/>
        </p:nvSpPr>
        <p:spPr bwMode="auto">
          <a:xfrm>
            <a:off x="4967288" y="3771900"/>
            <a:ext cx="1152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  <a:cs typeface="Times New Roman" pitchFamily="18" charset="0"/>
              </a:rPr>
              <a:t>Soluzioni </a:t>
            </a:r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287338" y="2547941"/>
            <a:ext cx="7777163" cy="406400"/>
            <a:chOff x="90" y="1605"/>
            <a:chExt cx="4899" cy="256"/>
          </a:xfrm>
        </p:grpSpPr>
        <p:sp>
          <p:nvSpPr>
            <p:cNvPr id="1828931" name="Text Box 67"/>
            <p:cNvSpPr txBox="1">
              <a:spLocks noChangeArrowheads="1"/>
            </p:cNvSpPr>
            <p:nvPr/>
          </p:nvSpPr>
          <p:spPr bwMode="auto">
            <a:xfrm>
              <a:off x="90" y="1628"/>
              <a:ext cx="7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  <a:cs typeface="Times New Roman" pitchFamily="18" charset="0"/>
                </a:rPr>
                <a:t>Soluzioni </a:t>
              </a:r>
            </a:p>
          </p:txBody>
        </p:sp>
        <p:sp>
          <p:nvSpPr>
            <p:cNvPr id="1828932" name="Text Box 68"/>
            <p:cNvSpPr txBox="1">
              <a:spLocks noChangeArrowheads="1"/>
            </p:cNvSpPr>
            <p:nvPr/>
          </p:nvSpPr>
          <p:spPr bwMode="auto">
            <a:xfrm>
              <a:off x="4263" y="1628"/>
              <a:ext cx="7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  <a:cs typeface="Times New Roman" pitchFamily="18" charset="0"/>
                </a:rPr>
                <a:t>Soluzioni </a:t>
              </a:r>
            </a:p>
          </p:txBody>
        </p:sp>
        <p:sp>
          <p:nvSpPr>
            <p:cNvPr id="1828933" name="Text Box 69"/>
            <p:cNvSpPr txBox="1">
              <a:spLocks noChangeArrowheads="1"/>
            </p:cNvSpPr>
            <p:nvPr/>
          </p:nvSpPr>
          <p:spPr bwMode="auto">
            <a:xfrm>
              <a:off x="1338" y="1605"/>
              <a:ext cx="7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  <a:cs typeface="Times New Roman" pitchFamily="18" charset="0"/>
                </a:rPr>
                <a:t>Soluzioni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8927" grpId="0"/>
      <p:bldP spid="1828928" grpId="0"/>
      <p:bldP spid="18289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386" name="Text Box 2"/>
          <p:cNvSpPr txBox="1">
            <a:spLocks noChangeArrowheads="1"/>
          </p:cNvSpPr>
          <p:nvPr/>
        </p:nvSpPr>
        <p:spPr bwMode="auto">
          <a:xfrm>
            <a:off x="179512" y="152636"/>
            <a:ext cx="8712968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5" tIns="45718" rIns="91435" bIns="45718">
            <a:spAutoFit/>
          </a:bodyPr>
          <a:lstStyle/>
          <a:p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Strategia che funziona: </a:t>
            </a:r>
          </a:p>
          <a:p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Scegliere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l’attività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che termina per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prima.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8387" name="Text Box 3"/>
          <p:cNvSpPr txBox="1">
            <a:spLocks noChangeArrowheads="1"/>
          </p:cNvSpPr>
          <p:nvPr/>
        </p:nvSpPr>
        <p:spPr bwMode="auto">
          <a:xfrm>
            <a:off x="395536" y="1520788"/>
            <a:ext cx="7958137" cy="452431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ActivitySelector</a:t>
            </a:r>
            <a:r>
              <a:rPr lang="it-IT" sz="3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3600" b="1" i="1" dirty="0" err="1" smtClean="0">
                <a:latin typeface="Times New Roman" pitchFamily="18" charset="0"/>
                <a:cs typeface="Times New Roman" pitchFamily="18" charset="0"/>
              </a:rPr>
              <a:t>Att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3600" b="1" i="1" dirty="0" err="1" smtClean="0">
                <a:latin typeface="Times New Roman" pitchFamily="18" charset="0"/>
                <a:cs typeface="Times New Roman" pitchFamily="18" charset="0"/>
              </a:rPr>
              <a:t>AttScelte</a:t>
            </a:r>
            <a:r>
              <a:rPr lang="it-IT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Ø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3600" b="1" i="1" dirty="0" err="1" smtClean="0">
                <a:latin typeface="Times New Roman" pitchFamily="18" charset="0"/>
                <a:cs typeface="Times New Roman" pitchFamily="18" charset="0"/>
              </a:rPr>
              <a:t>AttComp</a:t>
            </a:r>
            <a:r>
              <a:rPr lang="it-IT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Att</a:t>
            </a:r>
            <a:endParaRPr lang="it-IT" sz="3600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36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b="1" i="1" dirty="0" err="1" smtClean="0">
                <a:latin typeface="Times New Roman" pitchFamily="18" charset="0"/>
                <a:cs typeface="Times New Roman" pitchFamily="18" charset="0"/>
              </a:rPr>
              <a:t>AttComp</a:t>
            </a:r>
            <a:r>
              <a:rPr lang="it-IT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Ø</a:t>
            </a:r>
            <a:endParaRPr lang="it-IT" sz="3600" b="1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“ in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3600" b="1" i="1" dirty="0" err="1" smtClean="0">
                <a:latin typeface="Times New Roman" pitchFamily="18" charset="0"/>
                <a:cs typeface="Times New Roman" pitchFamily="18" charset="0"/>
              </a:rPr>
              <a:t>AttComp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scegli l’attività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a’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che  </a:t>
            </a:r>
          </a:p>
          <a:p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      termina per prima, aggiungi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a’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dirty="0" err="1">
                <a:latin typeface="Times New Roman" pitchFamily="18" charset="0"/>
                <a:cs typeface="Times New Roman" pitchFamily="18" charset="0"/>
              </a:rPr>
              <a:t>a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3600" i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sz="3600" b="1" i="1" dirty="0" err="1" smtClean="0">
                <a:latin typeface="Times New Roman" pitchFamily="18" charset="0"/>
                <a:cs typeface="Times New Roman" pitchFamily="18" charset="0"/>
              </a:rPr>
              <a:t>AttScelte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e togli da </a:t>
            </a:r>
            <a:r>
              <a:rPr lang="it-IT" sz="3600" b="1" i="1" dirty="0" err="1" smtClean="0">
                <a:latin typeface="Times New Roman" pitchFamily="18" charset="0"/>
                <a:cs typeface="Times New Roman" pitchFamily="18" charset="0"/>
              </a:rPr>
              <a:t>AttComp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tutte </a:t>
            </a:r>
          </a:p>
          <a:p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      le attività incompatibili con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a’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36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b="1" i="1" dirty="0" err="1" smtClean="0">
                <a:latin typeface="Times New Roman" pitchFamily="18" charset="0"/>
                <a:cs typeface="Times New Roman" pitchFamily="18" charset="0"/>
              </a:rPr>
              <a:t>AttScelte</a:t>
            </a:r>
            <a:endParaRPr lang="it-IT" sz="3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8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8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838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838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0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0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0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0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0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0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0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0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0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0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0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0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0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0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8387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410" name="Text Box 2"/>
          <p:cNvSpPr txBox="1">
            <a:spLocks noChangeArrowheads="1"/>
          </p:cNvSpPr>
          <p:nvPr/>
        </p:nvSpPr>
        <p:spPr bwMode="auto">
          <a:xfrm>
            <a:off x="467544" y="152636"/>
            <a:ext cx="802889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5" tIns="45718" rIns="91435" bIns="45718">
            <a:spAutoFit/>
          </a:bodyPr>
          <a:lstStyle/>
          <a:p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Per implementarla supponiamo le attività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3600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,...,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3600" b="1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ordinate per tempo di fine non decrescente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sz="3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sz="36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sz="3600" b="1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it-IT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Altrimenti possiamo ordinarle in tempo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809411" name="Text Box 3"/>
          <p:cNvSpPr txBox="1">
            <a:spLocks noChangeArrowheads="1"/>
          </p:cNvSpPr>
          <p:nvPr/>
        </p:nvSpPr>
        <p:spPr bwMode="auto">
          <a:xfrm>
            <a:off x="503548" y="3032956"/>
            <a:ext cx="8101012" cy="289925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ActivitySelector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a, s, f, 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 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MT Extra" pitchFamily="18" charset="2"/>
              </a:rPr>
              <a:t>//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</a:t>
            </a:r>
            <a:r>
              <a:rPr lang="it-IT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b="1" i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{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},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</a:t>
            </a:r>
            <a:endParaRPr lang="it-IT" b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2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it-IT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] ≥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⋃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{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},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9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9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94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94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0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0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0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0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0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0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0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0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0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0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411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434" name="Text Box 2"/>
          <p:cNvSpPr txBox="1">
            <a:spLocks noChangeArrowheads="1"/>
          </p:cNvSpPr>
          <p:nvPr/>
        </p:nvSpPr>
        <p:spPr bwMode="auto">
          <a:xfrm>
            <a:off x="1619250" y="549275"/>
            <a:ext cx="4318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4</a:t>
            </a:r>
          </a:p>
        </p:txBody>
      </p:sp>
      <p:sp>
        <p:nvSpPr>
          <p:cNvPr id="1810435" name="Text Box 3"/>
          <p:cNvSpPr txBox="1">
            <a:spLocks noChangeArrowheads="1"/>
          </p:cNvSpPr>
          <p:nvPr/>
        </p:nvSpPr>
        <p:spPr bwMode="auto">
          <a:xfrm>
            <a:off x="1116013" y="549275"/>
            <a:ext cx="504825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600" b="1" i="1">
                <a:latin typeface="Times New Roman" pitchFamily="18" charset="0"/>
                <a:cs typeface="Times New Roman" pitchFamily="18" charset="0"/>
              </a:rPr>
              <a:t>i</a:t>
            </a:r>
            <a:endParaRPr lang="it-IT" sz="1600" b="1">
              <a:latin typeface="Times New Roman" pitchFamily="18" charset="0"/>
              <a:cs typeface="Times New Roman" pitchFamily="18" charset="0"/>
            </a:endParaRPr>
          </a:p>
          <a:p>
            <a:r>
              <a:rPr lang="it-IT" sz="16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sz="16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16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16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sz="16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endParaRPr lang="it-IT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36" name="Line 4"/>
          <p:cNvSpPr>
            <a:spLocks noChangeShapeType="1"/>
          </p:cNvSpPr>
          <p:nvPr/>
        </p:nvSpPr>
        <p:spPr bwMode="auto">
          <a:xfrm>
            <a:off x="1476375" y="1412875"/>
            <a:ext cx="0" cy="475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37" name="Line 5"/>
          <p:cNvSpPr>
            <a:spLocks noChangeShapeType="1"/>
          </p:cNvSpPr>
          <p:nvPr/>
        </p:nvSpPr>
        <p:spPr bwMode="auto">
          <a:xfrm>
            <a:off x="1476375" y="1557338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38" name="Line 6"/>
          <p:cNvSpPr>
            <a:spLocks noChangeShapeType="1"/>
          </p:cNvSpPr>
          <p:nvPr/>
        </p:nvSpPr>
        <p:spPr bwMode="auto">
          <a:xfrm>
            <a:off x="1547813" y="5013325"/>
            <a:ext cx="6248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39" name="Text Box 7"/>
          <p:cNvSpPr txBox="1">
            <a:spLocks noChangeArrowheads="1"/>
          </p:cNvSpPr>
          <p:nvPr/>
        </p:nvSpPr>
        <p:spPr bwMode="auto">
          <a:xfrm>
            <a:off x="971550" y="1387475"/>
            <a:ext cx="504825" cy="4427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3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4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5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6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7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8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9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13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1810440" name="Text Box 8"/>
          <p:cNvSpPr txBox="1">
            <a:spLocks noChangeArrowheads="1"/>
          </p:cNvSpPr>
          <p:nvPr/>
        </p:nvSpPr>
        <p:spPr bwMode="auto">
          <a:xfrm>
            <a:off x="250825" y="6057900"/>
            <a:ext cx="952495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</a:rPr>
              <a:t>tempo</a:t>
            </a:r>
          </a:p>
        </p:txBody>
      </p:sp>
      <p:sp>
        <p:nvSpPr>
          <p:cNvPr id="1810441" name="Rectangle 9"/>
          <p:cNvSpPr>
            <a:spLocks noChangeArrowheads="1"/>
          </p:cNvSpPr>
          <p:nvPr/>
        </p:nvSpPr>
        <p:spPr bwMode="auto">
          <a:xfrm>
            <a:off x="1692275" y="1844675"/>
            <a:ext cx="358775" cy="863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endParaRPr lang="it-IT" sz="18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42" name="Rectangle 10"/>
          <p:cNvSpPr>
            <a:spLocks noChangeArrowheads="1"/>
          </p:cNvSpPr>
          <p:nvPr/>
        </p:nvSpPr>
        <p:spPr bwMode="auto">
          <a:xfrm>
            <a:off x="2266950" y="1557338"/>
            <a:ext cx="360363" cy="14398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810443" name="Rectangle 11"/>
          <p:cNvSpPr>
            <a:spLocks noChangeArrowheads="1"/>
          </p:cNvSpPr>
          <p:nvPr/>
        </p:nvSpPr>
        <p:spPr bwMode="auto">
          <a:xfrm>
            <a:off x="2843213" y="1844675"/>
            <a:ext cx="360362" cy="14398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810444" name="Rectangle 12"/>
          <p:cNvSpPr>
            <a:spLocks noChangeArrowheads="1"/>
          </p:cNvSpPr>
          <p:nvPr/>
        </p:nvSpPr>
        <p:spPr bwMode="auto">
          <a:xfrm>
            <a:off x="3419475" y="2997200"/>
            <a:ext cx="360363" cy="5762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810445" name="Rectangle 13"/>
          <p:cNvSpPr>
            <a:spLocks noChangeArrowheads="1"/>
          </p:cNvSpPr>
          <p:nvPr/>
        </p:nvSpPr>
        <p:spPr bwMode="auto">
          <a:xfrm>
            <a:off x="3995738" y="2420938"/>
            <a:ext cx="360362" cy="14398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10446" name="Rectangle 14"/>
          <p:cNvSpPr>
            <a:spLocks noChangeArrowheads="1"/>
          </p:cNvSpPr>
          <p:nvPr/>
        </p:nvSpPr>
        <p:spPr bwMode="auto">
          <a:xfrm>
            <a:off x="4572000" y="2997200"/>
            <a:ext cx="360363" cy="1152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810447" name="Rectangle 15"/>
          <p:cNvSpPr>
            <a:spLocks noChangeArrowheads="1"/>
          </p:cNvSpPr>
          <p:nvPr/>
        </p:nvSpPr>
        <p:spPr bwMode="auto">
          <a:xfrm>
            <a:off x="5148263" y="3284538"/>
            <a:ext cx="360362" cy="1152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810448" name="Rectangle 16"/>
          <p:cNvSpPr>
            <a:spLocks noChangeArrowheads="1"/>
          </p:cNvSpPr>
          <p:nvPr/>
        </p:nvSpPr>
        <p:spPr bwMode="auto">
          <a:xfrm>
            <a:off x="5724525" y="3860800"/>
            <a:ext cx="360363" cy="863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10449" name="Rectangle 17"/>
          <p:cNvSpPr>
            <a:spLocks noChangeArrowheads="1"/>
          </p:cNvSpPr>
          <p:nvPr/>
        </p:nvSpPr>
        <p:spPr bwMode="auto">
          <a:xfrm>
            <a:off x="6300788" y="3860800"/>
            <a:ext cx="358775" cy="1152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810450" name="Rectangle 18"/>
          <p:cNvSpPr>
            <a:spLocks noChangeArrowheads="1"/>
          </p:cNvSpPr>
          <p:nvPr/>
        </p:nvSpPr>
        <p:spPr bwMode="auto">
          <a:xfrm>
            <a:off x="6877050" y="2133600"/>
            <a:ext cx="358775" cy="31670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810451" name="Rectangle 19"/>
          <p:cNvSpPr>
            <a:spLocks noChangeArrowheads="1"/>
          </p:cNvSpPr>
          <p:nvPr/>
        </p:nvSpPr>
        <p:spPr bwMode="auto">
          <a:xfrm>
            <a:off x="7451725" y="5013325"/>
            <a:ext cx="360363" cy="5762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810452" name="Rectangle 20"/>
          <p:cNvSpPr>
            <a:spLocks noChangeArrowheads="1"/>
          </p:cNvSpPr>
          <p:nvPr/>
        </p:nvSpPr>
        <p:spPr bwMode="auto">
          <a:xfrm>
            <a:off x="1692275" y="1844675"/>
            <a:ext cx="358775" cy="863600"/>
          </a:xfrm>
          <a:prstGeom prst="rect">
            <a:avLst/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810453" name="Rectangle 21"/>
          <p:cNvSpPr>
            <a:spLocks noChangeArrowheads="1"/>
          </p:cNvSpPr>
          <p:nvPr/>
        </p:nvSpPr>
        <p:spPr bwMode="auto">
          <a:xfrm>
            <a:off x="2266950" y="1557338"/>
            <a:ext cx="360363" cy="1439862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810454" name="Rectangle 22"/>
          <p:cNvSpPr>
            <a:spLocks noChangeArrowheads="1"/>
          </p:cNvSpPr>
          <p:nvPr/>
        </p:nvSpPr>
        <p:spPr bwMode="auto">
          <a:xfrm>
            <a:off x="2843213" y="1844675"/>
            <a:ext cx="360362" cy="1439863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810455" name="Rectangle 23"/>
          <p:cNvSpPr>
            <a:spLocks noChangeArrowheads="1"/>
          </p:cNvSpPr>
          <p:nvPr/>
        </p:nvSpPr>
        <p:spPr bwMode="auto">
          <a:xfrm>
            <a:off x="3419475" y="2997200"/>
            <a:ext cx="360363" cy="576263"/>
          </a:xfrm>
          <a:prstGeom prst="rect">
            <a:avLst/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810456" name="Rectangle 24"/>
          <p:cNvSpPr>
            <a:spLocks noChangeArrowheads="1"/>
          </p:cNvSpPr>
          <p:nvPr/>
        </p:nvSpPr>
        <p:spPr bwMode="auto">
          <a:xfrm>
            <a:off x="3995738" y="2420938"/>
            <a:ext cx="360362" cy="1439862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10457" name="Rectangle 25"/>
          <p:cNvSpPr>
            <a:spLocks noChangeArrowheads="1"/>
          </p:cNvSpPr>
          <p:nvPr/>
        </p:nvSpPr>
        <p:spPr bwMode="auto">
          <a:xfrm>
            <a:off x="4572000" y="2997200"/>
            <a:ext cx="360363" cy="1152525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810458" name="Rectangle 26"/>
          <p:cNvSpPr>
            <a:spLocks noChangeArrowheads="1"/>
          </p:cNvSpPr>
          <p:nvPr/>
        </p:nvSpPr>
        <p:spPr bwMode="auto">
          <a:xfrm>
            <a:off x="5148263" y="3284538"/>
            <a:ext cx="360362" cy="1152525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810459" name="Rectangle 27"/>
          <p:cNvSpPr>
            <a:spLocks noChangeArrowheads="1"/>
          </p:cNvSpPr>
          <p:nvPr/>
        </p:nvSpPr>
        <p:spPr bwMode="auto">
          <a:xfrm>
            <a:off x="5724525" y="3860800"/>
            <a:ext cx="360363" cy="863600"/>
          </a:xfrm>
          <a:prstGeom prst="rect">
            <a:avLst/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10460" name="Rectangle 28"/>
          <p:cNvSpPr>
            <a:spLocks noChangeArrowheads="1"/>
          </p:cNvSpPr>
          <p:nvPr/>
        </p:nvSpPr>
        <p:spPr bwMode="auto">
          <a:xfrm>
            <a:off x="6300788" y="3860800"/>
            <a:ext cx="358775" cy="1152525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810461" name="Rectangle 29"/>
          <p:cNvSpPr>
            <a:spLocks noChangeArrowheads="1"/>
          </p:cNvSpPr>
          <p:nvPr/>
        </p:nvSpPr>
        <p:spPr bwMode="auto">
          <a:xfrm>
            <a:off x="6877050" y="2133600"/>
            <a:ext cx="358775" cy="3167063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810462" name="Rectangle 30"/>
          <p:cNvSpPr>
            <a:spLocks noChangeArrowheads="1"/>
          </p:cNvSpPr>
          <p:nvPr/>
        </p:nvSpPr>
        <p:spPr bwMode="auto">
          <a:xfrm>
            <a:off x="7451725" y="5013325"/>
            <a:ext cx="360363" cy="576263"/>
          </a:xfrm>
          <a:prstGeom prst="rect">
            <a:avLst/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810463" name="AutoShape 31"/>
          <p:cNvSpPr>
            <a:spLocks noChangeArrowheads="1"/>
          </p:cNvSpPr>
          <p:nvPr/>
        </p:nvSpPr>
        <p:spPr bwMode="auto">
          <a:xfrm>
            <a:off x="539750" y="3500438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64" name="AutoShape 32"/>
          <p:cNvSpPr>
            <a:spLocks noChangeArrowheads="1"/>
          </p:cNvSpPr>
          <p:nvPr/>
        </p:nvSpPr>
        <p:spPr bwMode="auto">
          <a:xfrm>
            <a:off x="539750" y="4652963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65" name="AutoShape 33"/>
          <p:cNvSpPr>
            <a:spLocks noChangeArrowheads="1"/>
          </p:cNvSpPr>
          <p:nvPr/>
        </p:nvSpPr>
        <p:spPr bwMode="auto">
          <a:xfrm>
            <a:off x="539750" y="5516563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66" name="AutoShape 34"/>
          <p:cNvSpPr>
            <a:spLocks noChangeArrowheads="1"/>
          </p:cNvSpPr>
          <p:nvPr/>
        </p:nvSpPr>
        <p:spPr bwMode="auto">
          <a:xfrm>
            <a:off x="2411413" y="188913"/>
            <a:ext cx="144462" cy="360362"/>
          </a:xfrm>
          <a:prstGeom prst="downArrow">
            <a:avLst>
              <a:gd name="adj1" fmla="val 50000"/>
              <a:gd name="adj2" fmla="val 62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67" name="AutoShape 35"/>
          <p:cNvSpPr>
            <a:spLocks noChangeArrowheads="1"/>
          </p:cNvSpPr>
          <p:nvPr/>
        </p:nvSpPr>
        <p:spPr bwMode="auto">
          <a:xfrm>
            <a:off x="2987675" y="188913"/>
            <a:ext cx="144463" cy="360362"/>
          </a:xfrm>
          <a:prstGeom prst="downArrow">
            <a:avLst>
              <a:gd name="adj1" fmla="val 50000"/>
              <a:gd name="adj2" fmla="val 623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68" name="AutoShape 36"/>
          <p:cNvSpPr>
            <a:spLocks noChangeArrowheads="1"/>
          </p:cNvSpPr>
          <p:nvPr/>
        </p:nvSpPr>
        <p:spPr bwMode="auto">
          <a:xfrm>
            <a:off x="3563938" y="188913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69" name="AutoShape 37"/>
          <p:cNvSpPr>
            <a:spLocks noChangeArrowheads="1"/>
          </p:cNvSpPr>
          <p:nvPr/>
        </p:nvSpPr>
        <p:spPr bwMode="auto">
          <a:xfrm>
            <a:off x="4140200" y="188913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70" name="AutoShape 38"/>
          <p:cNvSpPr>
            <a:spLocks noChangeArrowheads="1"/>
          </p:cNvSpPr>
          <p:nvPr/>
        </p:nvSpPr>
        <p:spPr bwMode="auto">
          <a:xfrm>
            <a:off x="4716463" y="188913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71" name="AutoShape 39"/>
          <p:cNvSpPr>
            <a:spLocks noChangeArrowheads="1"/>
          </p:cNvSpPr>
          <p:nvPr/>
        </p:nvSpPr>
        <p:spPr bwMode="auto">
          <a:xfrm>
            <a:off x="5292725" y="188913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72" name="AutoShape 40"/>
          <p:cNvSpPr>
            <a:spLocks noChangeArrowheads="1"/>
          </p:cNvSpPr>
          <p:nvPr/>
        </p:nvSpPr>
        <p:spPr bwMode="auto">
          <a:xfrm>
            <a:off x="5867400" y="188913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73" name="AutoShape 41"/>
          <p:cNvSpPr>
            <a:spLocks noChangeArrowheads="1"/>
          </p:cNvSpPr>
          <p:nvPr/>
        </p:nvSpPr>
        <p:spPr bwMode="auto">
          <a:xfrm>
            <a:off x="6443663" y="188913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74" name="AutoShape 42"/>
          <p:cNvSpPr>
            <a:spLocks noChangeArrowheads="1"/>
          </p:cNvSpPr>
          <p:nvPr/>
        </p:nvSpPr>
        <p:spPr bwMode="auto">
          <a:xfrm>
            <a:off x="7019925" y="188913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75" name="AutoShape 43"/>
          <p:cNvSpPr>
            <a:spLocks noChangeArrowheads="1"/>
          </p:cNvSpPr>
          <p:nvPr/>
        </p:nvSpPr>
        <p:spPr bwMode="auto">
          <a:xfrm>
            <a:off x="7524750" y="188913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76" name="Line 44"/>
          <p:cNvSpPr>
            <a:spLocks noChangeShapeType="1"/>
          </p:cNvSpPr>
          <p:nvPr/>
        </p:nvSpPr>
        <p:spPr bwMode="auto">
          <a:xfrm>
            <a:off x="1476375" y="4149725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77" name="Line 45"/>
          <p:cNvSpPr>
            <a:spLocks noChangeShapeType="1"/>
          </p:cNvSpPr>
          <p:nvPr/>
        </p:nvSpPr>
        <p:spPr bwMode="auto">
          <a:xfrm>
            <a:off x="1476375" y="4437063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78" name="Line 46"/>
          <p:cNvSpPr>
            <a:spLocks noChangeShapeType="1"/>
          </p:cNvSpPr>
          <p:nvPr/>
        </p:nvSpPr>
        <p:spPr bwMode="auto">
          <a:xfrm>
            <a:off x="1476375" y="4724400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79" name="Line 47"/>
          <p:cNvSpPr>
            <a:spLocks noChangeShapeType="1"/>
          </p:cNvSpPr>
          <p:nvPr/>
        </p:nvSpPr>
        <p:spPr bwMode="auto">
          <a:xfrm>
            <a:off x="1476375" y="5013325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80" name="Line 48"/>
          <p:cNvSpPr>
            <a:spLocks noChangeShapeType="1"/>
          </p:cNvSpPr>
          <p:nvPr/>
        </p:nvSpPr>
        <p:spPr bwMode="auto">
          <a:xfrm>
            <a:off x="1476375" y="5300663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81" name="Line 49"/>
          <p:cNvSpPr>
            <a:spLocks noChangeShapeType="1"/>
          </p:cNvSpPr>
          <p:nvPr/>
        </p:nvSpPr>
        <p:spPr bwMode="auto">
          <a:xfrm>
            <a:off x="1476375" y="5589588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82" name="Line 50"/>
          <p:cNvSpPr>
            <a:spLocks noChangeShapeType="1"/>
          </p:cNvSpPr>
          <p:nvPr/>
        </p:nvSpPr>
        <p:spPr bwMode="auto">
          <a:xfrm>
            <a:off x="1476375" y="2708275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83" name="Line 51"/>
          <p:cNvSpPr>
            <a:spLocks noChangeShapeType="1"/>
          </p:cNvSpPr>
          <p:nvPr/>
        </p:nvSpPr>
        <p:spPr bwMode="auto">
          <a:xfrm>
            <a:off x="1476375" y="2997200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84" name="Line 52"/>
          <p:cNvSpPr>
            <a:spLocks noChangeShapeType="1"/>
          </p:cNvSpPr>
          <p:nvPr/>
        </p:nvSpPr>
        <p:spPr bwMode="auto">
          <a:xfrm>
            <a:off x="1476375" y="3284538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85" name="Line 53"/>
          <p:cNvSpPr>
            <a:spLocks noChangeShapeType="1"/>
          </p:cNvSpPr>
          <p:nvPr/>
        </p:nvSpPr>
        <p:spPr bwMode="auto">
          <a:xfrm>
            <a:off x="1476375" y="3573463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86" name="Line 54"/>
          <p:cNvSpPr>
            <a:spLocks noChangeShapeType="1"/>
          </p:cNvSpPr>
          <p:nvPr/>
        </p:nvSpPr>
        <p:spPr bwMode="auto">
          <a:xfrm>
            <a:off x="1476375" y="3860800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87" name="Line 55"/>
          <p:cNvSpPr>
            <a:spLocks noChangeShapeType="1"/>
          </p:cNvSpPr>
          <p:nvPr/>
        </p:nvSpPr>
        <p:spPr bwMode="auto">
          <a:xfrm>
            <a:off x="1476375" y="1844675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88" name="Line 56"/>
          <p:cNvSpPr>
            <a:spLocks noChangeShapeType="1"/>
          </p:cNvSpPr>
          <p:nvPr/>
        </p:nvSpPr>
        <p:spPr bwMode="auto">
          <a:xfrm>
            <a:off x="1476375" y="2133600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89" name="Line 57"/>
          <p:cNvSpPr>
            <a:spLocks noChangeShapeType="1"/>
          </p:cNvSpPr>
          <p:nvPr/>
        </p:nvSpPr>
        <p:spPr bwMode="auto">
          <a:xfrm>
            <a:off x="1476375" y="2420938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0491" name="Text Box 59"/>
          <p:cNvSpPr txBox="1">
            <a:spLocks noChangeArrowheads="1"/>
          </p:cNvSpPr>
          <p:nvPr/>
        </p:nvSpPr>
        <p:spPr bwMode="auto">
          <a:xfrm>
            <a:off x="2195513" y="549275"/>
            <a:ext cx="4318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5</a:t>
            </a:r>
          </a:p>
        </p:txBody>
      </p:sp>
      <p:sp>
        <p:nvSpPr>
          <p:cNvPr id="1810492" name="Text Box 60"/>
          <p:cNvSpPr txBox="1">
            <a:spLocks noChangeArrowheads="1"/>
          </p:cNvSpPr>
          <p:nvPr/>
        </p:nvSpPr>
        <p:spPr bwMode="auto">
          <a:xfrm>
            <a:off x="2771775" y="549275"/>
            <a:ext cx="4318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3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6</a:t>
            </a:r>
          </a:p>
        </p:txBody>
      </p:sp>
      <p:sp>
        <p:nvSpPr>
          <p:cNvPr id="1810493" name="Text Box 61"/>
          <p:cNvSpPr txBox="1">
            <a:spLocks noChangeArrowheads="1"/>
          </p:cNvSpPr>
          <p:nvPr/>
        </p:nvSpPr>
        <p:spPr bwMode="auto">
          <a:xfrm>
            <a:off x="3348038" y="549275"/>
            <a:ext cx="4318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4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5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7</a:t>
            </a:r>
          </a:p>
        </p:txBody>
      </p:sp>
      <p:sp>
        <p:nvSpPr>
          <p:cNvPr id="1810494" name="Text Box 62"/>
          <p:cNvSpPr txBox="1">
            <a:spLocks noChangeArrowheads="1"/>
          </p:cNvSpPr>
          <p:nvPr/>
        </p:nvSpPr>
        <p:spPr bwMode="auto">
          <a:xfrm>
            <a:off x="3924300" y="549275"/>
            <a:ext cx="4318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5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3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8</a:t>
            </a:r>
          </a:p>
        </p:txBody>
      </p:sp>
      <p:sp>
        <p:nvSpPr>
          <p:cNvPr id="1810495" name="Text Box 63"/>
          <p:cNvSpPr txBox="1">
            <a:spLocks noChangeArrowheads="1"/>
          </p:cNvSpPr>
          <p:nvPr/>
        </p:nvSpPr>
        <p:spPr bwMode="auto">
          <a:xfrm>
            <a:off x="4500563" y="549275"/>
            <a:ext cx="4318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6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5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9</a:t>
            </a:r>
          </a:p>
        </p:txBody>
      </p:sp>
      <p:sp>
        <p:nvSpPr>
          <p:cNvPr id="1810496" name="Text Box 64"/>
          <p:cNvSpPr txBox="1">
            <a:spLocks noChangeArrowheads="1"/>
          </p:cNvSpPr>
          <p:nvPr/>
        </p:nvSpPr>
        <p:spPr bwMode="auto">
          <a:xfrm>
            <a:off x="5076825" y="549275"/>
            <a:ext cx="4318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7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6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810497" name="Text Box 65"/>
          <p:cNvSpPr txBox="1">
            <a:spLocks noChangeArrowheads="1"/>
          </p:cNvSpPr>
          <p:nvPr/>
        </p:nvSpPr>
        <p:spPr bwMode="auto">
          <a:xfrm>
            <a:off x="5651500" y="549275"/>
            <a:ext cx="4318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8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8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810498" name="Text Box 66"/>
          <p:cNvSpPr txBox="1">
            <a:spLocks noChangeArrowheads="1"/>
          </p:cNvSpPr>
          <p:nvPr/>
        </p:nvSpPr>
        <p:spPr bwMode="auto">
          <a:xfrm>
            <a:off x="6227763" y="549275"/>
            <a:ext cx="4318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9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8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810499" name="Text Box 67"/>
          <p:cNvSpPr txBox="1">
            <a:spLocks noChangeArrowheads="1"/>
          </p:cNvSpPr>
          <p:nvPr/>
        </p:nvSpPr>
        <p:spPr bwMode="auto">
          <a:xfrm>
            <a:off x="6804025" y="549275"/>
            <a:ext cx="4318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810500" name="Text Box 68"/>
          <p:cNvSpPr txBox="1">
            <a:spLocks noChangeArrowheads="1"/>
          </p:cNvSpPr>
          <p:nvPr/>
        </p:nvSpPr>
        <p:spPr bwMode="auto">
          <a:xfrm>
            <a:off x="7380288" y="549275"/>
            <a:ext cx="4318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r>
              <a:rPr lang="it-IT" sz="1600" b="1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79388" y="2097088"/>
            <a:ext cx="1044575" cy="692150"/>
            <a:chOff x="113" y="1321"/>
            <a:chExt cx="658" cy="436"/>
          </a:xfrm>
        </p:grpSpPr>
        <p:sp>
          <p:nvSpPr>
            <p:cNvPr id="1810502" name="Text Box 70"/>
            <p:cNvSpPr txBox="1">
              <a:spLocks noChangeArrowheads="1"/>
            </p:cNvSpPr>
            <p:nvPr/>
          </p:nvSpPr>
          <p:spPr bwMode="auto">
            <a:xfrm>
              <a:off x="113" y="1321"/>
              <a:ext cx="65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1435" tIns="45718" rIns="91435" bIns="45718"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it-IT" sz="2400" b="1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it-IT" sz="2400" b="1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it-IT" sz="2400" b="1" i="1" dirty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it-IT" sz="2400" b="1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it-IT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0503" name="AutoShape 71"/>
            <p:cNvSpPr>
              <a:spLocks noChangeArrowheads="1"/>
            </p:cNvSpPr>
            <p:nvPr/>
          </p:nvSpPr>
          <p:spPr bwMode="auto">
            <a:xfrm>
              <a:off x="340" y="1661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10504" name="Text Box 72"/>
          <p:cNvSpPr txBox="1">
            <a:spLocks noChangeArrowheads="1"/>
          </p:cNvSpPr>
          <p:nvPr/>
        </p:nvSpPr>
        <p:spPr bwMode="auto">
          <a:xfrm>
            <a:off x="1547813" y="4545013"/>
            <a:ext cx="3636962" cy="1835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2000" b="1" i="1" dirty="0" err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ActivitySelector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</a:rPr>
              <a:t>a, s, f, n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95000"/>
              </a:lnSpc>
            </a:pP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{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}, 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</a:t>
            </a:r>
            <a:endParaRPr lang="it-IT" sz="2000" b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0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2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it-IT" sz="20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sz="20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] ≥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⋃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{</a:t>
            </a:r>
            <a:r>
              <a:rPr lang="it-IT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20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},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endParaRPr lang="it-IT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0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10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10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1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1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10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10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1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1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10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10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1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1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10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10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10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10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1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1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10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10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810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10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810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810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0452" grpId="0" animBg="1"/>
      <p:bldP spid="1810453" grpId="0" animBg="1" autoUpdateAnimBg="0"/>
      <p:bldP spid="1810454" grpId="0" animBg="1" autoUpdateAnimBg="0"/>
      <p:bldP spid="1810455" grpId="0" animBg="1" autoUpdateAnimBg="0"/>
      <p:bldP spid="1810456" grpId="0" animBg="1" autoUpdateAnimBg="0"/>
      <p:bldP spid="1810457" grpId="0" animBg="1" autoUpdateAnimBg="0"/>
      <p:bldP spid="1810458" grpId="0" animBg="1" autoUpdateAnimBg="0"/>
      <p:bldP spid="1810459" grpId="0" animBg="1" autoUpdateAnimBg="0"/>
      <p:bldP spid="1810460" grpId="0" animBg="1" autoUpdateAnimBg="0"/>
      <p:bldP spid="1810461" grpId="0" animBg="1" autoUpdateAnimBg="0"/>
      <p:bldP spid="1810462" grpId="0" animBg="1" autoUpdateAnimBg="0"/>
      <p:bldP spid="1810463" grpId="0" animBg="1"/>
      <p:bldP spid="1810464" grpId="0" animBg="1"/>
      <p:bldP spid="1810465" grpId="0" animBg="1"/>
      <p:bldP spid="1810466" grpId="0" animBg="1"/>
      <p:bldP spid="1810467" grpId="0" animBg="1"/>
      <p:bldP spid="1810468" grpId="0" animBg="1"/>
      <p:bldP spid="1810469" grpId="0" animBg="1"/>
      <p:bldP spid="1810470" grpId="0" animBg="1"/>
      <p:bldP spid="1810471" grpId="0" animBg="1"/>
      <p:bldP spid="1810472" grpId="0" animBg="1"/>
      <p:bldP spid="1810473" grpId="0" animBg="1"/>
      <p:bldP spid="1810474" grpId="0" animBg="1"/>
      <p:bldP spid="181047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458" name="Text Box 2"/>
          <p:cNvSpPr txBox="1">
            <a:spLocks noChangeArrowheads="1"/>
          </p:cNvSpPr>
          <p:nvPr/>
        </p:nvSpPr>
        <p:spPr bwMode="auto">
          <a:xfrm>
            <a:off x="287338" y="296863"/>
            <a:ext cx="8569325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3600">
                <a:latin typeface="Times New Roman" pitchFamily="18" charset="0"/>
                <a:cs typeface="Times New Roman" pitchFamily="18" charset="0"/>
              </a:rPr>
              <a:t>La soluzione trovata contiene quattro attività</a:t>
            </a:r>
          </a:p>
          <a:p>
            <a:r>
              <a:rPr lang="it-IT" sz="3600">
                <a:latin typeface="Times New Roman" pitchFamily="18" charset="0"/>
                <a:cs typeface="Times New Roman" pitchFamily="18" charset="0"/>
              </a:rPr>
              <a:t>Due domande:</a:t>
            </a:r>
          </a:p>
        </p:txBody>
      </p:sp>
      <p:sp>
        <p:nvSpPr>
          <p:cNvPr id="1811459" name="Text Box 3"/>
          <p:cNvSpPr txBox="1">
            <a:spLocks noChangeArrowheads="1"/>
          </p:cNvSpPr>
          <p:nvPr/>
        </p:nvSpPr>
        <p:spPr bwMode="auto">
          <a:xfrm>
            <a:off x="250825" y="1989138"/>
            <a:ext cx="8569325" cy="175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lang="it-IT" sz="3600">
                <a:latin typeface="Times New Roman" pitchFamily="18" charset="0"/>
                <a:cs typeface="Times New Roman" pitchFamily="18" charset="0"/>
              </a:rPr>
              <a:t>La soluzione trovata con l’algoritmo goloso è l’unica possibile che contiene quattro attività? </a:t>
            </a:r>
          </a:p>
        </p:txBody>
      </p:sp>
      <p:sp>
        <p:nvSpPr>
          <p:cNvPr id="1811460" name="Text Box 4"/>
          <p:cNvSpPr txBox="1">
            <a:spLocks noChangeArrowheads="1"/>
          </p:cNvSpPr>
          <p:nvPr/>
        </p:nvSpPr>
        <p:spPr bwMode="auto">
          <a:xfrm>
            <a:off x="287338" y="4184650"/>
            <a:ext cx="8532812" cy="175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marL="457200" indent="-457200">
              <a:buFontTx/>
              <a:buAutoNum type="arabicParenR" startAt="2"/>
            </a:pPr>
            <a:r>
              <a:rPr lang="it-IT" sz="3600">
                <a:latin typeface="Times New Roman" pitchFamily="18" charset="0"/>
                <a:cs typeface="Times New Roman" pitchFamily="18" charset="0"/>
              </a:rPr>
              <a:t>La soluzione trovata con l’algoritmo goloso è ottima o esistono anche soluzioni con più di quattro attività?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1459" grpId="0"/>
      <p:bldP spid="18114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82" name="Text Box 2"/>
          <p:cNvSpPr txBox="1">
            <a:spLocks noChangeArrowheads="1"/>
          </p:cNvSpPr>
          <p:nvPr/>
        </p:nvSpPr>
        <p:spPr bwMode="auto">
          <a:xfrm>
            <a:off x="1619250" y="549275"/>
            <a:ext cx="431800" cy="9233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4</a:t>
            </a:r>
          </a:p>
        </p:txBody>
      </p:sp>
      <p:sp>
        <p:nvSpPr>
          <p:cNvPr id="1812483" name="Text Box 3"/>
          <p:cNvSpPr txBox="1">
            <a:spLocks noChangeArrowheads="1"/>
          </p:cNvSpPr>
          <p:nvPr/>
        </p:nvSpPr>
        <p:spPr bwMode="auto">
          <a:xfrm>
            <a:off x="1116013" y="549275"/>
            <a:ext cx="504825" cy="9233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i</a:t>
            </a:r>
            <a:endParaRPr lang="it-IT" sz="1800" b="1">
              <a:latin typeface="Times New Roman" pitchFamily="18" charset="0"/>
              <a:cs typeface="Times New Roman" pitchFamily="18" charset="0"/>
            </a:endParaRPr>
          </a:p>
          <a:p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18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484" name="Line 4"/>
          <p:cNvSpPr>
            <a:spLocks noChangeShapeType="1"/>
          </p:cNvSpPr>
          <p:nvPr/>
        </p:nvSpPr>
        <p:spPr bwMode="auto">
          <a:xfrm>
            <a:off x="1476375" y="1412875"/>
            <a:ext cx="0" cy="475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485" name="Line 5"/>
          <p:cNvSpPr>
            <a:spLocks noChangeShapeType="1"/>
          </p:cNvSpPr>
          <p:nvPr/>
        </p:nvSpPr>
        <p:spPr bwMode="auto">
          <a:xfrm>
            <a:off x="1476375" y="1557338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486" name="Line 6"/>
          <p:cNvSpPr>
            <a:spLocks noChangeShapeType="1"/>
          </p:cNvSpPr>
          <p:nvPr/>
        </p:nvSpPr>
        <p:spPr bwMode="auto">
          <a:xfrm>
            <a:off x="1547813" y="5013325"/>
            <a:ext cx="6248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487" name="Text Box 7"/>
          <p:cNvSpPr txBox="1">
            <a:spLocks noChangeArrowheads="1"/>
          </p:cNvSpPr>
          <p:nvPr/>
        </p:nvSpPr>
        <p:spPr bwMode="auto">
          <a:xfrm>
            <a:off x="971550" y="1387475"/>
            <a:ext cx="504825" cy="4427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3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4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5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6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7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8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 9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13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it-IT" sz="1800" b="1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1812488" name="Text Box 8"/>
          <p:cNvSpPr txBox="1">
            <a:spLocks noChangeArrowheads="1"/>
          </p:cNvSpPr>
          <p:nvPr/>
        </p:nvSpPr>
        <p:spPr bwMode="auto">
          <a:xfrm>
            <a:off x="598488" y="6070600"/>
            <a:ext cx="7617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tempo</a:t>
            </a:r>
          </a:p>
        </p:txBody>
      </p:sp>
      <p:sp>
        <p:nvSpPr>
          <p:cNvPr id="1812489" name="Rectangle 9"/>
          <p:cNvSpPr>
            <a:spLocks noChangeArrowheads="1"/>
          </p:cNvSpPr>
          <p:nvPr/>
        </p:nvSpPr>
        <p:spPr bwMode="auto">
          <a:xfrm>
            <a:off x="1692275" y="1844675"/>
            <a:ext cx="358775" cy="8636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endParaRPr lang="it-IT" sz="18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490" name="Rectangle 10"/>
          <p:cNvSpPr>
            <a:spLocks noChangeArrowheads="1"/>
          </p:cNvSpPr>
          <p:nvPr/>
        </p:nvSpPr>
        <p:spPr bwMode="auto">
          <a:xfrm>
            <a:off x="2266950" y="1557338"/>
            <a:ext cx="360363" cy="1439862"/>
          </a:xfrm>
          <a:prstGeom prst="rect">
            <a:avLst/>
          </a:prstGeom>
          <a:solidFill>
            <a:srgbClr val="99FF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812491" name="Rectangle 11"/>
          <p:cNvSpPr>
            <a:spLocks noChangeArrowheads="1"/>
          </p:cNvSpPr>
          <p:nvPr/>
        </p:nvSpPr>
        <p:spPr bwMode="auto">
          <a:xfrm>
            <a:off x="2843213" y="1844675"/>
            <a:ext cx="360362" cy="1439863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812492" name="Rectangle 12"/>
          <p:cNvSpPr>
            <a:spLocks noChangeArrowheads="1"/>
          </p:cNvSpPr>
          <p:nvPr/>
        </p:nvSpPr>
        <p:spPr bwMode="auto">
          <a:xfrm>
            <a:off x="3419475" y="2997200"/>
            <a:ext cx="360363" cy="576263"/>
          </a:xfrm>
          <a:prstGeom prst="rect">
            <a:avLst/>
          </a:prstGeom>
          <a:solidFill>
            <a:srgbClr val="99FF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812493" name="Rectangle 13"/>
          <p:cNvSpPr>
            <a:spLocks noChangeArrowheads="1"/>
          </p:cNvSpPr>
          <p:nvPr/>
        </p:nvSpPr>
        <p:spPr bwMode="auto">
          <a:xfrm>
            <a:off x="3995738" y="2420938"/>
            <a:ext cx="360362" cy="1439862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12494" name="Rectangle 14"/>
          <p:cNvSpPr>
            <a:spLocks noChangeArrowheads="1"/>
          </p:cNvSpPr>
          <p:nvPr/>
        </p:nvSpPr>
        <p:spPr bwMode="auto">
          <a:xfrm>
            <a:off x="4572000" y="2997200"/>
            <a:ext cx="360363" cy="1152525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812495" name="Rectangle 15"/>
          <p:cNvSpPr>
            <a:spLocks noChangeArrowheads="1"/>
          </p:cNvSpPr>
          <p:nvPr/>
        </p:nvSpPr>
        <p:spPr bwMode="auto">
          <a:xfrm>
            <a:off x="5148263" y="3284538"/>
            <a:ext cx="360362" cy="1152525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812496" name="Rectangle 16"/>
          <p:cNvSpPr>
            <a:spLocks noChangeArrowheads="1"/>
          </p:cNvSpPr>
          <p:nvPr/>
        </p:nvSpPr>
        <p:spPr bwMode="auto">
          <a:xfrm>
            <a:off x="5724525" y="3860800"/>
            <a:ext cx="360363" cy="8636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12497" name="Rectangle 17"/>
          <p:cNvSpPr>
            <a:spLocks noChangeArrowheads="1"/>
          </p:cNvSpPr>
          <p:nvPr/>
        </p:nvSpPr>
        <p:spPr bwMode="auto">
          <a:xfrm>
            <a:off x="6300788" y="3860800"/>
            <a:ext cx="358775" cy="1152525"/>
          </a:xfrm>
          <a:prstGeom prst="rect">
            <a:avLst/>
          </a:prstGeom>
          <a:solidFill>
            <a:srgbClr val="99FF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812498" name="Rectangle 18"/>
          <p:cNvSpPr>
            <a:spLocks noChangeArrowheads="1"/>
          </p:cNvSpPr>
          <p:nvPr/>
        </p:nvSpPr>
        <p:spPr bwMode="auto">
          <a:xfrm>
            <a:off x="6877050" y="2133600"/>
            <a:ext cx="358775" cy="3167063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812499" name="Rectangle 19"/>
          <p:cNvSpPr>
            <a:spLocks noChangeArrowheads="1"/>
          </p:cNvSpPr>
          <p:nvPr/>
        </p:nvSpPr>
        <p:spPr bwMode="auto">
          <a:xfrm>
            <a:off x="7451725" y="5013325"/>
            <a:ext cx="360363" cy="576263"/>
          </a:xfrm>
          <a:prstGeom prst="rect">
            <a:avLst/>
          </a:prstGeom>
          <a:solidFill>
            <a:srgbClr val="99FF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/>
            <a:r>
              <a:rPr lang="it-IT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1800" b="1" i="1" baseline="-2500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812500" name="Line 20"/>
          <p:cNvSpPr>
            <a:spLocks noChangeShapeType="1"/>
          </p:cNvSpPr>
          <p:nvPr/>
        </p:nvSpPr>
        <p:spPr bwMode="auto">
          <a:xfrm>
            <a:off x="1476375" y="4149725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01" name="Line 21"/>
          <p:cNvSpPr>
            <a:spLocks noChangeShapeType="1"/>
          </p:cNvSpPr>
          <p:nvPr/>
        </p:nvSpPr>
        <p:spPr bwMode="auto">
          <a:xfrm>
            <a:off x="1476375" y="4437063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02" name="Line 22"/>
          <p:cNvSpPr>
            <a:spLocks noChangeShapeType="1"/>
          </p:cNvSpPr>
          <p:nvPr/>
        </p:nvSpPr>
        <p:spPr bwMode="auto">
          <a:xfrm>
            <a:off x="1476375" y="4724400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03" name="Line 23"/>
          <p:cNvSpPr>
            <a:spLocks noChangeShapeType="1"/>
          </p:cNvSpPr>
          <p:nvPr/>
        </p:nvSpPr>
        <p:spPr bwMode="auto">
          <a:xfrm>
            <a:off x="1476375" y="5013325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04" name="Line 24"/>
          <p:cNvSpPr>
            <a:spLocks noChangeShapeType="1"/>
          </p:cNvSpPr>
          <p:nvPr/>
        </p:nvSpPr>
        <p:spPr bwMode="auto">
          <a:xfrm>
            <a:off x="1476375" y="5300663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05" name="Line 25"/>
          <p:cNvSpPr>
            <a:spLocks noChangeShapeType="1"/>
          </p:cNvSpPr>
          <p:nvPr/>
        </p:nvSpPr>
        <p:spPr bwMode="auto">
          <a:xfrm>
            <a:off x="1476375" y="5589588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06" name="Line 26"/>
          <p:cNvSpPr>
            <a:spLocks noChangeShapeType="1"/>
          </p:cNvSpPr>
          <p:nvPr/>
        </p:nvSpPr>
        <p:spPr bwMode="auto">
          <a:xfrm>
            <a:off x="1476375" y="2708275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07" name="Line 27"/>
          <p:cNvSpPr>
            <a:spLocks noChangeShapeType="1"/>
          </p:cNvSpPr>
          <p:nvPr/>
        </p:nvSpPr>
        <p:spPr bwMode="auto">
          <a:xfrm>
            <a:off x="1476375" y="2997200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08" name="Line 28"/>
          <p:cNvSpPr>
            <a:spLocks noChangeShapeType="1"/>
          </p:cNvSpPr>
          <p:nvPr/>
        </p:nvSpPr>
        <p:spPr bwMode="auto">
          <a:xfrm>
            <a:off x="1476375" y="3284538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09" name="Line 29"/>
          <p:cNvSpPr>
            <a:spLocks noChangeShapeType="1"/>
          </p:cNvSpPr>
          <p:nvPr/>
        </p:nvSpPr>
        <p:spPr bwMode="auto">
          <a:xfrm>
            <a:off x="1476375" y="3573463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10" name="Line 30"/>
          <p:cNvSpPr>
            <a:spLocks noChangeShapeType="1"/>
          </p:cNvSpPr>
          <p:nvPr/>
        </p:nvSpPr>
        <p:spPr bwMode="auto">
          <a:xfrm>
            <a:off x="1476375" y="3860800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11" name="Line 31"/>
          <p:cNvSpPr>
            <a:spLocks noChangeShapeType="1"/>
          </p:cNvSpPr>
          <p:nvPr/>
        </p:nvSpPr>
        <p:spPr bwMode="auto">
          <a:xfrm>
            <a:off x="1476375" y="1844675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12" name="Line 32"/>
          <p:cNvSpPr>
            <a:spLocks noChangeShapeType="1"/>
          </p:cNvSpPr>
          <p:nvPr/>
        </p:nvSpPr>
        <p:spPr bwMode="auto">
          <a:xfrm>
            <a:off x="1476375" y="2133600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13" name="Line 33"/>
          <p:cNvSpPr>
            <a:spLocks noChangeShapeType="1"/>
          </p:cNvSpPr>
          <p:nvPr/>
        </p:nvSpPr>
        <p:spPr bwMode="auto">
          <a:xfrm>
            <a:off x="1476375" y="2420938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14" name="Text Box 34"/>
          <p:cNvSpPr txBox="1">
            <a:spLocks noChangeArrowheads="1"/>
          </p:cNvSpPr>
          <p:nvPr/>
        </p:nvSpPr>
        <p:spPr bwMode="auto">
          <a:xfrm>
            <a:off x="2195513" y="549275"/>
            <a:ext cx="431800" cy="9233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5</a:t>
            </a:r>
          </a:p>
        </p:txBody>
      </p:sp>
      <p:sp>
        <p:nvSpPr>
          <p:cNvPr id="1812515" name="Text Box 35"/>
          <p:cNvSpPr txBox="1">
            <a:spLocks noChangeArrowheads="1"/>
          </p:cNvSpPr>
          <p:nvPr/>
        </p:nvSpPr>
        <p:spPr bwMode="auto">
          <a:xfrm>
            <a:off x="2771775" y="549275"/>
            <a:ext cx="431800" cy="9233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3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6</a:t>
            </a:r>
          </a:p>
        </p:txBody>
      </p:sp>
      <p:sp>
        <p:nvSpPr>
          <p:cNvPr id="1812516" name="Text Box 36"/>
          <p:cNvSpPr txBox="1">
            <a:spLocks noChangeArrowheads="1"/>
          </p:cNvSpPr>
          <p:nvPr/>
        </p:nvSpPr>
        <p:spPr bwMode="auto">
          <a:xfrm>
            <a:off x="3348038" y="549275"/>
            <a:ext cx="431800" cy="9233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4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5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7</a:t>
            </a:r>
          </a:p>
        </p:txBody>
      </p:sp>
      <p:sp>
        <p:nvSpPr>
          <p:cNvPr id="1812517" name="Text Box 37"/>
          <p:cNvSpPr txBox="1">
            <a:spLocks noChangeArrowheads="1"/>
          </p:cNvSpPr>
          <p:nvPr/>
        </p:nvSpPr>
        <p:spPr bwMode="auto">
          <a:xfrm>
            <a:off x="3924300" y="549275"/>
            <a:ext cx="431800" cy="9233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5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3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8</a:t>
            </a:r>
          </a:p>
        </p:txBody>
      </p:sp>
      <p:sp>
        <p:nvSpPr>
          <p:cNvPr id="1812518" name="Text Box 38"/>
          <p:cNvSpPr txBox="1">
            <a:spLocks noChangeArrowheads="1"/>
          </p:cNvSpPr>
          <p:nvPr/>
        </p:nvSpPr>
        <p:spPr bwMode="auto">
          <a:xfrm>
            <a:off x="4500563" y="549275"/>
            <a:ext cx="431800" cy="9233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6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5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9</a:t>
            </a:r>
          </a:p>
        </p:txBody>
      </p:sp>
      <p:sp>
        <p:nvSpPr>
          <p:cNvPr id="1812519" name="Text Box 39"/>
          <p:cNvSpPr txBox="1">
            <a:spLocks noChangeArrowheads="1"/>
          </p:cNvSpPr>
          <p:nvPr/>
        </p:nvSpPr>
        <p:spPr bwMode="auto">
          <a:xfrm>
            <a:off x="5076825" y="549275"/>
            <a:ext cx="431800" cy="9233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7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6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812520" name="Text Box 40"/>
          <p:cNvSpPr txBox="1">
            <a:spLocks noChangeArrowheads="1"/>
          </p:cNvSpPr>
          <p:nvPr/>
        </p:nvSpPr>
        <p:spPr bwMode="auto">
          <a:xfrm>
            <a:off x="5651500" y="549275"/>
            <a:ext cx="431800" cy="9233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8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8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812521" name="Text Box 41"/>
          <p:cNvSpPr txBox="1">
            <a:spLocks noChangeArrowheads="1"/>
          </p:cNvSpPr>
          <p:nvPr/>
        </p:nvSpPr>
        <p:spPr bwMode="auto">
          <a:xfrm>
            <a:off x="6227763" y="549275"/>
            <a:ext cx="431800" cy="9233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9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8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812522" name="Text Box 42"/>
          <p:cNvSpPr txBox="1">
            <a:spLocks noChangeArrowheads="1"/>
          </p:cNvSpPr>
          <p:nvPr/>
        </p:nvSpPr>
        <p:spPr bwMode="auto">
          <a:xfrm>
            <a:off x="6804025" y="549275"/>
            <a:ext cx="431800" cy="9233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812523" name="Text Box 43"/>
          <p:cNvSpPr txBox="1">
            <a:spLocks noChangeArrowheads="1"/>
          </p:cNvSpPr>
          <p:nvPr/>
        </p:nvSpPr>
        <p:spPr bwMode="auto">
          <a:xfrm>
            <a:off x="7380288" y="549275"/>
            <a:ext cx="431800" cy="9233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r>
              <a:rPr lang="it-IT" sz="1800" b="1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506" name="Text Box 2"/>
          <p:cNvSpPr txBox="1">
            <a:spLocks noChangeArrowheads="1"/>
          </p:cNvSpPr>
          <p:nvPr/>
        </p:nvSpPr>
        <p:spPr bwMode="auto">
          <a:xfrm>
            <a:off x="287338" y="188913"/>
            <a:ext cx="8532812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10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Cerchiamo di rispondere alla seconda domanda </a:t>
            </a:r>
          </a:p>
        </p:txBody>
      </p:sp>
      <p:sp>
        <p:nvSpPr>
          <p:cNvPr id="1813507" name="Text Box 3"/>
          <p:cNvSpPr txBox="1">
            <a:spLocks noChangeArrowheads="1"/>
          </p:cNvSpPr>
          <p:nvPr/>
        </p:nvSpPr>
        <p:spPr bwMode="auto">
          <a:xfrm>
            <a:off x="287338" y="1412875"/>
            <a:ext cx="8569325" cy="175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marL="457200" indent="-457200">
              <a:buFontTx/>
              <a:buAutoNum type="arabicParenR" startAt="2"/>
            </a:pPr>
            <a:r>
              <a:rPr lang="it-IT" sz="3600">
                <a:latin typeface="Times New Roman" pitchFamily="18" charset="0"/>
                <a:cs typeface="Times New Roman" pitchFamily="18" charset="0"/>
              </a:rPr>
              <a:t>La soluzione trovata con l’algoritmo goloso è ottima o esistono anche soluzioni con più di quattro attività?</a:t>
            </a:r>
          </a:p>
        </p:txBody>
      </p:sp>
      <p:sp>
        <p:nvSpPr>
          <p:cNvPr id="1813509" name="Text Box 5"/>
          <p:cNvSpPr txBox="1">
            <a:spLocks noChangeArrowheads="1"/>
          </p:cNvSpPr>
          <p:nvPr/>
        </p:nvSpPr>
        <p:spPr bwMode="auto">
          <a:xfrm>
            <a:off x="395536" y="3212976"/>
            <a:ext cx="8101012" cy="289925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ActivitySelector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a, s, f, 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 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MT Extra" pitchFamily="18" charset="2"/>
              </a:rPr>
              <a:t>//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</a:t>
            </a:r>
            <a:r>
              <a:rPr lang="it-IT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b="1" i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{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},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</a:t>
            </a:r>
            <a:endParaRPr lang="it-IT" b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2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it-IT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] ≥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⋃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{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},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0" name="Text Box 2"/>
          <p:cNvSpPr txBox="1">
            <a:spLocks noChangeArrowheads="1"/>
          </p:cNvSpPr>
          <p:nvPr/>
        </p:nvSpPr>
        <p:spPr bwMode="auto">
          <a:xfrm>
            <a:off x="287338" y="584200"/>
            <a:ext cx="8496300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100000"/>
              </a:spcBef>
            </a:pPr>
            <a:r>
              <a:rPr lang="it-IT" sz="3600" dirty="0">
                <a:latin typeface="+mn-lt"/>
              </a:rPr>
              <a:t>L’algoritmo comincia con scegliere la prima attività </a:t>
            </a:r>
            <a:r>
              <a:rPr lang="it-IT" sz="3600" b="1" i="1" dirty="0">
                <a:latin typeface="+mn-lt"/>
              </a:rPr>
              <a:t>a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dirty="0">
                <a:latin typeface="+mn-lt"/>
              </a:rPr>
              <a:t> (quella con tempo di fine minimo)</a:t>
            </a:r>
          </a:p>
        </p:txBody>
      </p:sp>
      <p:sp>
        <p:nvSpPr>
          <p:cNvPr id="1814531" name="Text Box 3"/>
          <p:cNvSpPr txBox="1">
            <a:spLocks noChangeArrowheads="1"/>
          </p:cNvSpPr>
          <p:nvPr/>
        </p:nvSpPr>
        <p:spPr bwMode="auto">
          <a:xfrm>
            <a:off x="287338" y="2420938"/>
            <a:ext cx="85328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100000"/>
              </a:spcBef>
            </a:pPr>
            <a:r>
              <a:rPr lang="it-IT" sz="3600" dirty="0">
                <a:latin typeface="+mn-lt"/>
              </a:rPr>
              <a:t>Siamo sicuri che questa scelta non possa compromettere il risultato? </a:t>
            </a:r>
          </a:p>
          <a:p>
            <a:pPr>
              <a:spcBef>
                <a:spcPct val="100000"/>
              </a:spcBef>
            </a:pPr>
            <a:r>
              <a:rPr lang="it-IT" sz="3600" dirty="0">
                <a:latin typeface="+mn-lt"/>
              </a:rPr>
              <a:t>In altre parole: esiste sempre una soluzione ottima che contiene </a:t>
            </a:r>
            <a:r>
              <a:rPr lang="it-IT" sz="3600" b="1" i="1" dirty="0">
                <a:latin typeface="+mn-lt"/>
              </a:rPr>
              <a:t>a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dirty="0">
                <a:latin typeface="+mn-lt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453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554" name="Text Box 2"/>
          <p:cNvSpPr txBox="1">
            <a:spLocks noChangeArrowheads="1"/>
          </p:cNvSpPr>
          <p:nvPr/>
        </p:nvSpPr>
        <p:spPr bwMode="auto">
          <a:xfrm>
            <a:off x="287338" y="296863"/>
            <a:ext cx="8575675" cy="258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u="sng" dirty="0">
                <a:latin typeface="+mn-lt"/>
              </a:rPr>
              <a:t>La risposta è affermativa</a:t>
            </a:r>
            <a:r>
              <a:rPr lang="it-IT" sz="3600" i="1" u="sng" dirty="0">
                <a:latin typeface="+mn-lt"/>
              </a:rPr>
              <a:t>.</a:t>
            </a:r>
            <a:r>
              <a:rPr lang="it-IT" sz="3600" dirty="0">
                <a:latin typeface="+mn-lt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Sia 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b="1" dirty="0">
                <a:latin typeface="+mn-lt"/>
              </a:rPr>
              <a:t>,...,</a:t>
            </a:r>
            <a:r>
              <a:rPr lang="it-IT" sz="3600" b="1" i="1" dirty="0" err="1">
                <a:latin typeface="+mn-lt"/>
              </a:rPr>
              <a:t>b</a:t>
            </a:r>
            <a:r>
              <a:rPr lang="it-IT" sz="3600" b="1" i="1" baseline="-25000" dirty="0" err="1">
                <a:latin typeface="+mn-lt"/>
              </a:rPr>
              <a:t>j</a:t>
            </a:r>
            <a:r>
              <a:rPr lang="it-IT" sz="3600" b="1" i="1" baseline="-25000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una qualsiasi soluzione ottima (ne esiste certamente almeno una) che supponiamo ordinata per tempo di fine</a:t>
            </a:r>
          </a:p>
        </p:txBody>
      </p:sp>
      <p:sp>
        <p:nvSpPr>
          <p:cNvPr id="1815555" name="Rectangle 3"/>
          <p:cNvSpPr>
            <a:spLocks noChangeArrowheads="1"/>
          </p:cNvSpPr>
          <p:nvPr/>
        </p:nvSpPr>
        <p:spPr bwMode="auto">
          <a:xfrm>
            <a:off x="984250" y="3276600"/>
            <a:ext cx="1336675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>
                <a:latin typeface="+mn-lt"/>
              </a:rPr>
              <a:t>b</a:t>
            </a:r>
            <a:r>
              <a:rPr lang="it-IT" sz="2800" b="1" i="1" baseline="-25000">
                <a:latin typeface="+mn-lt"/>
              </a:rPr>
              <a:t>1</a:t>
            </a:r>
          </a:p>
        </p:txBody>
      </p:sp>
      <p:sp>
        <p:nvSpPr>
          <p:cNvPr id="1815556" name="Rectangle 4"/>
          <p:cNvSpPr>
            <a:spLocks noChangeArrowheads="1"/>
          </p:cNvSpPr>
          <p:nvPr/>
        </p:nvSpPr>
        <p:spPr bwMode="auto">
          <a:xfrm>
            <a:off x="2532063" y="3276600"/>
            <a:ext cx="703262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>
                <a:latin typeface="+mn-lt"/>
              </a:rPr>
              <a:t>b</a:t>
            </a:r>
            <a:r>
              <a:rPr lang="it-IT" sz="2800" b="1" i="1" baseline="-25000">
                <a:latin typeface="+mn-lt"/>
              </a:rPr>
              <a:t>2</a:t>
            </a:r>
          </a:p>
        </p:txBody>
      </p:sp>
      <p:sp>
        <p:nvSpPr>
          <p:cNvPr id="1815557" name="Rectangle 5"/>
          <p:cNvSpPr>
            <a:spLocks noChangeArrowheads="1"/>
          </p:cNvSpPr>
          <p:nvPr/>
        </p:nvSpPr>
        <p:spPr bwMode="auto">
          <a:xfrm>
            <a:off x="6681788" y="3276600"/>
            <a:ext cx="7747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>
                <a:latin typeface="+mn-lt"/>
              </a:rPr>
              <a:t>b</a:t>
            </a:r>
            <a:r>
              <a:rPr lang="it-IT" sz="2800" b="1" i="1" baseline="-25000">
                <a:latin typeface="+mn-lt"/>
              </a:rPr>
              <a:t>j</a:t>
            </a:r>
          </a:p>
        </p:txBody>
      </p:sp>
      <p:sp>
        <p:nvSpPr>
          <p:cNvPr id="1815558" name="Rectangle 6"/>
          <p:cNvSpPr>
            <a:spLocks noChangeArrowheads="1"/>
          </p:cNvSpPr>
          <p:nvPr/>
        </p:nvSpPr>
        <p:spPr bwMode="auto">
          <a:xfrm>
            <a:off x="3516313" y="3276600"/>
            <a:ext cx="288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>
                <a:latin typeface="+mn-lt"/>
              </a:rPr>
              <a:t>…………………..</a:t>
            </a:r>
            <a:endParaRPr lang="it-IT" sz="2800" b="1" i="1" baseline="-25000">
              <a:latin typeface="+mn-lt"/>
            </a:endParaRPr>
          </a:p>
        </p:txBody>
      </p:sp>
      <p:sp>
        <p:nvSpPr>
          <p:cNvPr id="1815559" name="Rectangle 7"/>
          <p:cNvSpPr>
            <a:spLocks noChangeArrowheads="1"/>
          </p:cNvSpPr>
          <p:nvPr/>
        </p:nvSpPr>
        <p:spPr bwMode="auto">
          <a:xfrm>
            <a:off x="1266825" y="4724400"/>
            <a:ext cx="773113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>
                <a:latin typeface="+mn-lt"/>
              </a:rPr>
              <a:t>a</a:t>
            </a:r>
            <a:r>
              <a:rPr lang="it-IT" sz="2800" b="1" i="1" baseline="-25000">
                <a:latin typeface="+mn-lt"/>
              </a:rPr>
              <a:t>1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66825" y="4724400"/>
            <a:ext cx="6189663" cy="457200"/>
            <a:chOff x="864" y="3456"/>
            <a:chExt cx="4224" cy="288"/>
          </a:xfrm>
        </p:grpSpPr>
        <p:sp>
          <p:nvSpPr>
            <p:cNvPr id="1815561" name="Rectangle 9"/>
            <p:cNvSpPr>
              <a:spLocks noChangeArrowheads="1"/>
            </p:cNvSpPr>
            <p:nvPr/>
          </p:nvSpPr>
          <p:spPr bwMode="auto">
            <a:xfrm>
              <a:off x="1728" y="3456"/>
              <a:ext cx="48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b</a:t>
              </a:r>
              <a:r>
                <a:rPr lang="it-IT" sz="2800" b="1" i="1" baseline="-25000">
                  <a:latin typeface="+mn-lt"/>
                </a:rPr>
                <a:t>2</a:t>
              </a:r>
            </a:p>
          </p:txBody>
        </p:sp>
        <p:sp>
          <p:nvSpPr>
            <p:cNvPr id="1815562" name="Rectangle 10"/>
            <p:cNvSpPr>
              <a:spLocks noChangeArrowheads="1"/>
            </p:cNvSpPr>
            <p:nvPr/>
          </p:nvSpPr>
          <p:spPr bwMode="auto">
            <a:xfrm>
              <a:off x="4560" y="3456"/>
              <a:ext cx="528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b</a:t>
              </a:r>
              <a:r>
                <a:rPr lang="it-IT" sz="2800" b="1" i="1" baseline="-25000">
                  <a:latin typeface="+mn-lt"/>
                </a:rPr>
                <a:t>j</a:t>
              </a:r>
            </a:p>
          </p:txBody>
        </p:sp>
        <p:sp>
          <p:nvSpPr>
            <p:cNvPr id="1815563" name="Rectangle 11"/>
            <p:cNvSpPr>
              <a:spLocks noChangeArrowheads="1"/>
            </p:cNvSpPr>
            <p:nvPr/>
          </p:nvSpPr>
          <p:spPr bwMode="auto">
            <a:xfrm>
              <a:off x="2400" y="3456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…………………..</a:t>
              </a:r>
              <a:endParaRPr lang="it-IT" sz="2800" b="1" i="1" baseline="-25000">
                <a:latin typeface="+mn-lt"/>
              </a:endParaRPr>
            </a:p>
          </p:txBody>
        </p:sp>
        <p:sp>
          <p:nvSpPr>
            <p:cNvPr id="1815564" name="Rectangle 12"/>
            <p:cNvSpPr>
              <a:spLocks noChangeArrowheads="1"/>
            </p:cNvSpPr>
            <p:nvPr/>
          </p:nvSpPr>
          <p:spPr bwMode="auto">
            <a:xfrm>
              <a:off x="864" y="3456"/>
              <a:ext cx="528" cy="28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a</a:t>
              </a:r>
              <a:r>
                <a:rPr lang="it-IT" sz="2800" b="1" i="1" baseline="-25000">
                  <a:latin typeface="+mn-lt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5559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602" name="Text Box 2"/>
          <p:cNvSpPr txBox="1">
            <a:spLocks noChangeArrowheads="1"/>
          </p:cNvSpPr>
          <p:nvPr/>
        </p:nvSpPr>
        <p:spPr bwMode="auto">
          <a:xfrm>
            <a:off x="287338" y="260350"/>
            <a:ext cx="8532812" cy="107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100000"/>
              </a:spcBef>
            </a:pPr>
            <a:r>
              <a:rPr lang="it-IT" b="1" i="1" dirty="0">
                <a:latin typeface="+mn-lt"/>
              </a:rPr>
              <a:t>k</a:t>
            </a:r>
            <a:r>
              <a:rPr lang="it-IT" dirty="0">
                <a:latin typeface="+mn-lt"/>
              </a:rPr>
              <a:t> viene posto ad </a:t>
            </a:r>
            <a:r>
              <a:rPr lang="it-IT" b="1" dirty="0">
                <a:latin typeface="+mn-lt"/>
              </a:rPr>
              <a:t>1</a:t>
            </a:r>
            <a:r>
              <a:rPr lang="it-IT" dirty="0">
                <a:latin typeface="+mn-lt"/>
              </a:rPr>
              <a:t> ed aggiornato ad </a:t>
            </a:r>
            <a:r>
              <a:rPr lang="it-IT" b="1" i="1" dirty="0">
                <a:latin typeface="+mn-lt"/>
              </a:rPr>
              <a:t>m</a:t>
            </a:r>
            <a:r>
              <a:rPr lang="it-IT" dirty="0">
                <a:latin typeface="+mn-lt"/>
              </a:rPr>
              <a:t> ogni volta che si sceglie una nuova attività </a:t>
            </a:r>
            <a:r>
              <a:rPr lang="it-IT" b="1" i="1" dirty="0" err="1">
                <a:latin typeface="+mn-lt"/>
              </a:rPr>
              <a:t>a</a:t>
            </a:r>
            <a:r>
              <a:rPr lang="it-IT" b="1" i="1" baseline="-25000" dirty="0" err="1">
                <a:latin typeface="+mn-lt"/>
              </a:rPr>
              <a:t>m</a:t>
            </a:r>
            <a:endParaRPr lang="it-IT" b="1" dirty="0">
              <a:latin typeface="+mn-lt"/>
            </a:endParaRPr>
          </a:p>
        </p:txBody>
      </p:sp>
      <p:sp>
        <p:nvSpPr>
          <p:cNvPr id="1817603" name="Text Box 3"/>
          <p:cNvSpPr txBox="1">
            <a:spLocks noChangeArrowheads="1"/>
          </p:cNvSpPr>
          <p:nvPr/>
        </p:nvSpPr>
        <p:spPr bwMode="auto">
          <a:xfrm>
            <a:off x="287338" y="4572000"/>
            <a:ext cx="8605837" cy="156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100000"/>
              </a:spcBef>
            </a:pPr>
            <a:r>
              <a:rPr lang="it-IT" dirty="0">
                <a:latin typeface="+mn-lt"/>
              </a:rPr>
              <a:t>Siccome le attività sono ordinate per tempo di fine non decrescente, </a:t>
            </a:r>
            <a:r>
              <a:rPr lang="it-IT" b="1" i="1" dirty="0">
                <a:latin typeface="+mn-lt"/>
              </a:rPr>
              <a:t>f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k</a:t>
            </a:r>
            <a:r>
              <a:rPr lang="it-IT" b="1" dirty="0">
                <a:latin typeface="+mn-lt"/>
              </a:rPr>
              <a:t>]</a:t>
            </a:r>
            <a:r>
              <a:rPr lang="it-IT" i="1" baseline="-25000" dirty="0">
                <a:latin typeface="+mn-lt"/>
              </a:rPr>
              <a:t>  </a:t>
            </a:r>
            <a:r>
              <a:rPr lang="it-IT" dirty="0">
                <a:latin typeface="+mn-lt"/>
              </a:rPr>
              <a:t>è il massimo tempo finale delle attività selezionate </a:t>
            </a:r>
            <a:r>
              <a:rPr lang="it-IT" dirty="0" smtClean="0">
                <a:latin typeface="+mn-lt"/>
              </a:rPr>
              <a:t>precedentemente.</a:t>
            </a:r>
            <a:endParaRPr lang="it-IT" dirty="0">
              <a:latin typeface="+mn-lt"/>
            </a:endParaRPr>
          </a:p>
        </p:txBody>
      </p:sp>
      <p:sp>
        <p:nvSpPr>
          <p:cNvPr id="1817605" name="Text Box 5"/>
          <p:cNvSpPr txBox="1">
            <a:spLocks noChangeArrowheads="1"/>
          </p:cNvSpPr>
          <p:nvPr/>
        </p:nvSpPr>
        <p:spPr bwMode="auto">
          <a:xfrm>
            <a:off x="395536" y="1592796"/>
            <a:ext cx="8101012" cy="254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2800" b="1" i="1" dirty="0" err="1" smtClean="0">
                <a:solidFill>
                  <a:srgbClr val="990000"/>
                </a:solidFill>
                <a:latin typeface="+mn-lt"/>
              </a:rPr>
              <a:t>ActivitySelector</a:t>
            </a:r>
            <a:r>
              <a:rPr lang="it-IT" sz="2800" b="1" dirty="0" smtClean="0">
                <a:latin typeface="+mn-lt"/>
              </a:rPr>
              <a:t>(</a:t>
            </a:r>
            <a:r>
              <a:rPr lang="it-IT" sz="2800" b="1" i="1" dirty="0" smtClean="0">
                <a:latin typeface="+mn-lt"/>
              </a:rPr>
              <a:t>a, s, f, n</a:t>
            </a:r>
            <a:r>
              <a:rPr lang="it-IT" sz="2800" b="1" dirty="0">
                <a:latin typeface="+mn-lt"/>
              </a:rPr>
              <a:t>)  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f</a:t>
            </a:r>
            <a:r>
              <a:rPr lang="it-IT" sz="2800" b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≤ 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...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≤ </a:t>
            </a:r>
            <a:r>
              <a:rPr lang="it-IT" sz="2800" b="1" i="1" dirty="0" err="1">
                <a:solidFill>
                  <a:srgbClr val="FF0000"/>
                </a:solidFill>
                <a:latin typeface="+mn-lt"/>
              </a:rPr>
              <a:t>f</a:t>
            </a:r>
            <a:r>
              <a:rPr lang="it-IT" sz="2800" b="1" i="1" baseline="-25000" dirty="0" err="1">
                <a:solidFill>
                  <a:srgbClr val="FF0000"/>
                </a:solidFill>
                <a:latin typeface="+mn-lt"/>
              </a:rPr>
              <a:t>n</a:t>
            </a:r>
            <a:endParaRPr lang="it-IT" sz="2800" b="1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+mn-lt"/>
              </a:rPr>
              <a:t>  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{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baseline="-25000" dirty="0">
                <a:latin typeface="+mn-lt"/>
              </a:rPr>
              <a:t>1</a:t>
            </a:r>
            <a:r>
              <a:rPr lang="it-IT" sz="2800" b="1" dirty="0">
                <a:latin typeface="+mn-lt"/>
                <a:sym typeface="Symbol" pitchFamily="18" charset="2"/>
              </a:rPr>
              <a:t>},  </a:t>
            </a:r>
            <a:r>
              <a:rPr lang="it-IT" sz="2800" b="1" i="1" dirty="0">
                <a:latin typeface="+mn-lt"/>
                <a:sym typeface="Symbol" pitchFamily="18" charset="2"/>
              </a:rPr>
              <a:t>k</a:t>
            </a:r>
            <a:r>
              <a:rPr lang="it-IT" sz="2800" b="1" dirty="0">
                <a:latin typeface="+mn-lt"/>
                <a:sym typeface="Symbol" pitchFamily="18" charset="2"/>
              </a:rPr>
              <a:t> = 1</a:t>
            </a:r>
            <a:endParaRPr lang="it-IT" sz="2800" b="1" baseline="-25000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+mn-lt"/>
              </a:rPr>
              <a:t>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for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m </a:t>
            </a:r>
            <a:r>
              <a:rPr lang="it-IT" sz="2800" b="1" dirty="0">
                <a:latin typeface="+mn-lt"/>
                <a:sym typeface="Symbol" pitchFamily="18" charset="2"/>
              </a:rPr>
              <a:t>= 2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to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n</a:t>
            </a:r>
            <a:endParaRPr lang="it-IT" sz="28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+mn-lt"/>
              </a:rPr>
              <a:t>   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s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m</a:t>
            </a:r>
            <a:r>
              <a:rPr lang="it-IT" sz="2800" b="1" dirty="0">
                <a:latin typeface="+mn-lt"/>
              </a:rPr>
              <a:t>] ≥ </a:t>
            </a:r>
            <a:r>
              <a:rPr lang="it-IT" sz="2800" b="1" i="1" dirty="0">
                <a:latin typeface="+mn-lt"/>
              </a:rPr>
              <a:t>f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k</a:t>
            </a:r>
            <a:r>
              <a:rPr lang="it-IT" sz="2800" b="1" dirty="0">
                <a:latin typeface="+mn-lt"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+mn-lt"/>
              </a:rPr>
              <a:t>         </a:t>
            </a:r>
            <a:r>
              <a:rPr lang="it-IT" sz="2800" b="1" i="1" dirty="0">
                <a:latin typeface="+mn-lt"/>
              </a:rPr>
              <a:t>A = </a:t>
            </a:r>
            <a:r>
              <a:rPr lang="it-IT" sz="2800" b="1" i="1" dirty="0" err="1">
                <a:latin typeface="+mn-lt"/>
              </a:rPr>
              <a:t>A</a:t>
            </a:r>
            <a:r>
              <a:rPr lang="it-IT" sz="2800" b="1" i="1" dirty="0">
                <a:latin typeface="+mn-lt"/>
              </a:rPr>
              <a:t> </a:t>
            </a:r>
            <a:r>
              <a:rPr lang="it-IT" sz="2800" b="1" dirty="0">
                <a:latin typeface="+mn-lt"/>
                <a:ea typeface="Arial Unicode MS" pitchFamily="34" charset="-128"/>
                <a:cs typeface="Arial Unicode MS" pitchFamily="34" charset="-128"/>
              </a:rPr>
              <a:t>⋃</a:t>
            </a:r>
            <a:r>
              <a:rPr lang="it-IT" sz="2800" b="1" dirty="0">
                <a:latin typeface="+mn-lt"/>
                <a:sym typeface="Symbol" pitchFamily="18" charset="2"/>
              </a:rPr>
              <a:t> {</a:t>
            </a:r>
            <a:r>
              <a:rPr lang="it-IT" sz="2800" b="1" i="1" dirty="0" err="1">
                <a:latin typeface="+mn-lt"/>
              </a:rPr>
              <a:t>a</a:t>
            </a:r>
            <a:r>
              <a:rPr lang="it-IT" sz="2800" b="1" i="1" baseline="-25000" dirty="0" err="1">
                <a:latin typeface="+mn-lt"/>
              </a:rPr>
              <a:t>m</a:t>
            </a:r>
            <a:r>
              <a:rPr lang="it-IT" sz="2800" b="1" dirty="0">
                <a:latin typeface="+mn-lt"/>
                <a:sym typeface="Symbol" pitchFamily="18" charset="2"/>
              </a:rPr>
              <a:t>}, </a:t>
            </a:r>
            <a:r>
              <a:rPr lang="it-IT" sz="2800" b="1" i="1" dirty="0">
                <a:latin typeface="+mn-lt"/>
                <a:sym typeface="Symbol" pitchFamily="18" charset="2"/>
              </a:rPr>
              <a:t>k</a:t>
            </a:r>
            <a:r>
              <a:rPr lang="it-IT" sz="2800" b="1" dirty="0">
                <a:latin typeface="+mn-lt"/>
                <a:sym typeface="Symbol" pitchFamily="18" charset="2"/>
              </a:rPr>
              <a:t> = </a:t>
            </a:r>
            <a:r>
              <a:rPr lang="it-IT" sz="2800" b="1" i="1" dirty="0">
                <a:latin typeface="+mn-lt"/>
                <a:sym typeface="Symbol" pitchFamily="18" charset="2"/>
              </a:rPr>
              <a:t>m</a:t>
            </a:r>
            <a:endParaRPr lang="it-IT" sz="2800" b="1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solidFill>
                  <a:srgbClr val="0000CC"/>
                </a:solidFill>
                <a:latin typeface="+mn-lt"/>
              </a:rPr>
              <a:t>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return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7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7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760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26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7788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100000"/>
              </a:spcBef>
            </a:pPr>
            <a:r>
              <a:rPr lang="it-IT">
                <a:latin typeface="+mn-lt"/>
              </a:rPr>
              <a:t>Con il test:</a:t>
            </a:r>
          </a:p>
        </p:txBody>
      </p:sp>
      <p:sp>
        <p:nvSpPr>
          <p:cNvPr id="1818627" name="Text Box 3"/>
          <p:cNvSpPr txBox="1">
            <a:spLocks noChangeArrowheads="1"/>
          </p:cNvSpPr>
          <p:nvPr/>
        </p:nvSpPr>
        <p:spPr bwMode="auto">
          <a:xfrm>
            <a:off x="359532" y="3320988"/>
            <a:ext cx="8569325" cy="230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Siamo sicuri che questa scelta non comprometta il risultato? </a:t>
            </a: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In altre parole: esiste sempre una soluzione ottima che contiene </a:t>
            </a:r>
            <a:r>
              <a:rPr lang="it-IT" b="1" i="1" dirty="0" err="1">
                <a:latin typeface="+mn-lt"/>
              </a:rPr>
              <a:t>a</a:t>
            </a:r>
            <a:r>
              <a:rPr lang="it-IT" sz="3600" b="1" i="1" baseline="-25000" dirty="0" err="1">
                <a:latin typeface="+mn-lt"/>
              </a:rPr>
              <a:t>m</a:t>
            </a:r>
            <a:r>
              <a:rPr lang="it-IT" dirty="0">
                <a:latin typeface="+mn-lt"/>
              </a:rPr>
              <a:t> e le attività finora scelte?</a:t>
            </a:r>
          </a:p>
        </p:txBody>
      </p:sp>
      <p:sp>
        <p:nvSpPr>
          <p:cNvPr id="1818628" name="Text Box 4"/>
          <p:cNvSpPr txBox="1">
            <a:spLocks noChangeArrowheads="1"/>
          </p:cNvSpPr>
          <p:nvPr/>
        </p:nvSpPr>
        <p:spPr bwMode="auto">
          <a:xfrm>
            <a:off x="323528" y="1952836"/>
            <a:ext cx="8424862" cy="107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l’algoritmo seleziona la prima attività </a:t>
            </a:r>
            <a:r>
              <a:rPr lang="it-IT" b="1" i="1" dirty="0" err="1">
                <a:latin typeface="+mn-lt"/>
              </a:rPr>
              <a:t>a</a:t>
            </a:r>
            <a:r>
              <a:rPr lang="it-IT" sz="3600" b="1" i="1" baseline="-25000" dirty="0" err="1">
                <a:latin typeface="+mn-lt"/>
              </a:rPr>
              <a:t>m</a:t>
            </a:r>
            <a:r>
              <a:rPr lang="it-IT" dirty="0">
                <a:latin typeface="+mn-lt"/>
              </a:rPr>
              <a:t> il cui tempo di inizio </a:t>
            </a:r>
            <a:r>
              <a:rPr lang="it-IT" b="1" i="1" dirty="0">
                <a:latin typeface="+mn-lt"/>
              </a:rPr>
              <a:t>s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m</a:t>
            </a:r>
            <a:r>
              <a:rPr lang="it-IT" b="1" dirty="0">
                <a:latin typeface="+mn-lt"/>
              </a:rPr>
              <a:t>]</a:t>
            </a:r>
            <a:r>
              <a:rPr lang="it-IT" dirty="0">
                <a:latin typeface="+mn-lt"/>
              </a:rPr>
              <a:t> è maggiore o uguale di </a:t>
            </a:r>
            <a:r>
              <a:rPr lang="it-IT" b="1" i="1" dirty="0" smtClean="0">
                <a:latin typeface="+mn-lt"/>
              </a:rPr>
              <a:t>f</a:t>
            </a:r>
            <a:r>
              <a:rPr lang="it-IT" b="1" dirty="0" smtClean="0">
                <a:latin typeface="+mn-lt"/>
              </a:rPr>
              <a:t>[</a:t>
            </a:r>
            <a:r>
              <a:rPr lang="it-IT" b="1" i="1" dirty="0" smtClean="0">
                <a:latin typeface="+mn-lt"/>
              </a:rPr>
              <a:t>k</a:t>
            </a:r>
            <a:r>
              <a:rPr lang="it-IT" b="1" dirty="0">
                <a:latin typeface="+mn-lt"/>
              </a:rPr>
              <a:t>]</a:t>
            </a:r>
          </a:p>
        </p:txBody>
      </p:sp>
      <p:sp>
        <p:nvSpPr>
          <p:cNvPr id="1818630" name="Text Box 6"/>
          <p:cNvSpPr txBox="1">
            <a:spLocks noChangeArrowheads="1"/>
          </p:cNvSpPr>
          <p:nvPr/>
        </p:nvSpPr>
        <p:spPr bwMode="auto">
          <a:xfrm>
            <a:off x="1835150" y="908050"/>
            <a:ext cx="5364163" cy="91101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2800" b="1" dirty="0">
                <a:solidFill>
                  <a:srgbClr val="0000CC"/>
                </a:solidFill>
                <a:latin typeface="+mn-lt"/>
              </a:rPr>
              <a:t>   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s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m</a:t>
            </a:r>
            <a:r>
              <a:rPr lang="it-IT" sz="2800" b="1" dirty="0">
                <a:latin typeface="+mn-lt"/>
              </a:rPr>
              <a:t>] ≥ </a:t>
            </a:r>
            <a:r>
              <a:rPr lang="it-IT" sz="2800" b="1" i="1" dirty="0">
                <a:latin typeface="+mn-lt"/>
              </a:rPr>
              <a:t>f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k</a:t>
            </a:r>
            <a:r>
              <a:rPr lang="it-IT" sz="2800" b="1" dirty="0">
                <a:latin typeface="+mn-lt"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+mn-lt"/>
              </a:rPr>
              <a:t>        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 = </a:t>
            </a:r>
            <a:r>
              <a:rPr lang="it-IT" sz="2800" b="1" i="1" dirty="0" err="1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ea typeface="Arial Unicode MS" pitchFamily="34" charset="-128"/>
                <a:cs typeface="Arial Unicode MS" pitchFamily="34" charset="-128"/>
              </a:rPr>
              <a:t>⋃</a:t>
            </a:r>
            <a:r>
              <a:rPr lang="it-IT" sz="2800" b="1" dirty="0">
                <a:latin typeface="+mn-lt"/>
                <a:sym typeface="Symbol" pitchFamily="18" charset="2"/>
              </a:rPr>
              <a:t> {</a:t>
            </a:r>
            <a:r>
              <a:rPr lang="it-IT" sz="2800" b="1" i="1" dirty="0" err="1">
                <a:latin typeface="+mn-lt"/>
              </a:rPr>
              <a:t>a</a:t>
            </a:r>
            <a:r>
              <a:rPr lang="it-IT" sz="2800" b="1" i="1" baseline="-25000" dirty="0" err="1">
                <a:latin typeface="+mn-lt"/>
              </a:rPr>
              <a:t>m</a:t>
            </a:r>
            <a:r>
              <a:rPr lang="it-IT" sz="2800" b="1" dirty="0">
                <a:latin typeface="+mn-lt"/>
                <a:sym typeface="Symbol" pitchFamily="18" charset="2"/>
              </a:rPr>
              <a:t>}, </a:t>
            </a:r>
            <a:r>
              <a:rPr lang="it-IT" sz="2800" b="1" i="1" dirty="0">
                <a:latin typeface="+mn-lt"/>
                <a:sym typeface="Symbol" pitchFamily="18" charset="2"/>
              </a:rPr>
              <a:t>k</a:t>
            </a:r>
            <a:r>
              <a:rPr lang="it-IT" sz="2800" b="1" dirty="0">
                <a:latin typeface="+mn-lt"/>
                <a:sym typeface="Symbol" pitchFamily="18" charset="2"/>
              </a:rPr>
              <a:t> = </a:t>
            </a:r>
            <a:r>
              <a:rPr lang="it-IT" sz="2800" b="1" i="1" dirty="0">
                <a:latin typeface="+mn-lt"/>
                <a:sym typeface="Symbol" pitchFamily="18" charset="2"/>
              </a:rPr>
              <a:t>m</a:t>
            </a:r>
            <a:endParaRPr lang="it-IT" sz="2800" b="1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Text Box 2"/>
          <p:cNvSpPr txBox="1">
            <a:spLocks noChangeArrowheads="1"/>
          </p:cNvSpPr>
          <p:nvPr/>
        </p:nvSpPr>
        <p:spPr bwMode="auto">
          <a:xfrm>
            <a:off x="287338" y="152400"/>
            <a:ext cx="85693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 un problema di ottimizzazione abbiamo un insieme generalmente molto grande di soluzioni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dobbiamo scegliere tra di esse una soluzione che sia ottima in qualche senso (costo minimo, valore massimo, lunghezza minima, ecc.)</a:t>
            </a:r>
          </a:p>
        </p:txBody>
      </p:sp>
      <p:sp>
        <p:nvSpPr>
          <p:cNvPr id="1830915" name="Oval 3"/>
          <p:cNvSpPr>
            <a:spLocks noChangeArrowheads="1"/>
          </p:cNvSpPr>
          <p:nvPr/>
        </p:nvSpPr>
        <p:spPr bwMode="auto">
          <a:xfrm>
            <a:off x="935038" y="3644900"/>
            <a:ext cx="7235825" cy="10810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0916" name="Text Box 4"/>
          <p:cNvSpPr txBox="1">
            <a:spLocks noChangeArrowheads="1"/>
          </p:cNvSpPr>
          <p:nvPr/>
        </p:nvSpPr>
        <p:spPr bwMode="auto">
          <a:xfrm>
            <a:off x="2770188" y="4037013"/>
            <a:ext cx="22172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Soluzioni possibili </a:t>
            </a:r>
          </a:p>
        </p:txBody>
      </p:sp>
      <p:sp>
        <p:nvSpPr>
          <p:cNvPr id="1830917" name="Oval 5"/>
          <p:cNvSpPr>
            <a:spLocks noChangeArrowheads="1"/>
          </p:cNvSpPr>
          <p:nvPr/>
        </p:nvSpPr>
        <p:spPr bwMode="auto">
          <a:xfrm>
            <a:off x="5792788" y="3860800"/>
            <a:ext cx="793750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</a:rPr>
              <a:t>Ottime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0915" grpId="0" animBg="1"/>
      <p:bldP spid="1830916" grpId="0"/>
      <p:bldP spid="18309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650" name="Text Box 2"/>
          <p:cNvSpPr txBox="1">
            <a:spLocks noChangeArrowheads="1"/>
          </p:cNvSpPr>
          <p:nvPr/>
        </p:nvSpPr>
        <p:spPr bwMode="auto">
          <a:xfrm>
            <a:off x="287338" y="115888"/>
            <a:ext cx="8569325" cy="302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30000"/>
              </a:spcBef>
            </a:pPr>
            <a:r>
              <a:rPr lang="it-IT" sz="3600" u="sng" dirty="0">
                <a:latin typeface="+mn-lt"/>
              </a:rPr>
              <a:t>La risposta è ancora affermativa</a:t>
            </a:r>
            <a:r>
              <a:rPr lang="it-IT" sz="3600" i="1" u="sng" dirty="0">
                <a:latin typeface="+mn-lt"/>
              </a:rPr>
              <a:t>.</a:t>
            </a:r>
            <a:r>
              <a:rPr lang="it-IT" sz="3600" dirty="0">
                <a:latin typeface="+mn-lt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it-IT" sz="3600" dirty="0">
                <a:latin typeface="+mn-lt"/>
              </a:rPr>
              <a:t>Assumiamo che esista una soluzione ottima 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b="1" dirty="0">
                <a:latin typeface="+mn-lt"/>
              </a:rPr>
              <a:t>,...,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i="1" baseline="-25000" dirty="0">
                <a:latin typeface="+mn-lt"/>
              </a:rPr>
              <a:t>i</a:t>
            </a:r>
            <a:r>
              <a:rPr lang="it-IT" sz="3600" b="1" dirty="0">
                <a:latin typeface="+mn-lt"/>
              </a:rPr>
              <a:t>,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i="1" baseline="-25000" dirty="0">
                <a:latin typeface="+mn-lt"/>
              </a:rPr>
              <a:t>i</a:t>
            </a:r>
            <a:r>
              <a:rPr lang="it-IT" sz="3600" b="1" baseline="-25000" dirty="0">
                <a:latin typeface="+mn-lt"/>
              </a:rPr>
              <a:t>+1</a:t>
            </a:r>
            <a:r>
              <a:rPr lang="it-IT" sz="3600" b="1" dirty="0">
                <a:latin typeface="+mn-lt"/>
              </a:rPr>
              <a:t>,...,</a:t>
            </a:r>
            <a:r>
              <a:rPr lang="it-IT" sz="3600" b="1" i="1" dirty="0" err="1">
                <a:latin typeface="+mn-lt"/>
              </a:rPr>
              <a:t>b</a:t>
            </a:r>
            <a:r>
              <a:rPr lang="it-IT" sz="3600" b="1" i="1" baseline="-25000" dirty="0" err="1">
                <a:latin typeface="+mn-lt"/>
              </a:rPr>
              <a:t>j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che estende le attività 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b="1" dirty="0">
                <a:latin typeface="+mn-lt"/>
              </a:rPr>
              <a:t>,...,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i="1" baseline="-25000" dirty="0">
                <a:latin typeface="+mn-lt"/>
              </a:rPr>
              <a:t>i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finora scelte e supponiamo 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b="1" dirty="0">
                <a:latin typeface="+mn-lt"/>
              </a:rPr>
              <a:t>,...,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i="1" baseline="-25000" dirty="0">
                <a:latin typeface="+mn-lt"/>
              </a:rPr>
              <a:t>i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e 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i="1" baseline="-25000" dirty="0">
                <a:latin typeface="+mn-lt"/>
              </a:rPr>
              <a:t>i</a:t>
            </a:r>
            <a:r>
              <a:rPr lang="it-IT" sz="3600" b="1" baseline="-25000" dirty="0">
                <a:latin typeface="+mn-lt"/>
              </a:rPr>
              <a:t>+1</a:t>
            </a:r>
            <a:r>
              <a:rPr lang="it-IT" sz="3600" b="1" dirty="0">
                <a:latin typeface="+mn-lt"/>
              </a:rPr>
              <a:t>,...,</a:t>
            </a:r>
            <a:r>
              <a:rPr lang="it-IT" sz="3600" b="1" i="1" dirty="0" err="1">
                <a:latin typeface="+mn-lt"/>
              </a:rPr>
              <a:t>b</a:t>
            </a:r>
            <a:r>
              <a:rPr lang="it-IT" sz="3600" b="1" i="1" baseline="-25000" dirty="0" err="1">
                <a:latin typeface="+mn-lt"/>
              </a:rPr>
              <a:t>j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ordinate per tempo di fine</a:t>
            </a:r>
          </a:p>
        </p:txBody>
      </p:sp>
      <p:sp>
        <p:nvSpPr>
          <p:cNvPr id="1819651" name="Rectangle 3"/>
          <p:cNvSpPr>
            <a:spLocks noChangeArrowheads="1"/>
          </p:cNvSpPr>
          <p:nvPr/>
        </p:nvSpPr>
        <p:spPr bwMode="auto">
          <a:xfrm>
            <a:off x="4140200" y="5516563"/>
            <a:ext cx="7747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>
                <a:latin typeface="+mn-lt"/>
              </a:rPr>
              <a:t>a</a:t>
            </a:r>
            <a:r>
              <a:rPr lang="it-IT" sz="2800" b="1" i="1" baseline="-25000">
                <a:latin typeface="+mn-lt"/>
              </a:rPr>
              <a:t>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5650" y="5516563"/>
            <a:ext cx="7315200" cy="457200"/>
            <a:chOff x="480" y="3456"/>
            <a:chExt cx="4992" cy="288"/>
          </a:xfrm>
        </p:grpSpPr>
        <p:sp>
          <p:nvSpPr>
            <p:cNvPr id="1819653" name="Rectangle 5"/>
            <p:cNvSpPr>
              <a:spLocks noChangeArrowheads="1"/>
            </p:cNvSpPr>
            <p:nvPr/>
          </p:nvSpPr>
          <p:spPr bwMode="auto">
            <a:xfrm>
              <a:off x="480" y="3456"/>
              <a:ext cx="912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b</a:t>
              </a:r>
              <a:r>
                <a:rPr lang="it-IT" sz="2800" b="1" i="1" baseline="-25000">
                  <a:latin typeface="+mn-lt"/>
                </a:rPr>
                <a:t>1</a:t>
              </a:r>
            </a:p>
          </p:txBody>
        </p:sp>
        <p:sp>
          <p:nvSpPr>
            <p:cNvPr id="1819654" name="Rectangle 6"/>
            <p:cNvSpPr>
              <a:spLocks noChangeArrowheads="1"/>
            </p:cNvSpPr>
            <p:nvPr/>
          </p:nvSpPr>
          <p:spPr bwMode="auto">
            <a:xfrm>
              <a:off x="2064" y="3456"/>
              <a:ext cx="48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b</a:t>
              </a:r>
              <a:r>
                <a:rPr lang="it-IT" sz="2800" b="1" i="1" baseline="-25000">
                  <a:latin typeface="+mn-lt"/>
                </a:rPr>
                <a:t>i</a:t>
              </a:r>
            </a:p>
          </p:txBody>
        </p:sp>
        <p:sp>
          <p:nvSpPr>
            <p:cNvPr id="1819655" name="Rectangle 7"/>
            <p:cNvSpPr>
              <a:spLocks noChangeArrowheads="1"/>
            </p:cNvSpPr>
            <p:nvPr/>
          </p:nvSpPr>
          <p:spPr bwMode="auto">
            <a:xfrm>
              <a:off x="4944" y="3456"/>
              <a:ext cx="528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b</a:t>
              </a:r>
              <a:r>
                <a:rPr lang="it-IT" sz="2800" b="1" i="1" baseline="-25000">
                  <a:latin typeface="+mn-lt"/>
                </a:rPr>
                <a:t>j</a:t>
              </a:r>
            </a:p>
          </p:txBody>
        </p:sp>
        <p:sp>
          <p:nvSpPr>
            <p:cNvPr id="1819656" name="Rectangle 8"/>
            <p:cNvSpPr>
              <a:spLocks noChangeArrowheads="1"/>
            </p:cNvSpPr>
            <p:nvPr/>
          </p:nvSpPr>
          <p:spPr bwMode="auto">
            <a:xfrm>
              <a:off x="1440" y="345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…..</a:t>
              </a:r>
              <a:endParaRPr lang="it-IT" sz="2800" b="1" i="1" baseline="-25000">
                <a:latin typeface="+mn-lt"/>
              </a:endParaRPr>
            </a:p>
          </p:txBody>
        </p:sp>
        <p:sp>
          <p:nvSpPr>
            <p:cNvPr id="1819657" name="Rectangle 9"/>
            <p:cNvSpPr>
              <a:spLocks noChangeArrowheads="1"/>
            </p:cNvSpPr>
            <p:nvPr/>
          </p:nvSpPr>
          <p:spPr bwMode="auto">
            <a:xfrm>
              <a:off x="4368" y="345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…..</a:t>
              </a:r>
              <a:endParaRPr lang="it-IT" sz="2800" b="1" i="1" baseline="-25000">
                <a:latin typeface="+mn-lt"/>
              </a:endParaRPr>
            </a:p>
          </p:txBody>
        </p:sp>
        <p:sp>
          <p:nvSpPr>
            <p:cNvPr id="1819658" name="Rectangle 10"/>
            <p:cNvSpPr>
              <a:spLocks noChangeArrowheads="1"/>
            </p:cNvSpPr>
            <p:nvPr/>
          </p:nvSpPr>
          <p:spPr bwMode="auto">
            <a:xfrm>
              <a:off x="3696" y="3456"/>
              <a:ext cx="672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b</a:t>
              </a:r>
              <a:r>
                <a:rPr lang="it-IT" sz="2800" b="1" i="1" baseline="-25000">
                  <a:latin typeface="+mn-lt"/>
                </a:rPr>
                <a:t>i+2</a:t>
              </a:r>
            </a:p>
          </p:txBody>
        </p:sp>
        <p:sp>
          <p:nvSpPr>
            <p:cNvPr id="1819659" name="Rectangle 11"/>
            <p:cNvSpPr>
              <a:spLocks noChangeArrowheads="1"/>
            </p:cNvSpPr>
            <p:nvPr/>
          </p:nvSpPr>
          <p:spPr bwMode="auto">
            <a:xfrm>
              <a:off x="2784" y="3456"/>
              <a:ext cx="528" cy="28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a</a:t>
              </a:r>
              <a:r>
                <a:rPr lang="it-IT" sz="2800" b="1" i="1" baseline="-25000">
                  <a:latin typeface="+mn-lt"/>
                </a:rPr>
                <a:t>m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55650" y="3752850"/>
            <a:ext cx="7315200" cy="1320800"/>
            <a:chOff x="489" y="2024"/>
            <a:chExt cx="4992" cy="832"/>
          </a:xfrm>
        </p:grpSpPr>
        <p:sp>
          <p:nvSpPr>
            <p:cNvPr id="1819661" name="Rectangle 13"/>
            <p:cNvSpPr>
              <a:spLocks noChangeArrowheads="1"/>
            </p:cNvSpPr>
            <p:nvPr/>
          </p:nvSpPr>
          <p:spPr bwMode="auto">
            <a:xfrm>
              <a:off x="489" y="2568"/>
              <a:ext cx="912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b</a:t>
              </a:r>
              <a:r>
                <a:rPr lang="it-IT" sz="2800" b="1" i="1" baseline="-25000">
                  <a:latin typeface="+mn-lt"/>
                </a:rPr>
                <a:t>1</a:t>
              </a:r>
            </a:p>
          </p:txBody>
        </p:sp>
        <p:sp>
          <p:nvSpPr>
            <p:cNvPr id="1819662" name="Rectangle 14"/>
            <p:cNvSpPr>
              <a:spLocks noChangeArrowheads="1"/>
            </p:cNvSpPr>
            <p:nvPr/>
          </p:nvSpPr>
          <p:spPr bwMode="auto">
            <a:xfrm>
              <a:off x="2073" y="2568"/>
              <a:ext cx="48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b</a:t>
              </a:r>
              <a:r>
                <a:rPr lang="it-IT" sz="2800" b="1" i="1" baseline="-25000">
                  <a:latin typeface="+mn-lt"/>
                </a:rPr>
                <a:t>i</a:t>
              </a:r>
            </a:p>
          </p:txBody>
        </p:sp>
        <p:sp>
          <p:nvSpPr>
            <p:cNvPr id="1819663" name="Rectangle 15"/>
            <p:cNvSpPr>
              <a:spLocks noChangeArrowheads="1"/>
            </p:cNvSpPr>
            <p:nvPr/>
          </p:nvSpPr>
          <p:spPr bwMode="auto">
            <a:xfrm>
              <a:off x="4953" y="2568"/>
              <a:ext cx="528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b</a:t>
              </a:r>
              <a:r>
                <a:rPr lang="it-IT" sz="2800" b="1" i="1" baseline="-25000">
                  <a:latin typeface="+mn-lt"/>
                </a:rPr>
                <a:t>j</a:t>
              </a:r>
            </a:p>
          </p:txBody>
        </p:sp>
        <p:sp>
          <p:nvSpPr>
            <p:cNvPr id="1819664" name="Rectangle 16"/>
            <p:cNvSpPr>
              <a:spLocks noChangeArrowheads="1"/>
            </p:cNvSpPr>
            <p:nvPr/>
          </p:nvSpPr>
          <p:spPr bwMode="auto">
            <a:xfrm>
              <a:off x="1449" y="256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…..</a:t>
              </a:r>
              <a:endParaRPr lang="it-IT" sz="2800" b="1" i="1" baseline="-25000">
                <a:latin typeface="+mn-lt"/>
              </a:endParaRPr>
            </a:p>
          </p:txBody>
        </p:sp>
        <p:sp>
          <p:nvSpPr>
            <p:cNvPr id="1819665" name="Rectangle 17"/>
            <p:cNvSpPr>
              <a:spLocks noChangeArrowheads="1"/>
            </p:cNvSpPr>
            <p:nvPr/>
          </p:nvSpPr>
          <p:spPr bwMode="auto">
            <a:xfrm>
              <a:off x="2937" y="2568"/>
              <a:ext cx="672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b</a:t>
              </a:r>
              <a:r>
                <a:rPr lang="it-IT" sz="2800" b="1" i="1" baseline="-25000">
                  <a:latin typeface="+mn-lt"/>
                </a:rPr>
                <a:t>i+1</a:t>
              </a:r>
            </a:p>
          </p:txBody>
        </p:sp>
        <p:sp>
          <p:nvSpPr>
            <p:cNvPr id="1819666" name="Rectangle 18"/>
            <p:cNvSpPr>
              <a:spLocks noChangeArrowheads="1"/>
            </p:cNvSpPr>
            <p:nvPr/>
          </p:nvSpPr>
          <p:spPr bwMode="auto">
            <a:xfrm>
              <a:off x="4377" y="256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…..</a:t>
              </a:r>
              <a:endParaRPr lang="it-IT" sz="2800" b="1" i="1" baseline="-25000">
                <a:latin typeface="+mn-lt"/>
              </a:endParaRPr>
            </a:p>
          </p:txBody>
        </p:sp>
        <p:sp>
          <p:nvSpPr>
            <p:cNvPr id="1819667" name="Rectangle 19"/>
            <p:cNvSpPr>
              <a:spLocks noChangeArrowheads="1"/>
            </p:cNvSpPr>
            <p:nvPr/>
          </p:nvSpPr>
          <p:spPr bwMode="auto">
            <a:xfrm>
              <a:off x="3705" y="2568"/>
              <a:ext cx="672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>
                  <a:latin typeface="+mn-lt"/>
                </a:rPr>
                <a:t>b</a:t>
              </a:r>
              <a:r>
                <a:rPr lang="it-IT" sz="2800" b="1" i="1" baseline="-25000">
                  <a:latin typeface="+mn-lt"/>
                </a:rPr>
                <a:t>i+2</a:t>
              </a:r>
            </a:p>
          </p:txBody>
        </p:sp>
        <p:sp>
          <p:nvSpPr>
            <p:cNvPr id="1819668" name="Rectangle 20"/>
            <p:cNvSpPr>
              <a:spLocks noChangeArrowheads="1"/>
            </p:cNvSpPr>
            <p:nvPr/>
          </p:nvSpPr>
          <p:spPr bwMode="auto">
            <a:xfrm>
              <a:off x="2258" y="202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 dirty="0">
                  <a:latin typeface="+mn-lt"/>
                </a:rPr>
                <a:t>f</a:t>
              </a:r>
              <a:r>
                <a:rPr lang="it-IT" sz="2800" b="1" dirty="0">
                  <a:latin typeface="+mn-lt"/>
                </a:rPr>
                <a:t>[</a:t>
              </a:r>
              <a:r>
                <a:rPr lang="it-IT" sz="2800" b="1" i="1" dirty="0">
                  <a:latin typeface="+mn-lt"/>
                </a:rPr>
                <a:t>k</a:t>
              </a:r>
              <a:r>
                <a:rPr lang="it-IT" sz="2800" b="1" dirty="0">
                  <a:latin typeface="+mn-lt"/>
                </a:rPr>
                <a:t>]</a:t>
              </a:r>
              <a:endParaRPr lang="it-IT" sz="2800" b="1" baseline="-25000" dirty="0">
                <a:latin typeface="+mn-lt"/>
              </a:endParaRPr>
            </a:p>
          </p:txBody>
        </p:sp>
        <p:sp>
          <p:nvSpPr>
            <p:cNvPr id="1819669" name="AutoShape 21"/>
            <p:cNvSpPr>
              <a:spLocks noChangeArrowheads="1"/>
            </p:cNvSpPr>
            <p:nvPr/>
          </p:nvSpPr>
          <p:spPr bwMode="auto">
            <a:xfrm>
              <a:off x="2530" y="2296"/>
              <a:ext cx="91" cy="227"/>
            </a:xfrm>
            <a:prstGeom prst="downArrow">
              <a:avLst>
                <a:gd name="adj1" fmla="val 50000"/>
                <a:gd name="adj2" fmla="val 623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9651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22" name="Text Box 2"/>
          <p:cNvSpPr txBox="1">
            <a:spLocks noChangeArrowheads="1"/>
          </p:cNvSpPr>
          <p:nvPr/>
        </p:nvSpPr>
        <p:spPr bwMode="auto">
          <a:xfrm>
            <a:off x="287338" y="692150"/>
            <a:ext cx="8497887" cy="452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100000"/>
              </a:spcBef>
            </a:pPr>
            <a:r>
              <a:rPr lang="it-IT" sz="3600" dirty="0">
                <a:latin typeface="+mn-lt"/>
              </a:rPr>
              <a:t>Sappiamo quindi che durante tutta l’esecuzione dell’algoritmo esiste sempre una soluzione ottima contenente le attività 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b="1" dirty="0">
                <a:latin typeface="+mn-lt"/>
              </a:rPr>
              <a:t>,...,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i="1" baseline="-25000" dirty="0">
                <a:latin typeface="+mn-lt"/>
              </a:rPr>
              <a:t>i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scelte fino a quel momento</a:t>
            </a:r>
          </a:p>
          <a:p>
            <a:pPr>
              <a:spcBef>
                <a:spcPct val="100000"/>
              </a:spcBef>
            </a:pPr>
            <a:r>
              <a:rPr lang="it-IT" sz="3600" dirty="0">
                <a:latin typeface="+mn-lt"/>
              </a:rPr>
              <a:t>Quando l’algoritmo termina non ci sono altre attività compatibili con 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b="1" dirty="0">
                <a:latin typeface="+mn-lt"/>
              </a:rPr>
              <a:t>,...,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i="1" baseline="-25000" dirty="0">
                <a:latin typeface="+mn-lt"/>
              </a:rPr>
              <a:t>i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e quindi le attività 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b="1" dirty="0">
                <a:latin typeface="+mn-lt"/>
              </a:rPr>
              <a:t>,...,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i="1" baseline="-25000" dirty="0">
                <a:latin typeface="+mn-lt"/>
              </a:rPr>
              <a:t>i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u="sng" dirty="0">
                <a:solidFill>
                  <a:srgbClr val="FF0000"/>
                </a:solidFill>
                <a:latin typeface="+mn-lt"/>
              </a:rPr>
              <a:t>sono</a:t>
            </a:r>
            <a:r>
              <a:rPr lang="it-IT" sz="3600" dirty="0">
                <a:latin typeface="+mn-lt"/>
              </a:rPr>
              <a:t> una soluzione ottima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2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746" name="Text Box 2"/>
          <p:cNvSpPr txBox="1">
            <a:spLocks noChangeArrowheads="1"/>
          </p:cNvSpPr>
          <p:nvPr/>
        </p:nvSpPr>
        <p:spPr bwMode="auto">
          <a:xfrm>
            <a:off x="395288" y="838200"/>
            <a:ext cx="8172450" cy="45243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3600" dirty="0">
                <a:latin typeface="+mn-lt"/>
              </a:rPr>
              <a:t>L’algoritmo è </a:t>
            </a:r>
            <a:r>
              <a:rPr lang="it-IT" sz="3600" b="1" i="1" u="sng" dirty="0">
                <a:solidFill>
                  <a:srgbClr val="FF0000"/>
                </a:solidFill>
                <a:latin typeface="+mn-lt"/>
              </a:rPr>
              <a:t>goloso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err="1">
                <a:latin typeface="+mn-lt"/>
              </a:rPr>
              <a:t>perchè</a:t>
            </a:r>
            <a:r>
              <a:rPr lang="it-IT" sz="3600" dirty="0">
                <a:latin typeface="+mn-lt"/>
              </a:rPr>
              <a:t> ad ogni passo, tra tutte le attività compatibili con quelle già scelte, sceglie quella che termina </a:t>
            </a:r>
            <a:r>
              <a:rPr lang="it-IT" sz="3600" dirty="0" smtClean="0">
                <a:latin typeface="+mn-lt"/>
              </a:rPr>
              <a:t>prima.</a:t>
            </a:r>
            <a:endParaRPr lang="it-IT" sz="3600" dirty="0">
              <a:latin typeface="+mn-lt"/>
            </a:endParaRPr>
          </a:p>
          <a:p>
            <a:endParaRPr lang="it-IT" sz="3600" dirty="0">
              <a:latin typeface="+mn-lt"/>
            </a:endParaRPr>
          </a:p>
          <a:p>
            <a:r>
              <a:rPr lang="it-IT" sz="3600" dirty="0">
                <a:latin typeface="+mn-lt"/>
              </a:rPr>
              <a:t>Questa scelta è localmente ottima (golosa) perché è quella che lascia più tempo a disposizione per le successive </a:t>
            </a:r>
            <a:r>
              <a:rPr lang="it-IT" sz="3600" dirty="0" smtClean="0">
                <a:latin typeface="+mn-lt"/>
              </a:rPr>
              <a:t>attività.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770" name="Text Box 2"/>
          <p:cNvSpPr txBox="1">
            <a:spLocks noChangeArrowheads="1"/>
          </p:cNvSpPr>
          <p:nvPr/>
        </p:nvSpPr>
        <p:spPr bwMode="auto">
          <a:xfrm>
            <a:off x="287338" y="260350"/>
            <a:ext cx="8683625" cy="304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100000"/>
              </a:spcBef>
            </a:pPr>
            <a:r>
              <a:rPr lang="it-IT" b="1" i="1" u="sng" dirty="0">
                <a:latin typeface="+mn-lt"/>
              </a:rPr>
              <a:t>Esercizio </a:t>
            </a:r>
            <a:r>
              <a:rPr lang="it-IT" b="1" u="sng" dirty="0">
                <a:latin typeface="+mn-lt"/>
              </a:rPr>
              <a:t>1.</a:t>
            </a:r>
            <a:r>
              <a:rPr lang="it-IT" dirty="0">
                <a:latin typeface="+mn-lt"/>
              </a:rPr>
              <a:t> Problema dello “zaino” frazionario: Dati </a:t>
            </a:r>
            <a:r>
              <a:rPr lang="it-IT" b="1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 tipi di merce </a:t>
            </a:r>
            <a:r>
              <a:rPr lang="it-IT" b="1" i="1" dirty="0">
                <a:latin typeface="+mn-lt"/>
              </a:rPr>
              <a:t>M</a:t>
            </a:r>
            <a:r>
              <a:rPr lang="it-IT" b="1" baseline="-25000" dirty="0">
                <a:latin typeface="+mn-lt"/>
              </a:rPr>
              <a:t>1</a:t>
            </a:r>
            <a:r>
              <a:rPr lang="it-IT" b="1" dirty="0">
                <a:latin typeface="+mn-lt"/>
              </a:rPr>
              <a:t>,…,</a:t>
            </a:r>
            <a:r>
              <a:rPr lang="it-IT" b="1" i="1" dirty="0">
                <a:latin typeface="+mn-lt"/>
              </a:rPr>
              <a:t>M</a:t>
            </a:r>
            <a:r>
              <a:rPr lang="it-IT" b="1" i="1" baseline="-25000" dirty="0">
                <a:latin typeface="+mn-lt"/>
              </a:rPr>
              <a:t>n</a:t>
            </a:r>
            <a:r>
              <a:rPr lang="it-IT" b="1" dirty="0">
                <a:latin typeface="+mn-lt"/>
              </a:rPr>
              <a:t> </a:t>
            </a:r>
            <a:r>
              <a:rPr lang="it-IT" dirty="0">
                <a:latin typeface="+mn-lt"/>
              </a:rPr>
              <a:t>in quantità rispettive </a:t>
            </a:r>
            <a:r>
              <a:rPr lang="it-IT" b="1" i="1" dirty="0">
                <a:latin typeface="+mn-lt"/>
              </a:rPr>
              <a:t>q</a:t>
            </a:r>
            <a:r>
              <a:rPr lang="it-IT" b="1" baseline="-25000" dirty="0">
                <a:latin typeface="+mn-lt"/>
              </a:rPr>
              <a:t>1</a:t>
            </a:r>
            <a:r>
              <a:rPr lang="it-IT" b="1" dirty="0">
                <a:latin typeface="+mn-lt"/>
              </a:rPr>
              <a:t>,…,</a:t>
            </a:r>
            <a:r>
              <a:rPr lang="it-IT" b="1" i="1" dirty="0" err="1">
                <a:latin typeface="+mn-lt"/>
              </a:rPr>
              <a:t>q</a:t>
            </a:r>
            <a:r>
              <a:rPr lang="it-IT" b="1" i="1" baseline="-25000" dirty="0" err="1">
                <a:latin typeface="+mn-lt"/>
              </a:rPr>
              <a:t>n</a:t>
            </a:r>
            <a:r>
              <a:rPr lang="it-IT" b="1" dirty="0">
                <a:latin typeface="+mn-lt"/>
              </a:rPr>
              <a:t> </a:t>
            </a:r>
            <a:r>
              <a:rPr lang="it-IT" dirty="0">
                <a:latin typeface="+mn-lt"/>
              </a:rPr>
              <a:t>e con costi unitari </a:t>
            </a:r>
            <a:r>
              <a:rPr lang="it-IT" b="1" i="1" dirty="0">
                <a:latin typeface="+mn-lt"/>
              </a:rPr>
              <a:t>c</a:t>
            </a:r>
            <a:r>
              <a:rPr lang="it-IT" b="1" baseline="-25000" dirty="0">
                <a:latin typeface="+mn-lt"/>
              </a:rPr>
              <a:t>1</a:t>
            </a:r>
            <a:r>
              <a:rPr lang="it-IT" b="1" dirty="0">
                <a:latin typeface="+mn-lt"/>
              </a:rPr>
              <a:t>,…,</a:t>
            </a:r>
            <a:r>
              <a:rPr lang="it-IT" b="1" i="1" dirty="0" err="1">
                <a:latin typeface="+mn-lt"/>
              </a:rPr>
              <a:t>c</a:t>
            </a:r>
            <a:r>
              <a:rPr lang="it-IT" b="1" i="1" baseline="-25000" dirty="0" err="1">
                <a:latin typeface="+mn-lt"/>
              </a:rPr>
              <a:t>n</a:t>
            </a:r>
            <a:r>
              <a:rPr lang="it-IT" b="1" dirty="0">
                <a:latin typeface="+mn-lt"/>
              </a:rPr>
              <a:t> </a:t>
            </a:r>
            <a:r>
              <a:rPr lang="it-IT" dirty="0">
                <a:latin typeface="+mn-lt"/>
              </a:rPr>
              <a:t>si vuole riempire uno zaino di capacità </a:t>
            </a:r>
            <a:r>
              <a:rPr lang="it-IT" b="1" i="1" dirty="0">
                <a:latin typeface="+mn-lt"/>
              </a:rPr>
              <a:t>Q</a:t>
            </a:r>
            <a:r>
              <a:rPr lang="it-IT" dirty="0">
                <a:latin typeface="+mn-lt"/>
              </a:rPr>
              <a:t> in modo che il contenuto abbia costo massimo. Mostrare che il seguente algoritmo risolve il problema: </a:t>
            </a:r>
          </a:p>
        </p:txBody>
      </p:sp>
      <p:sp>
        <p:nvSpPr>
          <p:cNvPr id="1824771" name="Text Box 3"/>
          <p:cNvSpPr txBox="1">
            <a:spLocks noChangeArrowheads="1"/>
          </p:cNvSpPr>
          <p:nvPr/>
        </p:nvSpPr>
        <p:spPr bwMode="auto">
          <a:xfrm>
            <a:off x="611560" y="3429000"/>
            <a:ext cx="7416800" cy="295773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2800" b="1" i="1" dirty="0" err="1" smtClean="0">
                <a:solidFill>
                  <a:srgbClr val="CC0000"/>
                </a:solidFill>
                <a:latin typeface="+mn-lt"/>
              </a:rPr>
              <a:t>RiempiZaino</a:t>
            </a:r>
            <a:r>
              <a:rPr lang="it-IT" sz="2800" b="1" dirty="0" smtClean="0">
                <a:latin typeface="+mn-lt"/>
              </a:rPr>
              <a:t>(</a:t>
            </a:r>
            <a:r>
              <a:rPr lang="it-IT" sz="2800" b="1" i="1" dirty="0" smtClean="0">
                <a:latin typeface="+mn-lt"/>
              </a:rPr>
              <a:t>q</a:t>
            </a:r>
            <a:r>
              <a:rPr lang="it-IT" sz="2800" b="1" dirty="0" smtClean="0">
                <a:latin typeface="+mn-lt"/>
              </a:rPr>
              <a:t>, </a:t>
            </a:r>
            <a:r>
              <a:rPr lang="it-IT" sz="2800" b="1" i="1" dirty="0" smtClean="0">
                <a:latin typeface="+mn-lt"/>
              </a:rPr>
              <a:t>c</a:t>
            </a:r>
            <a:r>
              <a:rPr lang="it-IT" sz="2800" b="1" dirty="0" smtClean="0">
                <a:latin typeface="+mn-lt"/>
              </a:rPr>
              <a:t>, </a:t>
            </a:r>
            <a:r>
              <a:rPr lang="it-IT" sz="2800" b="1" i="1" dirty="0" smtClean="0">
                <a:latin typeface="+mn-lt"/>
              </a:rPr>
              <a:t>n, Q</a:t>
            </a:r>
            <a:r>
              <a:rPr lang="it-IT" sz="2800" b="1" dirty="0">
                <a:latin typeface="+mn-lt"/>
              </a:rPr>
              <a:t>)   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it-IT" sz="2800" b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≥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it-IT" sz="2800" b="1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≥ 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...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≥ </a:t>
            </a:r>
            <a:r>
              <a:rPr lang="it-IT" sz="2800" b="1" i="1" dirty="0" err="1">
                <a:solidFill>
                  <a:srgbClr val="FF0000"/>
                </a:solidFill>
                <a:latin typeface="+mn-lt"/>
              </a:rPr>
              <a:t>c</a:t>
            </a:r>
            <a:r>
              <a:rPr lang="it-IT" sz="2800" b="1" i="1" baseline="-25000" dirty="0" err="1">
                <a:solidFill>
                  <a:srgbClr val="FF0000"/>
                </a:solidFill>
                <a:latin typeface="+mn-lt"/>
              </a:rPr>
              <a:t>n</a:t>
            </a:r>
            <a:endParaRPr lang="it-IT" sz="2800" b="1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+mn-lt"/>
              </a:rPr>
              <a:t>   </a:t>
            </a:r>
            <a:r>
              <a:rPr lang="it-IT" sz="2800" b="1" i="1" dirty="0">
                <a:latin typeface="+mn-lt"/>
                <a:sym typeface="Symbol" pitchFamily="18" charset="2"/>
              </a:rPr>
              <a:t>Spazio</a:t>
            </a:r>
            <a:r>
              <a:rPr lang="it-IT" sz="2800" b="1" dirty="0">
                <a:latin typeface="+mn-lt"/>
                <a:sym typeface="Symbol" pitchFamily="18" charset="2"/>
              </a:rPr>
              <a:t> = </a:t>
            </a:r>
            <a:r>
              <a:rPr lang="it-IT" sz="2800" b="1" i="1" dirty="0">
                <a:latin typeface="+mn-lt"/>
                <a:sym typeface="Symbol" pitchFamily="18" charset="2"/>
              </a:rPr>
              <a:t>Q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+mn-lt"/>
              </a:rPr>
              <a:t>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for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= 1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</a:rPr>
              <a:t>to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n</a:t>
            </a:r>
            <a:endParaRPr lang="it-IT" sz="28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+mn-lt"/>
              </a:rPr>
              <a:t>   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it-IT" sz="28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Spazio</a:t>
            </a:r>
            <a:r>
              <a:rPr lang="it-IT" sz="2800" b="1" dirty="0">
                <a:latin typeface="+mn-lt"/>
              </a:rPr>
              <a:t> ≥ </a:t>
            </a:r>
            <a:r>
              <a:rPr lang="it-IT" sz="2800" b="1" i="1" dirty="0">
                <a:latin typeface="+mn-lt"/>
              </a:rPr>
              <a:t>q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 </a:t>
            </a:r>
            <a:endParaRPr lang="it-IT" sz="28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solidFill>
                  <a:srgbClr val="0000CC"/>
                </a:solidFill>
                <a:latin typeface="+mn-lt"/>
              </a:rPr>
              <a:t>             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z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>
                <a:latin typeface="+mn-lt"/>
              </a:rPr>
              <a:t>q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], </a:t>
            </a:r>
            <a:r>
              <a:rPr lang="it-IT" sz="2800" b="1" i="1" dirty="0">
                <a:latin typeface="+mn-lt"/>
              </a:rPr>
              <a:t>Spazio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 err="1">
                <a:latin typeface="+mn-lt"/>
              </a:rPr>
              <a:t>Spazio</a:t>
            </a:r>
            <a:r>
              <a:rPr lang="it-IT" sz="2800" b="1" dirty="0">
                <a:latin typeface="+mn-lt"/>
                <a:sym typeface="Symbol" pitchFamily="18" charset="2"/>
              </a:rPr>
              <a:t> – </a:t>
            </a:r>
            <a:r>
              <a:rPr lang="it-IT" sz="2800" b="1" i="1" dirty="0">
                <a:latin typeface="+mn-lt"/>
              </a:rPr>
              <a:t>z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+mn-lt"/>
              </a:rPr>
              <a:t>      </a:t>
            </a:r>
            <a:r>
              <a:rPr lang="it-IT" sz="2800" b="1" dirty="0">
                <a:solidFill>
                  <a:srgbClr val="0000CC"/>
                </a:solidFill>
                <a:latin typeface="+mn-lt"/>
              </a:rPr>
              <a:t>else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z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</a:t>
            </a:r>
            <a:r>
              <a:rPr lang="it-IT" sz="2800" b="1" i="1" dirty="0">
                <a:latin typeface="+mn-lt"/>
              </a:rPr>
              <a:t> =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i="1" dirty="0">
                <a:latin typeface="+mn-lt"/>
              </a:rPr>
              <a:t>Spazio</a:t>
            </a:r>
            <a:r>
              <a:rPr lang="it-IT" sz="2800" b="1" dirty="0">
                <a:latin typeface="+mn-lt"/>
              </a:rPr>
              <a:t>, </a:t>
            </a:r>
            <a:r>
              <a:rPr lang="it-IT" sz="2800" b="1" i="1" dirty="0" err="1">
                <a:latin typeface="+mn-lt"/>
              </a:rPr>
              <a:t>Spazio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>
                <a:latin typeface="+mn-lt"/>
              </a:rPr>
              <a:t>0</a:t>
            </a:r>
            <a:r>
              <a:rPr lang="it-IT" sz="2800" b="1" i="1" dirty="0">
                <a:latin typeface="+mn-lt"/>
                <a:sym typeface="Symbol" pitchFamily="18" charset="2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solidFill>
                  <a:srgbClr val="0000CC"/>
                </a:solidFill>
                <a:latin typeface="+mn-lt"/>
                <a:sym typeface="Symbol" pitchFamily="18" charset="2"/>
              </a:rPr>
              <a:t>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  <a:sym typeface="Symbol" pitchFamily="18" charset="2"/>
              </a:rPr>
              <a:t>return</a:t>
            </a:r>
            <a:r>
              <a:rPr lang="it-IT" sz="2800" b="1" i="1" dirty="0">
                <a:latin typeface="+mn-lt"/>
                <a:sym typeface="Symbol" pitchFamily="18" charset="2"/>
              </a:rPr>
              <a:t> 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818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502650" cy="363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100000"/>
              </a:spcBef>
            </a:pPr>
            <a:r>
              <a:rPr lang="it-IT" b="1" i="1" u="sng" dirty="0">
                <a:latin typeface="+mn-lt"/>
              </a:rPr>
              <a:t>Esercizio </a:t>
            </a:r>
            <a:r>
              <a:rPr lang="it-IT" b="1" u="sng" dirty="0">
                <a:latin typeface="+mn-lt"/>
              </a:rPr>
              <a:t>2.</a:t>
            </a:r>
            <a:r>
              <a:rPr lang="it-IT" dirty="0">
                <a:latin typeface="+mn-lt"/>
              </a:rPr>
              <a:t> Problema dello “zaino” </a:t>
            </a:r>
            <a:r>
              <a:rPr lang="it-IT" b="1" dirty="0">
                <a:latin typeface="+mn-lt"/>
              </a:rPr>
              <a:t>0-1</a:t>
            </a:r>
            <a:r>
              <a:rPr lang="it-IT" dirty="0">
                <a:latin typeface="+mn-lt"/>
              </a:rPr>
              <a:t>: </a:t>
            </a:r>
          </a:p>
          <a:p>
            <a:pPr>
              <a:spcBef>
                <a:spcPct val="10000"/>
              </a:spcBef>
            </a:pPr>
            <a:r>
              <a:rPr lang="it-IT" dirty="0">
                <a:latin typeface="+mn-lt"/>
              </a:rPr>
              <a:t>Sono dati </a:t>
            </a:r>
            <a:r>
              <a:rPr lang="it-IT" b="1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 tipi di oggetti </a:t>
            </a:r>
            <a:r>
              <a:rPr lang="it-IT" b="1" i="1" dirty="0">
                <a:latin typeface="+mn-lt"/>
              </a:rPr>
              <a:t>O</a:t>
            </a:r>
            <a:r>
              <a:rPr lang="it-IT" b="1" baseline="-25000" dirty="0">
                <a:latin typeface="+mn-lt"/>
              </a:rPr>
              <a:t>1</a:t>
            </a:r>
            <a:r>
              <a:rPr lang="it-IT" b="1" dirty="0">
                <a:latin typeface="+mn-lt"/>
              </a:rPr>
              <a:t>,…,</a:t>
            </a:r>
            <a:r>
              <a:rPr lang="it-IT" b="1" i="1" dirty="0">
                <a:latin typeface="+mn-lt"/>
              </a:rPr>
              <a:t>O</a:t>
            </a:r>
            <a:r>
              <a:rPr lang="it-IT" b="1" i="1" baseline="-25000" dirty="0">
                <a:latin typeface="+mn-lt"/>
              </a:rPr>
              <a:t>n</a:t>
            </a:r>
            <a:r>
              <a:rPr lang="it-IT" b="1" dirty="0">
                <a:latin typeface="+mn-lt"/>
              </a:rPr>
              <a:t> </a:t>
            </a:r>
            <a:r>
              <a:rPr lang="it-IT" dirty="0">
                <a:latin typeface="+mn-lt"/>
              </a:rPr>
              <a:t>in numero illimitato. Un oggetto di tipo </a:t>
            </a:r>
            <a:r>
              <a:rPr lang="it-IT" b="1" i="1" dirty="0" err="1">
                <a:latin typeface="+mn-lt"/>
              </a:rPr>
              <a:t>O</a:t>
            </a:r>
            <a:r>
              <a:rPr lang="it-IT" b="1" i="1" baseline="-25000" dirty="0" err="1">
                <a:latin typeface="+mn-lt"/>
              </a:rPr>
              <a:t>i</a:t>
            </a:r>
            <a:r>
              <a:rPr lang="it-IT" dirty="0">
                <a:latin typeface="+mn-lt"/>
              </a:rPr>
              <a:t> occupa un volume </a:t>
            </a:r>
            <a:r>
              <a:rPr lang="it-IT" b="1" i="1" dirty="0">
                <a:latin typeface="+mn-lt"/>
              </a:rPr>
              <a:t>v</a:t>
            </a:r>
            <a:r>
              <a:rPr lang="it-IT" b="1" i="1" baseline="-25000" dirty="0">
                <a:latin typeface="+mn-lt"/>
              </a:rPr>
              <a:t>i</a:t>
            </a:r>
            <a:r>
              <a:rPr lang="it-IT" i="1" baseline="-25000" dirty="0">
                <a:latin typeface="+mn-lt"/>
              </a:rPr>
              <a:t> </a:t>
            </a:r>
            <a:r>
              <a:rPr lang="it-IT" dirty="0">
                <a:latin typeface="+mn-lt"/>
              </a:rPr>
              <a:t>e costa </a:t>
            </a:r>
            <a:r>
              <a:rPr lang="it-IT" b="1" i="1" dirty="0" smtClean="0">
                <a:latin typeface="+mn-lt"/>
              </a:rPr>
              <a:t>c</a:t>
            </a:r>
            <a:r>
              <a:rPr lang="it-IT" b="1" i="1" baseline="-25000" dirty="0" smtClean="0">
                <a:latin typeface="+mn-lt"/>
              </a:rPr>
              <a:t>i</a:t>
            </a:r>
            <a:r>
              <a:rPr lang="it-IT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lang="it-IT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dirty="0">
                <a:latin typeface="+mn-lt"/>
              </a:rPr>
              <a:t>Si vuole riempire uno zaino di capacità </a:t>
            </a:r>
            <a:r>
              <a:rPr lang="it-IT" b="1" i="1" dirty="0">
                <a:latin typeface="+mn-lt"/>
              </a:rPr>
              <a:t>Q</a:t>
            </a:r>
            <a:r>
              <a:rPr lang="it-IT" dirty="0">
                <a:latin typeface="+mn-lt"/>
              </a:rPr>
              <a:t> in modo che il contenuto abbia costo massimo. Mostrare che il seguente algoritmo </a:t>
            </a:r>
            <a:r>
              <a:rPr lang="it-IT" b="1" i="1" dirty="0">
                <a:solidFill>
                  <a:srgbClr val="FF0000"/>
                </a:solidFill>
                <a:latin typeface="+mn-lt"/>
              </a:rPr>
              <a:t>non</a:t>
            </a:r>
            <a:r>
              <a:rPr lang="it-IT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dirty="0">
                <a:latin typeface="+mn-lt"/>
              </a:rPr>
              <a:t>risolve il </a:t>
            </a:r>
            <a:r>
              <a:rPr lang="it-IT" dirty="0" smtClean="0">
                <a:latin typeface="+mn-lt"/>
              </a:rPr>
              <a:t>problema. </a:t>
            </a:r>
            <a:endParaRPr lang="it-IT" dirty="0">
              <a:latin typeface="+mn-lt"/>
            </a:endParaRPr>
          </a:p>
        </p:txBody>
      </p:sp>
      <p:sp>
        <p:nvSpPr>
          <p:cNvPr id="1826819" name="Text Box 3"/>
          <p:cNvSpPr txBox="1">
            <a:spLocks noChangeArrowheads="1"/>
          </p:cNvSpPr>
          <p:nvPr/>
        </p:nvSpPr>
        <p:spPr bwMode="auto">
          <a:xfrm>
            <a:off x="323850" y="3789363"/>
            <a:ext cx="8280400" cy="254839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2800" b="1" i="1" dirty="0" err="1" smtClean="0">
                <a:solidFill>
                  <a:srgbClr val="CC0000"/>
                </a:solidFill>
                <a:latin typeface="+mn-lt"/>
              </a:rPr>
              <a:t>RiempiZaino</a:t>
            </a:r>
            <a:r>
              <a:rPr lang="it-IT" sz="2800" b="1" dirty="0" smtClean="0">
                <a:latin typeface="+mn-lt"/>
              </a:rPr>
              <a:t>(</a:t>
            </a:r>
            <a:r>
              <a:rPr lang="it-IT" sz="2800" b="1" i="1" dirty="0" smtClean="0">
                <a:latin typeface="+mn-lt"/>
              </a:rPr>
              <a:t>v</a:t>
            </a:r>
            <a:r>
              <a:rPr lang="it-IT" sz="2800" b="1" dirty="0" smtClean="0">
                <a:latin typeface="+mn-lt"/>
              </a:rPr>
              <a:t>, </a:t>
            </a:r>
            <a:r>
              <a:rPr lang="it-IT" sz="2800" b="1" i="1" dirty="0" smtClean="0">
                <a:latin typeface="+mn-lt"/>
              </a:rPr>
              <a:t>c</a:t>
            </a:r>
            <a:r>
              <a:rPr lang="it-IT" sz="2800" b="1" dirty="0" smtClean="0">
                <a:latin typeface="+mn-lt"/>
              </a:rPr>
              <a:t>, </a:t>
            </a:r>
            <a:r>
              <a:rPr lang="it-IT" sz="2800" b="1" i="1" dirty="0" smtClean="0">
                <a:latin typeface="+mn-lt"/>
              </a:rPr>
              <a:t>n, Q</a:t>
            </a:r>
            <a:r>
              <a:rPr lang="it-IT" sz="2800" b="1" dirty="0">
                <a:latin typeface="+mn-lt"/>
              </a:rPr>
              <a:t>) 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it-IT" sz="2800" b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/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v</a:t>
            </a:r>
            <a:r>
              <a:rPr lang="it-IT" sz="2800" b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 ≥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it-IT" sz="2800" b="1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/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v</a:t>
            </a:r>
            <a:r>
              <a:rPr lang="it-IT" sz="2800" b="1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 ≥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... ≥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 </a:t>
            </a:r>
            <a:r>
              <a:rPr lang="it-IT" sz="2800" b="1" i="1" dirty="0" err="1">
                <a:solidFill>
                  <a:srgbClr val="FF0000"/>
                </a:solidFill>
                <a:latin typeface="+mn-lt"/>
              </a:rPr>
              <a:t>c</a:t>
            </a:r>
            <a:r>
              <a:rPr lang="it-IT" sz="2800" b="1" i="1" baseline="-25000" dirty="0" err="1">
                <a:solidFill>
                  <a:srgbClr val="FF0000"/>
                </a:solidFill>
                <a:latin typeface="+mn-lt"/>
              </a:rPr>
              <a:t>n</a:t>
            </a:r>
            <a:r>
              <a:rPr lang="it-IT" sz="2800" b="1" i="1" baseline="-25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/</a:t>
            </a:r>
            <a:r>
              <a:rPr lang="it-IT" sz="2800" b="1" i="1" dirty="0" err="1">
                <a:solidFill>
                  <a:srgbClr val="FF0000"/>
                </a:solidFill>
                <a:latin typeface="+mn-lt"/>
              </a:rPr>
              <a:t>v</a:t>
            </a:r>
            <a:r>
              <a:rPr lang="it-IT" sz="2800" b="1" i="1" baseline="-25000" dirty="0" err="1">
                <a:solidFill>
                  <a:srgbClr val="FF0000"/>
                </a:solidFill>
                <a:latin typeface="+mn-lt"/>
              </a:rPr>
              <a:t>n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 </a:t>
            </a:r>
            <a:endParaRPr lang="it-IT" sz="2800" b="1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+mn-lt"/>
              </a:rPr>
              <a:t>   </a:t>
            </a:r>
            <a:r>
              <a:rPr lang="it-IT" sz="2800" b="1" i="1" dirty="0">
                <a:latin typeface="+mn-lt"/>
                <a:sym typeface="Symbol" pitchFamily="18" charset="2"/>
              </a:rPr>
              <a:t>Spazio</a:t>
            </a:r>
            <a:r>
              <a:rPr lang="it-IT" sz="2800" b="1" dirty="0">
                <a:latin typeface="+mn-lt"/>
                <a:sym typeface="Symbol" pitchFamily="18" charset="2"/>
              </a:rPr>
              <a:t> = </a:t>
            </a:r>
            <a:r>
              <a:rPr lang="it-IT" sz="2800" b="1" i="1" dirty="0">
                <a:latin typeface="+mn-lt"/>
                <a:sym typeface="Symbol" pitchFamily="18" charset="2"/>
              </a:rPr>
              <a:t>Q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solidFill>
                  <a:srgbClr val="0000CC"/>
                </a:solidFill>
                <a:latin typeface="+mn-lt"/>
              </a:rPr>
              <a:t>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for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= 1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</a:rPr>
              <a:t>to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n</a:t>
            </a:r>
            <a:endParaRPr lang="it-IT" sz="28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solidFill>
                  <a:srgbClr val="0000CC"/>
                </a:solidFill>
                <a:latin typeface="+mn-lt"/>
              </a:rPr>
              <a:t>       </a:t>
            </a:r>
            <a:r>
              <a:rPr lang="it-IT" sz="2800" b="1" i="1" dirty="0">
                <a:latin typeface="+mn-lt"/>
              </a:rPr>
              <a:t>z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 </a:t>
            </a:r>
            <a:r>
              <a:rPr lang="it-IT" sz="2800" b="1" dirty="0">
                <a:latin typeface="+mn-lt"/>
                <a:sym typeface="Symbol" pitchFamily="18" charset="2"/>
              </a:rPr>
              <a:t>= </a:t>
            </a:r>
            <a:r>
              <a:rPr lang="it-IT" sz="2800" b="1" i="1" dirty="0" smtClean="0">
                <a:latin typeface="+mn-lt"/>
                <a:sym typeface="Symbol" pitchFamily="18" charset="2"/>
              </a:rPr>
              <a:t>Spazio</a:t>
            </a:r>
            <a:r>
              <a:rPr lang="it-IT" sz="2800" b="1" dirty="0" smtClean="0">
                <a:latin typeface="+mn-lt"/>
                <a:sym typeface="Symbol" pitchFamily="18" charset="2"/>
              </a:rPr>
              <a:t>/</a:t>
            </a:r>
            <a:r>
              <a:rPr lang="it-IT" sz="2800" b="1" i="1" dirty="0" smtClean="0">
                <a:latin typeface="+mn-lt"/>
              </a:rPr>
              <a:t>v</a:t>
            </a:r>
            <a:r>
              <a:rPr lang="it-IT" sz="2800" b="1" dirty="0" smtClean="0">
                <a:latin typeface="+mn-lt"/>
              </a:rPr>
              <a:t>[</a:t>
            </a:r>
            <a:r>
              <a:rPr lang="it-IT" sz="2800" b="1" i="1" dirty="0" smtClean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</a:t>
            </a:r>
            <a:r>
              <a:rPr lang="it-IT" sz="2800" b="1" i="1" baseline="-25000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</a:t>
            </a:r>
            <a:r>
              <a:rPr lang="it-IT" sz="2800" b="1" i="1" baseline="-25000" dirty="0">
                <a:latin typeface="+mn-lt"/>
              </a:rPr>
              <a:t> </a:t>
            </a:r>
            <a:endParaRPr lang="it-IT" sz="2800" b="1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it-IT" sz="2800" b="1" dirty="0">
                <a:latin typeface="+mn-lt"/>
              </a:rPr>
              <a:t>       </a:t>
            </a:r>
            <a:r>
              <a:rPr lang="it-IT" sz="2800" b="1" i="1" dirty="0">
                <a:latin typeface="+mn-lt"/>
              </a:rPr>
              <a:t>Spazio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 err="1">
                <a:latin typeface="+mn-lt"/>
              </a:rPr>
              <a:t>Spazio</a:t>
            </a:r>
            <a:r>
              <a:rPr lang="it-IT" sz="2800" b="1" dirty="0">
                <a:latin typeface="+mn-lt"/>
                <a:sym typeface="Symbol" pitchFamily="18" charset="2"/>
              </a:rPr>
              <a:t> – </a:t>
            </a:r>
            <a:r>
              <a:rPr lang="it-IT" sz="2800" b="1" i="1" dirty="0">
                <a:latin typeface="+mn-lt"/>
              </a:rPr>
              <a:t>z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</a:t>
            </a:r>
            <a:r>
              <a:rPr lang="it-IT" sz="2800" b="1" i="1" dirty="0">
                <a:latin typeface="+mn-lt"/>
              </a:rPr>
              <a:t>v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it-IT" sz="2800" b="1" dirty="0">
                <a:solidFill>
                  <a:srgbClr val="0000CC"/>
                </a:solidFill>
                <a:latin typeface="+mn-lt"/>
                <a:sym typeface="Symbol" pitchFamily="18" charset="2"/>
              </a:rPr>
              <a:t>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  <a:sym typeface="Symbol" pitchFamily="18" charset="2"/>
              </a:rPr>
              <a:t>return</a:t>
            </a:r>
            <a:r>
              <a:rPr lang="it-IT" sz="2800" b="1" i="1" dirty="0">
                <a:latin typeface="+mn-lt"/>
                <a:sym typeface="Symbol" pitchFamily="18" charset="2"/>
              </a:rPr>
              <a:t> 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082" name="Text Box 2"/>
          <p:cNvSpPr txBox="1">
            <a:spLocks noChangeArrowheads="1"/>
          </p:cNvSpPr>
          <p:nvPr/>
        </p:nvSpPr>
        <p:spPr bwMode="auto">
          <a:xfrm>
            <a:off x="287338" y="441325"/>
            <a:ext cx="8641146" cy="524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5" tIns="45718" rIns="91435" bIns="45718">
            <a:spAutoFit/>
          </a:bodyPr>
          <a:lstStyle/>
          <a:p>
            <a:pPr>
              <a:spcBef>
                <a:spcPct val="10000"/>
              </a:spcBef>
            </a:pPr>
            <a:r>
              <a:rPr lang="it-IT" sz="3600" b="1" i="1" u="sng" dirty="0">
                <a:latin typeface="+mn-lt"/>
              </a:rPr>
              <a:t>Esercizio 3</a:t>
            </a:r>
            <a:endParaRPr lang="it-IT" sz="3600" b="1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sz="3600" dirty="0">
                <a:latin typeface="+mn-lt"/>
              </a:rPr>
              <a:t>Siano </a:t>
            </a:r>
            <a:r>
              <a:rPr lang="it-IT" sz="3600" b="1" i="1" dirty="0">
                <a:latin typeface="+mn-lt"/>
              </a:rPr>
              <a:t>a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b="1" dirty="0">
                <a:latin typeface="+mn-lt"/>
              </a:rPr>
              <a:t>,...,</a:t>
            </a:r>
            <a:r>
              <a:rPr lang="it-IT" sz="3600" b="1" i="1" dirty="0" err="1">
                <a:latin typeface="+mn-lt"/>
              </a:rPr>
              <a:t>a</a:t>
            </a:r>
            <a:r>
              <a:rPr lang="it-IT" sz="3600" b="1" i="1" baseline="-25000" dirty="0" err="1">
                <a:latin typeface="+mn-lt"/>
              </a:rPr>
              <a:t>n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attività didattiche aventi tempi di inizio </a:t>
            </a:r>
            <a:r>
              <a:rPr lang="it-IT" sz="3600" b="1" i="1" dirty="0">
                <a:latin typeface="+mn-lt"/>
              </a:rPr>
              <a:t>s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b="1" dirty="0">
                <a:latin typeface="+mn-lt"/>
              </a:rPr>
              <a:t>,...,</a:t>
            </a:r>
            <a:r>
              <a:rPr lang="it-IT" sz="3600" b="1" i="1" dirty="0" err="1">
                <a:latin typeface="+mn-lt"/>
              </a:rPr>
              <a:t>s</a:t>
            </a:r>
            <a:r>
              <a:rPr lang="it-IT" sz="3600" b="1" i="1" baseline="-25000" dirty="0" err="1">
                <a:latin typeface="+mn-lt"/>
              </a:rPr>
              <a:t>n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e tempi di fine </a:t>
            </a:r>
            <a:r>
              <a:rPr lang="it-IT" sz="3600" b="1" i="1" dirty="0">
                <a:latin typeface="+mn-lt"/>
              </a:rPr>
              <a:t>f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b="1" dirty="0">
                <a:latin typeface="+mn-lt"/>
              </a:rPr>
              <a:t>,...,</a:t>
            </a:r>
            <a:r>
              <a:rPr lang="it-IT" sz="3600" b="1" i="1" dirty="0" err="1">
                <a:latin typeface="+mn-lt"/>
              </a:rPr>
              <a:t>f</a:t>
            </a:r>
            <a:r>
              <a:rPr lang="it-IT" sz="3600" b="1" i="1" baseline="-25000" dirty="0" err="1">
                <a:latin typeface="+mn-lt"/>
              </a:rPr>
              <a:t>n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e supponiamo di avere un insieme sufficiente di aule in cui </a:t>
            </a:r>
            <a:r>
              <a:rPr lang="it-IT" sz="3600" dirty="0" smtClean="0">
                <a:latin typeface="+mn-lt"/>
              </a:rPr>
              <a:t>svolgerle.</a:t>
            </a:r>
            <a:endParaRPr lang="it-IT" sz="3600" dirty="0">
              <a:latin typeface="+mn-lt"/>
            </a:endParaRPr>
          </a:p>
          <a:p>
            <a:pPr>
              <a:spcBef>
                <a:spcPct val="10000"/>
              </a:spcBef>
            </a:pPr>
            <a:endParaRPr lang="it-IT" sz="3600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sz="3600" dirty="0">
                <a:latin typeface="+mn-lt"/>
              </a:rPr>
              <a:t>Trovare un algoritmo per programmare tutte le attività </a:t>
            </a:r>
            <a:r>
              <a:rPr lang="it-IT" sz="3600" dirty="0" smtClean="0">
                <a:latin typeface="+mn-lt"/>
              </a:rPr>
              <a:t>usando il </a:t>
            </a:r>
            <a:r>
              <a:rPr lang="it-IT" sz="3600" dirty="0">
                <a:latin typeface="+mn-lt"/>
              </a:rPr>
              <a:t>minimo numero possibile di </a:t>
            </a:r>
            <a:r>
              <a:rPr lang="it-IT" sz="3600" dirty="0" smtClean="0">
                <a:latin typeface="+mn-lt"/>
              </a:rPr>
              <a:t>aule.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106" name="Text Box 2"/>
          <p:cNvSpPr txBox="1">
            <a:spLocks noChangeArrowheads="1"/>
          </p:cNvSpPr>
          <p:nvPr/>
        </p:nvSpPr>
        <p:spPr bwMode="auto">
          <a:xfrm>
            <a:off x="287338" y="549275"/>
            <a:ext cx="8713154" cy="413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5" tIns="45718" rIns="91435" bIns="45718">
            <a:spAutoFit/>
          </a:bodyPr>
          <a:lstStyle/>
          <a:p>
            <a:pPr>
              <a:spcBef>
                <a:spcPct val="10000"/>
              </a:spcBef>
            </a:pPr>
            <a:r>
              <a:rPr lang="it-IT" sz="3600" b="1" i="1" u="sng" dirty="0">
                <a:latin typeface="+mn-lt"/>
              </a:rPr>
              <a:t>Esercizio 4</a:t>
            </a:r>
            <a:r>
              <a:rPr lang="it-IT" sz="3600" dirty="0">
                <a:latin typeface="+mn-lt"/>
              </a:rPr>
              <a:t>  </a:t>
            </a:r>
          </a:p>
          <a:p>
            <a:pPr>
              <a:spcBef>
                <a:spcPct val="10000"/>
              </a:spcBef>
            </a:pPr>
            <a:r>
              <a:rPr lang="it-IT" sz="3600" dirty="0">
                <a:latin typeface="+mn-lt"/>
              </a:rPr>
              <a:t>Siano </a:t>
            </a:r>
            <a:r>
              <a:rPr lang="it-IT" sz="3600" b="1" i="1" dirty="0">
                <a:latin typeface="+mn-lt"/>
              </a:rPr>
              <a:t>a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b="1" dirty="0">
                <a:latin typeface="+mn-lt"/>
              </a:rPr>
              <a:t>,...,</a:t>
            </a:r>
            <a:r>
              <a:rPr lang="it-IT" sz="3600" b="1" i="1" dirty="0" err="1">
                <a:latin typeface="+mn-lt"/>
              </a:rPr>
              <a:t>a</a:t>
            </a:r>
            <a:r>
              <a:rPr lang="it-IT" sz="3600" b="1" i="1" baseline="-25000" dirty="0" err="1">
                <a:latin typeface="+mn-lt"/>
              </a:rPr>
              <a:t>n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attività didattiche aventi tempi di inizio </a:t>
            </a:r>
            <a:r>
              <a:rPr lang="it-IT" sz="3600" b="1" i="1" dirty="0">
                <a:latin typeface="+mn-lt"/>
              </a:rPr>
              <a:t>s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b="1" dirty="0">
                <a:latin typeface="+mn-lt"/>
              </a:rPr>
              <a:t>,...,</a:t>
            </a:r>
            <a:r>
              <a:rPr lang="it-IT" sz="3600" b="1" i="1" dirty="0" err="1">
                <a:latin typeface="+mn-lt"/>
              </a:rPr>
              <a:t>s</a:t>
            </a:r>
            <a:r>
              <a:rPr lang="it-IT" sz="3600" b="1" i="1" baseline="-25000" dirty="0" err="1">
                <a:latin typeface="+mn-lt"/>
              </a:rPr>
              <a:t>n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e tempi di fine </a:t>
            </a:r>
            <a:r>
              <a:rPr lang="it-IT" sz="3600" b="1" i="1" dirty="0">
                <a:latin typeface="+mn-lt"/>
              </a:rPr>
              <a:t>f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b="1" dirty="0">
                <a:latin typeface="+mn-lt"/>
              </a:rPr>
              <a:t>,...,</a:t>
            </a:r>
            <a:r>
              <a:rPr lang="it-IT" sz="3600" b="1" i="1" dirty="0" err="1">
                <a:latin typeface="+mn-lt"/>
              </a:rPr>
              <a:t>f</a:t>
            </a:r>
            <a:r>
              <a:rPr lang="it-IT" sz="3600" b="1" i="1" baseline="-25000" dirty="0" err="1">
                <a:latin typeface="+mn-lt"/>
              </a:rPr>
              <a:t>n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e abbiamo a disposizione </a:t>
            </a:r>
            <a:r>
              <a:rPr lang="it-IT" sz="3600" b="1" i="1" dirty="0">
                <a:latin typeface="+mn-lt"/>
              </a:rPr>
              <a:t>m</a:t>
            </a:r>
            <a:r>
              <a:rPr lang="it-IT" sz="3600" dirty="0">
                <a:latin typeface="+mn-lt"/>
              </a:rPr>
              <a:t> aule </a:t>
            </a:r>
            <a:r>
              <a:rPr lang="it-IT" sz="3600" b="1" i="1" dirty="0">
                <a:latin typeface="+mn-lt"/>
              </a:rPr>
              <a:t>A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b="1" dirty="0" smtClean="0">
                <a:latin typeface="+mn-lt"/>
              </a:rPr>
              <a:t>,..., </a:t>
            </a:r>
            <a:r>
              <a:rPr lang="it-IT" sz="3600" b="1" i="1" dirty="0" smtClean="0">
                <a:latin typeface="+mn-lt"/>
              </a:rPr>
              <a:t>A</a:t>
            </a:r>
            <a:r>
              <a:rPr lang="it-IT" sz="3600" b="1" i="1" baseline="-25000" dirty="0" smtClean="0">
                <a:latin typeface="+mn-lt"/>
              </a:rPr>
              <a:t>m</a:t>
            </a:r>
            <a:endParaRPr lang="it-IT" sz="3600" b="1" dirty="0">
              <a:latin typeface="+mn-lt"/>
            </a:endParaRPr>
          </a:p>
          <a:p>
            <a:pPr>
              <a:spcBef>
                <a:spcPct val="10000"/>
              </a:spcBef>
            </a:pPr>
            <a:endParaRPr lang="it-IT" sz="3600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sz="3600" dirty="0">
                <a:latin typeface="+mn-lt"/>
              </a:rPr>
              <a:t>Trovare un algoritmo goloso per programmare il massimo numero di attività nelle </a:t>
            </a:r>
            <a:r>
              <a:rPr lang="it-IT" sz="3600" b="1" i="1" dirty="0">
                <a:latin typeface="+mn-lt"/>
              </a:rPr>
              <a:t>m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smtClean="0">
                <a:latin typeface="+mn-lt"/>
              </a:rPr>
              <a:t>aule.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938" name="Text Box 2"/>
          <p:cNvSpPr txBox="1">
            <a:spLocks noChangeArrowheads="1"/>
          </p:cNvSpPr>
          <p:nvPr/>
        </p:nvSpPr>
        <p:spPr bwMode="auto">
          <a:xfrm>
            <a:off x="287338" y="296863"/>
            <a:ext cx="8569325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Possiamo risolvere un problema di questo tipo con una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enumerazione esaustiva</a:t>
            </a:r>
            <a:endParaRPr lang="it-IT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si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generano tutte le soluzioni possibili, </a:t>
            </a:r>
          </a:p>
          <a:p>
            <a:pPr>
              <a:spcBef>
                <a:spcPct val="50000"/>
              </a:spcBef>
            </a:pP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si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calcola il costo di ciascuna di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esse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e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infine se ne seleziona una di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ottima.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Purtroppo l’insieme di soluzioni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è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generalmente molto grande (spesso esponenziale nella dimensione dell’input) per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cui una enumerazione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esaustiva richiede tempo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esponenziale. 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1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1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1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1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1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1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1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1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62" name="Text Box 2"/>
          <p:cNvSpPr txBox="1">
            <a:spLocks noChangeArrowheads="1"/>
          </p:cNvSpPr>
          <p:nvPr/>
        </p:nvSpPr>
        <p:spPr bwMode="auto">
          <a:xfrm>
            <a:off x="287338" y="152400"/>
            <a:ext cx="85693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Molto spesso le soluzioni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 problema di ottimizzazione si possono costruire estendendo o combinando tra loro soluzioni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 sottoproblemi.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6263" y="2097088"/>
            <a:ext cx="8134350" cy="2519362"/>
            <a:chOff x="295" y="2024"/>
            <a:chExt cx="5124" cy="1587"/>
          </a:xfrm>
        </p:grpSpPr>
        <p:sp>
          <p:nvSpPr>
            <p:cNvPr id="1832964" name="Text Box 4"/>
            <p:cNvSpPr txBox="1">
              <a:spLocks noChangeArrowheads="1"/>
            </p:cNvSpPr>
            <p:nvPr/>
          </p:nvSpPr>
          <p:spPr bwMode="auto">
            <a:xfrm>
              <a:off x="392" y="2182"/>
              <a:ext cx="9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Problema</a:t>
              </a:r>
            </a:p>
          </p:txBody>
        </p:sp>
        <p:sp>
          <p:nvSpPr>
            <p:cNvPr id="1832965" name="Oval 5"/>
            <p:cNvSpPr>
              <a:spLocks noChangeArrowheads="1"/>
            </p:cNvSpPr>
            <p:nvPr/>
          </p:nvSpPr>
          <p:spPr bwMode="auto">
            <a:xfrm>
              <a:off x="1564" y="2024"/>
              <a:ext cx="2387" cy="6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2966" name="Text Box 6"/>
            <p:cNvSpPr txBox="1">
              <a:spLocks noChangeArrowheads="1"/>
            </p:cNvSpPr>
            <p:nvPr/>
          </p:nvSpPr>
          <p:spPr bwMode="auto">
            <a:xfrm>
              <a:off x="295" y="2830"/>
              <a:ext cx="12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Sottoproblemi</a:t>
              </a:r>
            </a:p>
          </p:txBody>
        </p:sp>
        <p:sp>
          <p:nvSpPr>
            <p:cNvPr id="1832967" name="Oval 7"/>
            <p:cNvSpPr>
              <a:spLocks noChangeArrowheads="1"/>
            </p:cNvSpPr>
            <p:nvPr/>
          </p:nvSpPr>
          <p:spPr bwMode="auto">
            <a:xfrm>
              <a:off x="355" y="3090"/>
              <a:ext cx="921" cy="4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2968" name="Oval 8"/>
            <p:cNvSpPr>
              <a:spLocks noChangeArrowheads="1"/>
            </p:cNvSpPr>
            <p:nvPr/>
          </p:nvSpPr>
          <p:spPr bwMode="auto">
            <a:xfrm>
              <a:off x="1611" y="3090"/>
              <a:ext cx="921" cy="4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2969" name="Oval 9"/>
            <p:cNvSpPr>
              <a:spLocks noChangeArrowheads="1"/>
            </p:cNvSpPr>
            <p:nvPr/>
          </p:nvSpPr>
          <p:spPr bwMode="auto">
            <a:xfrm>
              <a:off x="4468" y="3112"/>
              <a:ext cx="921" cy="4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2970" name="Line 10"/>
            <p:cNvSpPr>
              <a:spLocks noChangeShapeType="1"/>
            </p:cNvSpPr>
            <p:nvPr/>
          </p:nvSpPr>
          <p:spPr bwMode="auto">
            <a:xfrm>
              <a:off x="3017" y="3384"/>
              <a:ext cx="10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2971" name="Line 11"/>
            <p:cNvSpPr>
              <a:spLocks noChangeShapeType="1"/>
            </p:cNvSpPr>
            <p:nvPr/>
          </p:nvSpPr>
          <p:spPr bwMode="auto">
            <a:xfrm flipH="1">
              <a:off x="885" y="2523"/>
              <a:ext cx="1893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2972" name="Line 12"/>
            <p:cNvSpPr>
              <a:spLocks noChangeShapeType="1"/>
            </p:cNvSpPr>
            <p:nvPr/>
          </p:nvSpPr>
          <p:spPr bwMode="auto">
            <a:xfrm flipH="1">
              <a:off x="2064" y="2523"/>
              <a:ext cx="714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2973" name="Line 13"/>
            <p:cNvSpPr>
              <a:spLocks noChangeShapeType="1"/>
            </p:cNvSpPr>
            <p:nvPr/>
          </p:nvSpPr>
          <p:spPr bwMode="auto">
            <a:xfrm>
              <a:off x="2778" y="2523"/>
              <a:ext cx="2261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2974" name="Text Box 14"/>
            <p:cNvSpPr txBox="1">
              <a:spLocks noChangeArrowheads="1"/>
            </p:cNvSpPr>
            <p:nvPr/>
          </p:nvSpPr>
          <p:spPr bwMode="auto">
            <a:xfrm>
              <a:off x="2313" y="2183"/>
              <a:ext cx="8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Soluzioni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2975" name="Text Box 15"/>
            <p:cNvSpPr txBox="1">
              <a:spLocks noChangeArrowheads="1"/>
            </p:cNvSpPr>
            <p:nvPr/>
          </p:nvSpPr>
          <p:spPr bwMode="auto">
            <a:xfrm>
              <a:off x="363" y="3238"/>
              <a:ext cx="9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Soluzioni </a:t>
              </a:r>
            </a:p>
          </p:txBody>
        </p:sp>
        <p:sp>
          <p:nvSpPr>
            <p:cNvPr id="1832976" name="Text Box 16"/>
            <p:cNvSpPr txBox="1">
              <a:spLocks noChangeArrowheads="1"/>
            </p:cNvSpPr>
            <p:nvPr/>
          </p:nvSpPr>
          <p:spPr bwMode="auto">
            <a:xfrm>
              <a:off x="1633" y="3238"/>
              <a:ext cx="9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Soluzioni </a:t>
              </a:r>
            </a:p>
          </p:txBody>
        </p:sp>
        <p:sp>
          <p:nvSpPr>
            <p:cNvPr id="1832977" name="Text Box 17"/>
            <p:cNvSpPr txBox="1">
              <a:spLocks noChangeArrowheads="1"/>
            </p:cNvSpPr>
            <p:nvPr/>
          </p:nvSpPr>
          <p:spPr bwMode="auto">
            <a:xfrm>
              <a:off x="4490" y="3261"/>
              <a:ext cx="9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Soluzioni </a:t>
              </a:r>
            </a:p>
          </p:txBody>
        </p:sp>
      </p:grpSp>
      <p:sp>
        <p:nvSpPr>
          <p:cNvPr id="1832978" name="Text Box 18"/>
          <p:cNvSpPr txBox="1">
            <a:spLocks noChangeArrowheads="1"/>
          </p:cNvSpPr>
          <p:nvPr/>
        </p:nvSpPr>
        <p:spPr bwMode="auto">
          <a:xfrm>
            <a:off x="287338" y="4760913"/>
            <a:ext cx="8569325" cy="161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Esempio: Problema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Torino-Trieste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</a:p>
          <a:p>
            <a:pPr>
              <a:spcBef>
                <a:spcPct val="1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Sottoproblemi: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Torino-Asti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Asti-Trieste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Torino-Novara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Novara-Trieste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ecc.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986" name="Text Box 2"/>
          <p:cNvSpPr txBox="1">
            <a:spLocks noChangeArrowheads="1"/>
          </p:cNvSpPr>
          <p:nvPr/>
        </p:nvSpPr>
        <p:spPr bwMode="auto">
          <a:xfrm>
            <a:off x="287338" y="549275"/>
            <a:ext cx="85328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Abbiamo visto che perché la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programmazione dinamica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sia vantaggiosa rispetto all’enumerazione esaustiva bisogna che siano soddisfatte due condizioni:</a:t>
            </a:r>
          </a:p>
        </p:txBody>
      </p:sp>
      <p:sp>
        <p:nvSpPr>
          <p:cNvPr id="1833987" name="Text Box 3"/>
          <p:cNvSpPr txBox="1">
            <a:spLocks noChangeArrowheads="1"/>
          </p:cNvSpPr>
          <p:nvPr/>
        </p:nvSpPr>
        <p:spPr bwMode="auto">
          <a:xfrm>
            <a:off x="287338" y="3141663"/>
            <a:ext cx="85693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Esistenza di sottoproblemi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ripetuti.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Sottostruttura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ottima.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0" name="Text Box 2"/>
          <p:cNvSpPr txBox="1">
            <a:spLocks noChangeArrowheads="1"/>
          </p:cNvSpPr>
          <p:nvPr/>
        </p:nvSpPr>
        <p:spPr bwMode="auto">
          <a:xfrm>
            <a:off x="200025" y="966788"/>
            <a:ext cx="1459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Problema</a:t>
            </a:r>
          </a:p>
        </p:txBody>
      </p:sp>
      <p:sp>
        <p:nvSpPr>
          <p:cNvPr id="1835011" name="Oval 3"/>
          <p:cNvSpPr>
            <a:spLocks noChangeArrowheads="1"/>
          </p:cNvSpPr>
          <p:nvPr/>
        </p:nvSpPr>
        <p:spPr bwMode="auto">
          <a:xfrm>
            <a:off x="2193925" y="692150"/>
            <a:ext cx="3789363" cy="10810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12" name="Text Box 4"/>
          <p:cNvSpPr txBox="1">
            <a:spLocks noChangeArrowheads="1"/>
          </p:cNvSpPr>
          <p:nvPr/>
        </p:nvSpPr>
        <p:spPr bwMode="auto">
          <a:xfrm>
            <a:off x="261938" y="1900238"/>
            <a:ext cx="17445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Sottoproblemi</a:t>
            </a:r>
          </a:p>
        </p:txBody>
      </p:sp>
      <p:sp>
        <p:nvSpPr>
          <p:cNvPr id="1835013" name="Oval 5"/>
          <p:cNvSpPr>
            <a:spLocks noChangeArrowheads="1"/>
          </p:cNvSpPr>
          <p:nvPr/>
        </p:nvSpPr>
        <p:spPr bwMode="auto">
          <a:xfrm>
            <a:off x="261938" y="2419350"/>
            <a:ext cx="1462087" cy="7921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14" name="Oval 6"/>
          <p:cNvSpPr>
            <a:spLocks noChangeArrowheads="1"/>
          </p:cNvSpPr>
          <p:nvPr/>
        </p:nvSpPr>
        <p:spPr bwMode="auto">
          <a:xfrm>
            <a:off x="2255838" y="2419350"/>
            <a:ext cx="1462087" cy="7921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15" name="Oval 7"/>
          <p:cNvSpPr>
            <a:spLocks noChangeArrowheads="1"/>
          </p:cNvSpPr>
          <p:nvPr/>
        </p:nvSpPr>
        <p:spPr bwMode="auto">
          <a:xfrm>
            <a:off x="6713538" y="2419350"/>
            <a:ext cx="1462087" cy="7921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16" name="Line 8"/>
          <p:cNvSpPr>
            <a:spLocks noChangeShapeType="1"/>
          </p:cNvSpPr>
          <p:nvPr/>
        </p:nvSpPr>
        <p:spPr bwMode="auto">
          <a:xfrm flipH="1">
            <a:off x="1263650" y="1411288"/>
            <a:ext cx="3454400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17" name="Line 9"/>
          <p:cNvSpPr>
            <a:spLocks noChangeShapeType="1"/>
          </p:cNvSpPr>
          <p:nvPr/>
        </p:nvSpPr>
        <p:spPr bwMode="auto">
          <a:xfrm flipH="1">
            <a:off x="3124200" y="1411288"/>
            <a:ext cx="1593850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18" name="Line 10"/>
          <p:cNvSpPr>
            <a:spLocks noChangeShapeType="1"/>
          </p:cNvSpPr>
          <p:nvPr/>
        </p:nvSpPr>
        <p:spPr bwMode="auto">
          <a:xfrm>
            <a:off x="4718050" y="1411288"/>
            <a:ext cx="2992438" cy="1225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19" name="Oval 11"/>
          <p:cNvSpPr>
            <a:spLocks noChangeArrowheads="1"/>
          </p:cNvSpPr>
          <p:nvPr/>
        </p:nvSpPr>
        <p:spPr bwMode="auto">
          <a:xfrm>
            <a:off x="7910513" y="3716338"/>
            <a:ext cx="930275" cy="5762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20" name="Text Box 12"/>
          <p:cNvSpPr txBox="1">
            <a:spLocks noChangeArrowheads="1"/>
          </p:cNvSpPr>
          <p:nvPr/>
        </p:nvSpPr>
        <p:spPr bwMode="auto">
          <a:xfrm>
            <a:off x="328613" y="3340100"/>
            <a:ext cx="22703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Sottosottoproblemi</a:t>
            </a:r>
          </a:p>
        </p:txBody>
      </p:sp>
      <p:sp>
        <p:nvSpPr>
          <p:cNvPr id="1835021" name="Oval 13"/>
          <p:cNvSpPr>
            <a:spLocks noChangeArrowheads="1"/>
          </p:cNvSpPr>
          <p:nvPr/>
        </p:nvSpPr>
        <p:spPr bwMode="auto">
          <a:xfrm>
            <a:off x="6646863" y="3716338"/>
            <a:ext cx="930275" cy="5762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22" name="Oval 14"/>
          <p:cNvSpPr>
            <a:spLocks noChangeArrowheads="1"/>
          </p:cNvSpPr>
          <p:nvPr/>
        </p:nvSpPr>
        <p:spPr bwMode="auto">
          <a:xfrm>
            <a:off x="3851275" y="3716338"/>
            <a:ext cx="930275" cy="5762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23" name="Oval 15"/>
          <p:cNvSpPr>
            <a:spLocks noChangeArrowheads="1"/>
          </p:cNvSpPr>
          <p:nvPr/>
        </p:nvSpPr>
        <p:spPr bwMode="auto">
          <a:xfrm>
            <a:off x="2522538" y="3716338"/>
            <a:ext cx="930275" cy="5762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24" name="Oval 16"/>
          <p:cNvSpPr>
            <a:spLocks noChangeArrowheads="1"/>
          </p:cNvSpPr>
          <p:nvPr/>
        </p:nvSpPr>
        <p:spPr bwMode="auto">
          <a:xfrm>
            <a:off x="1458913" y="3716338"/>
            <a:ext cx="930275" cy="5762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25" name="Oval 17"/>
          <p:cNvSpPr>
            <a:spLocks noChangeArrowheads="1"/>
          </p:cNvSpPr>
          <p:nvPr/>
        </p:nvSpPr>
        <p:spPr bwMode="auto">
          <a:xfrm>
            <a:off x="195263" y="3716338"/>
            <a:ext cx="930275" cy="5762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26" name="Line 18"/>
          <p:cNvSpPr>
            <a:spLocks noChangeShapeType="1"/>
          </p:cNvSpPr>
          <p:nvPr/>
        </p:nvSpPr>
        <p:spPr bwMode="auto">
          <a:xfrm>
            <a:off x="1192213" y="4003675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27" name="Line 19"/>
          <p:cNvSpPr>
            <a:spLocks noChangeShapeType="1"/>
          </p:cNvSpPr>
          <p:nvPr/>
        </p:nvSpPr>
        <p:spPr bwMode="auto">
          <a:xfrm>
            <a:off x="3584575" y="4003675"/>
            <a:ext cx="2000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28" name="Line 20"/>
          <p:cNvSpPr>
            <a:spLocks noChangeShapeType="1"/>
          </p:cNvSpPr>
          <p:nvPr/>
        </p:nvSpPr>
        <p:spPr bwMode="auto">
          <a:xfrm>
            <a:off x="7643813" y="4003675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29" name="Line 21"/>
          <p:cNvSpPr>
            <a:spLocks noChangeShapeType="1"/>
          </p:cNvSpPr>
          <p:nvPr/>
        </p:nvSpPr>
        <p:spPr bwMode="auto">
          <a:xfrm flipH="1">
            <a:off x="660400" y="2995613"/>
            <a:ext cx="663575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30" name="Line 22"/>
          <p:cNvSpPr>
            <a:spLocks noChangeShapeType="1"/>
          </p:cNvSpPr>
          <p:nvPr/>
        </p:nvSpPr>
        <p:spPr bwMode="auto">
          <a:xfrm flipH="1">
            <a:off x="2986088" y="2995613"/>
            <a:ext cx="331787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31" name="Line 23"/>
          <p:cNvSpPr>
            <a:spLocks noChangeShapeType="1"/>
          </p:cNvSpPr>
          <p:nvPr/>
        </p:nvSpPr>
        <p:spPr bwMode="auto">
          <a:xfrm>
            <a:off x="3317875" y="2995613"/>
            <a:ext cx="998538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32" name="Line 24"/>
          <p:cNvSpPr>
            <a:spLocks noChangeShapeType="1"/>
          </p:cNvSpPr>
          <p:nvPr/>
        </p:nvSpPr>
        <p:spPr bwMode="auto">
          <a:xfrm>
            <a:off x="1323975" y="2995613"/>
            <a:ext cx="598488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33" name="Line 25"/>
          <p:cNvSpPr>
            <a:spLocks noChangeShapeType="1"/>
          </p:cNvSpPr>
          <p:nvPr/>
        </p:nvSpPr>
        <p:spPr bwMode="auto">
          <a:xfrm>
            <a:off x="7842250" y="2995613"/>
            <a:ext cx="531813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34" name="Line 26"/>
          <p:cNvSpPr>
            <a:spLocks noChangeShapeType="1"/>
          </p:cNvSpPr>
          <p:nvPr/>
        </p:nvSpPr>
        <p:spPr bwMode="auto">
          <a:xfrm flipH="1">
            <a:off x="7178675" y="2995613"/>
            <a:ext cx="663575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35" name="Line 27"/>
          <p:cNvSpPr>
            <a:spLocks noChangeShapeType="1"/>
          </p:cNvSpPr>
          <p:nvPr/>
        </p:nvSpPr>
        <p:spPr bwMode="auto">
          <a:xfrm>
            <a:off x="796925" y="4724400"/>
            <a:ext cx="2127250" cy="12239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36" name="Line 28"/>
          <p:cNvSpPr>
            <a:spLocks noChangeShapeType="1"/>
          </p:cNvSpPr>
          <p:nvPr/>
        </p:nvSpPr>
        <p:spPr bwMode="auto">
          <a:xfrm flipH="1">
            <a:off x="4984750" y="4579938"/>
            <a:ext cx="2527300" cy="1368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37" name="Line 29"/>
          <p:cNvSpPr>
            <a:spLocks noChangeShapeType="1"/>
          </p:cNvSpPr>
          <p:nvPr/>
        </p:nvSpPr>
        <p:spPr bwMode="auto">
          <a:xfrm>
            <a:off x="3589338" y="4724400"/>
            <a:ext cx="266700" cy="12239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38" name="Text Box 30"/>
          <p:cNvSpPr txBox="1">
            <a:spLocks noChangeArrowheads="1"/>
          </p:cNvSpPr>
          <p:nvPr/>
        </p:nvSpPr>
        <p:spPr bwMode="auto">
          <a:xfrm>
            <a:off x="5688013" y="6005513"/>
            <a:ext cx="2703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Sottoproblemi semplici</a:t>
            </a:r>
          </a:p>
        </p:txBody>
      </p:sp>
      <p:sp>
        <p:nvSpPr>
          <p:cNvPr id="1835039" name="Oval 31"/>
          <p:cNvSpPr>
            <a:spLocks noChangeArrowheads="1"/>
          </p:cNvSpPr>
          <p:nvPr/>
        </p:nvSpPr>
        <p:spPr bwMode="auto">
          <a:xfrm>
            <a:off x="5118100" y="3716338"/>
            <a:ext cx="930275" cy="5762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40" name="Line 32"/>
          <p:cNvSpPr>
            <a:spLocks noChangeShapeType="1"/>
          </p:cNvSpPr>
          <p:nvPr/>
        </p:nvSpPr>
        <p:spPr bwMode="auto">
          <a:xfrm flipH="1">
            <a:off x="5648325" y="2995613"/>
            <a:ext cx="2193925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41" name="Line 33"/>
          <p:cNvSpPr>
            <a:spLocks noChangeShapeType="1"/>
          </p:cNvSpPr>
          <p:nvPr/>
        </p:nvSpPr>
        <p:spPr bwMode="auto">
          <a:xfrm>
            <a:off x="3311525" y="2997200"/>
            <a:ext cx="2271713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42" name="Oval 34"/>
          <p:cNvSpPr>
            <a:spLocks noChangeArrowheads="1"/>
          </p:cNvSpPr>
          <p:nvPr/>
        </p:nvSpPr>
        <p:spPr bwMode="auto">
          <a:xfrm>
            <a:off x="3190875" y="6092825"/>
            <a:ext cx="198438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43" name="Oval 35"/>
          <p:cNvSpPr>
            <a:spLocks noChangeArrowheads="1"/>
          </p:cNvSpPr>
          <p:nvPr/>
        </p:nvSpPr>
        <p:spPr bwMode="auto">
          <a:xfrm>
            <a:off x="2857500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44" name="Oval 36"/>
          <p:cNvSpPr>
            <a:spLocks noChangeArrowheads="1"/>
          </p:cNvSpPr>
          <p:nvPr/>
        </p:nvSpPr>
        <p:spPr bwMode="auto">
          <a:xfrm>
            <a:off x="3521075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45" name="Oval 37"/>
          <p:cNvSpPr>
            <a:spLocks noChangeArrowheads="1"/>
          </p:cNvSpPr>
          <p:nvPr/>
        </p:nvSpPr>
        <p:spPr bwMode="auto">
          <a:xfrm>
            <a:off x="3854450" y="6092825"/>
            <a:ext cx="198438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46" name="Oval 38"/>
          <p:cNvSpPr>
            <a:spLocks noChangeArrowheads="1"/>
          </p:cNvSpPr>
          <p:nvPr/>
        </p:nvSpPr>
        <p:spPr bwMode="auto">
          <a:xfrm>
            <a:off x="4851400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47" name="Oval 39"/>
          <p:cNvSpPr>
            <a:spLocks noChangeArrowheads="1"/>
          </p:cNvSpPr>
          <p:nvPr/>
        </p:nvSpPr>
        <p:spPr bwMode="auto">
          <a:xfrm>
            <a:off x="4519613" y="6092825"/>
            <a:ext cx="198437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48" name="Oval 40"/>
          <p:cNvSpPr>
            <a:spLocks noChangeArrowheads="1"/>
          </p:cNvSpPr>
          <p:nvPr/>
        </p:nvSpPr>
        <p:spPr bwMode="auto">
          <a:xfrm>
            <a:off x="4186238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49" name="Oval 41"/>
          <p:cNvSpPr>
            <a:spLocks noChangeArrowheads="1"/>
          </p:cNvSpPr>
          <p:nvPr/>
        </p:nvSpPr>
        <p:spPr bwMode="auto">
          <a:xfrm>
            <a:off x="5183188" y="6092825"/>
            <a:ext cx="198437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50" name="Text Box 42"/>
          <p:cNvSpPr txBox="1">
            <a:spLocks noChangeArrowheads="1"/>
          </p:cNvSpPr>
          <p:nvPr/>
        </p:nvSpPr>
        <p:spPr bwMode="auto">
          <a:xfrm>
            <a:off x="2339752" y="116632"/>
            <a:ext cx="40684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Sottoproblemi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ripetuti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5051" name="Text Box 43"/>
          <p:cNvSpPr txBox="1">
            <a:spLocks noChangeArrowheads="1"/>
          </p:cNvSpPr>
          <p:nvPr/>
        </p:nvSpPr>
        <p:spPr bwMode="auto">
          <a:xfrm>
            <a:off x="2843213" y="1000125"/>
            <a:ext cx="12586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Soluzioni </a:t>
            </a:r>
          </a:p>
        </p:txBody>
      </p:sp>
      <p:sp>
        <p:nvSpPr>
          <p:cNvPr id="1835052" name="Text Box 44"/>
          <p:cNvSpPr txBox="1">
            <a:spLocks noChangeArrowheads="1"/>
          </p:cNvSpPr>
          <p:nvPr/>
        </p:nvSpPr>
        <p:spPr bwMode="auto">
          <a:xfrm>
            <a:off x="3816350" y="5537200"/>
            <a:ext cx="12586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Soluzioni </a:t>
            </a:r>
          </a:p>
        </p:txBody>
      </p:sp>
      <p:sp>
        <p:nvSpPr>
          <p:cNvPr id="1835053" name="Text Box 45"/>
          <p:cNvSpPr txBox="1">
            <a:spLocks noChangeArrowheads="1"/>
          </p:cNvSpPr>
          <p:nvPr/>
        </p:nvSpPr>
        <p:spPr bwMode="auto">
          <a:xfrm>
            <a:off x="4932363" y="3340100"/>
            <a:ext cx="12586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Soluzioni 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7338" y="2620963"/>
            <a:ext cx="7704137" cy="436562"/>
            <a:chOff x="181" y="1651"/>
            <a:chExt cx="4853" cy="275"/>
          </a:xfrm>
        </p:grpSpPr>
        <p:sp>
          <p:nvSpPr>
            <p:cNvPr id="1835055" name="Line 47"/>
            <p:cNvSpPr>
              <a:spLocks noChangeShapeType="1"/>
            </p:cNvSpPr>
            <p:nvPr/>
          </p:nvSpPr>
          <p:spPr bwMode="auto">
            <a:xfrm>
              <a:off x="2721" y="1797"/>
              <a:ext cx="10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5056" name="Text Box 48"/>
            <p:cNvSpPr txBox="1">
              <a:spLocks noChangeArrowheads="1"/>
            </p:cNvSpPr>
            <p:nvPr/>
          </p:nvSpPr>
          <p:spPr bwMode="auto">
            <a:xfrm>
              <a:off x="181" y="1674"/>
              <a:ext cx="7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Soluzioni </a:t>
              </a:r>
            </a:p>
          </p:txBody>
        </p:sp>
        <p:sp>
          <p:nvSpPr>
            <p:cNvPr id="1835057" name="Text Box 49"/>
            <p:cNvSpPr txBox="1">
              <a:spLocks noChangeArrowheads="1"/>
            </p:cNvSpPr>
            <p:nvPr/>
          </p:nvSpPr>
          <p:spPr bwMode="auto">
            <a:xfrm>
              <a:off x="4241" y="1661"/>
              <a:ext cx="7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Soluzioni </a:t>
              </a:r>
            </a:p>
          </p:txBody>
        </p:sp>
        <p:sp>
          <p:nvSpPr>
            <p:cNvPr id="1835058" name="Text Box 50"/>
            <p:cNvSpPr txBox="1">
              <a:spLocks noChangeArrowheads="1"/>
            </p:cNvSpPr>
            <p:nvPr/>
          </p:nvSpPr>
          <p:spPr bwMode="auto">
            <a:xfrm>
              <a:off x="1429" y="1651"/>
              <a:ext cx="7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Soluzioni </a:t>
              </a:r>
            </a:p>
          </p:txBody>
        </p:sp>
      </p:grpSp>
      <p:sp>
        <p:nvSpPr>
          <p:cNvPr id="1835059" name="Text Box 51"/>
          <p:cNvSpPr txBox="1">
            <a:spLocks noChangeArrowheads="1"/>
          </p:cNvSpPr>
          <p:nvPr/>
        </p:nvSpPr>
        <p:spPr bwMode="auto">
          <a:xfrm>
            <a:off x="3779838" y="4473575"/>
            <a:ext cx="2339975" cy="7112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Sottoproblema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ripetuto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35060" name="AutoShape 52"/>
          <p:cNvCxnSpPr>
            <a:cxnSpLocks noChangeShapeType="1"/>
            <a:stCxn id="1835059" idx="0"/>
            <a:endCxn id="1835039" idx="3"/>
          </p:cNvCxnSpPr>
          <p:nvPr/>
        </p:nvCxnSpPr>
        <p:spPr bwMode="auto">
          <a:xfrm flipV="1">
            <a:off x="4949825" y="4222750"/>
            <a:ext cx="304800" cy="250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5051" grpId="0"/>
      <p:bldP spid="1835052" grpId="0"/>
      <p:bldP spid="1835053" grpId="0"/>
      <p:bldP spid="18350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034" name="Text Box 2"/>
          <p:cNvSpPr txBox="1">
            <a:spLocks noChangeArrowheads="1"/>
          </p:cNvSpPr>
          <p:nvPr/>
        </p:nvSpPr>
        <p:spPr bwMode="auto">
          <a:xfrm>
            <a:off x="200025" y="966788"/>
            <a:ext cx="1459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Problema</a:t>
            </a:r>
          </a:p>
        </p:txBody>
      </p:sp>
      <p:sp>
        <p:nvSpPr>
          <p:cNvPr id="1836035" name="Oval 3"/>
          <p:cNvSpPr>
            <a:spLocks noChangeArrowheads="1"/>
          </p:cNvSpPr>
          <p:nvPr/>
        </p:nvSpPr>
        <p:spPr bwMode="auto">
          <a:xfrm>
            <a:off x="2193925" y="692150"/>
            <a:ext cx="3789363" cy="10810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36" name="Oval 4"/>
          <p:cNvSpPr>
            <a:spLocks noChangeArrowheads="1"/>
          </p:cNvSpPr>
          <p:nvPr/>
        </p:nvSpPr>
        <p:spPr bwMode="auto">
          <a:xfrm>
            <a:off x="4387850" y="908050"/>
            <a:ext cx="73025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>
                <a:latin typeface="Times New Roman" pitchFamily="18" charset="0"/>
                <a:cs typeface="Times New Roman" pitchFamily="18" charset="0"/>
              </a:rPr>
              <a:t>Ott</a:t>
            </a:r>
          </a:p>
        </p:txBody>
      </p:sp>
      <p:sp>
        <p:nvSpPr>
          <p:cNvPr id="1836037" name="Text Box 5"/>
          <p:cNvSpPr txBox="1">
            <a:spLocks noChangeArrowheads="1"/>
          </p:cNvSpPr>
          <p:nvPr/>
        </p:nvSpPr>
        <p:spPr bwMode="auto">
          <a:xfrm>
            <a:off x="2725738" y="1058863"/>
            <a:ext cx="1152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  <a:cs typeface="Times New Roman" pitchFamily="18" charset="0"/>
              </a:rPr>
              <a:t>Soluzioni </a:t>
            </a:r>
          </a:p>
        </p:txBody>
      </p:sp>
      <p:sp>
        <p:nvSpPr>
          <p:cNvPr id="1836038" name="Text Box 6"/>
          <p:cNvSpPr txBox="1">
            <a:spLocks noChangeArrowheads="1"/>
          </p:cNvSpPr>
          <p:nvPr/>
        </p:nvSpPr>
        <p:spPr bwMode="auto">
          <a:xfrm>
            <a:off x="179388" y="1952625"/>
            <a:ext cx="2233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Sottoproblemi</a:t>
            </a:r>
          </a:p>
        </p:txBody>
      </p:sp>
      <p:sp>
        <p:nvSpPr>
          <p:cNvPr id="1836039" name="Oval 7"/>
          <p:cNvSpPr>
            <a:spLocks noChangeArrowheads="1"/>
          </p:cNvSpPr>
          <p:nvPr/>
        </p:nvSpPr>
        <p:spPr bwMode="auto">
          <a:xfrm>
            <a:off x="250825" y="2455863"/>
            <a:ext cx="1462088" cy="7921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40" name="Oval 8"/>
          <p:cNvSpPr>
            <a:spLocks noChangeArrowheads="1"/>
          </p:cNvSpPr>
          <p:nvPr/>
        </p:nvSpPr>
        <p:spPr bwMode="auto">
          <a:xfrm>
            <a:off x="2244725" y="2455863"/>
            <a:ext cx="1462088" cy="7921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41" name="Oval 9"/>
          <p:cNvSpPr>
            <a:spLocks noChangeArrowheads="1"/>
          </p:cNvSpPr>
          <p:nvPr/>
        </p:nvSpPr>
        <p:spPr bwMode="auto">
          <a:xfrm>
            <a:off x="6713538" y="2419350"/>
            <a:ext cx="1462087" cy="7921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42" name="Line 10"/>
          <p:cNvSpPr>
            <a:spLocks noChangeShapeType="1"/>
          </p:cNvSpPr>
          <p:nvPr/>
        </p:nvSpPr>
        <p:spPr bwMode="auto">
          <a:xfrm>
            <a:off x="4319588" y="2852738"/>
            <a:ext cx="16621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43" name="Oval 11"/>
          <p:cNvSpPr>
            <a:spLocks noChangeArrowheads="1"/>
          </p:cNvSpPr>
          <p:nvPr/>
        </p:nvSpPr>
        <p:spPr bwMode="auto">
          <a:xfrm>
            <a:off x="7910513" y="3716338"/>
            <a:ext cx="930275" cy="5762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44" name="Text Box 12"/>
          <p:cNvSpPr txBox="1">
            <a:spLocks noChangeArrowheads="1"/>
          </p:cNvSpPr>
          <p:nvPr/>
        </p:nvSpPr>
        <p:spPr bwMode="auto">
          <a:xfrm>
            <a:off x="179388" y="3392488"/>
            <a:ext cx="3067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Sottosottoproblemi</a:t>
            </a:r>
          </a:p>
        </p:txBody>
      </p:sp>
      <p:sp>
        <p:nvSpPr>
          <p:cNvPr id="1836045" name="Oval 13"/>
          <p:cNvSpPr>
            <a:spLocks noChangeArrowheads="1"/>
          </p:cNvSpPr>
          <p:nvPr/>
        </p:nvSpPr>
        <p:spPr bwMode="auto">
          <a:xfrm>
            <a:off x="6646863" y="3716338"/>
            <a:ext cx="930275" cy="5762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46" name="Oval 14"/>
          <p:cNvSpPr>
            <a:spLocks noChangeArrowheads="1"/>
          </p:cNvSpPr>
          <p:nvPr/>
        </p:nvSpPr>
        <p:spPr bwMode="auto">
          <a:xfrm>
            <a:off x="3840163" y="3752850"/>
            <a:ext cx="930275" cy="5762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47" name="Oval 15"/>
          <p:cNvSpPr>
            <a:spLocks noChangeArrowheads="1"/>
          </p:cNvSpPr>
          <p:nvPr/>
        </p:nvSpPr>
        <p:spPr bwMode="auto">
          <a:xfrm>
            <a:off x="2511425" y="3752850"/>
            <a:ext cx="930275" cy="5762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48" name="Oval 16"/>
          <p:cNvSpPr>
            <a:spLocks noChangeArrowheads="1"/>
          </p:cNvSpPr>
          <p:nvPr/>
        </p:nvSpPr>
        <p:spPr bwMode="auto">
          <a:xfrm>
            <a:off x="1447800" y="3752850"/>
            <a:ext cx="930275" cy="5762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49" name="Oval 17"/>
          <p:cNvSpPr>
            <a:spLocks noChangeArrowheads="1"/>
          </p:cNvSpPr>
          <p:nvPr/>
        </p:nvSpPr>
        <p:spPr bwMode="auto">
          <a:xfrm>
            <a:off x="184150" y="3752850"/>
            <a:ext cx="930275" cy="5762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50" name="Line 18"/>
          <p:cNvSpPr>
            <a:spLocks noChangeShapeType="1"/>
          </p:cNvSpPr>
          <p:nvPr/>
        </p:nvSpPr>
        <p:spPr bwMode="auto">
          <a:xfrm>
            <a:off x="1181100" y="4040188"/>
            <a:ext cx="19843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51" name="Line 19"/>
          <p:cNvSpPr>
            <a:spLocks noChangeShapeType="1"/>
          </p:cNvSpPr>
          <p:nvPr/>
        </p:nvSpPr>
        <p:spPr bwMode="auto">
          <a:xfrm>
            <a:off x="3573463" y="4040188"/>
            <a:ext cx="2000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52" name="Line 20"/>
          <p:cNvSpPr>
            <a:spLocks noChangeShapeType="1"/>
          </p:cNvSpPr>
          <p:nvPr/>
        </p:nvSpPr>
        <p:spPr bwMode="auto">
          <a:xfrm>
            <a:off x="7643813" y="4003675"/>
            <a:ext cx="19843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53" name="Line 21"/>
          <p:cNvSpPr>
            <a:spLocks noChangeShapeType="1"/>
          </p:cNvSpPr>
          <p:nvPr/>
        </p:nvSpPr>
        <p:spPr bwMode="auto">
          <a:xfrm>
            <a:off x="900113" y="4652963"/>
            <a:ext cx="2024062" cy="1295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54" name="Line 22"/>
          <p:cNvSpPr>
            <a:spLocks noChangeShapeType="1"/>
          </p:cNvSpPr>
          <p:nvPr/>
        </p:nvSpPr>
        <p:spPr bwMode="auto">
          <a:xfrm flipH="1">
            <a:off x="4984750" y="4579938"/>
            <a:ext cx="2527300" cy="1368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55" name="Line 23"/>
          <p:cNvSpPr>
            <a:spLocks noChangeShapeType="1"/>
          </p:cNvSpPr>
          <p:nvPr/>
        </p:nvSpPr>
        <p:spPr bwMode="auto">
          <a:xfrm>
            <a:off x="3589338" y="4724400"/>
            <a:ext cx="266700" cy="12239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56" name="Text Box 24"/>
          <p:cNvSpPr txBox="1">
            <a:spLocks noChangeArrowheads="1"/>
          </p:cNvSpPr>
          <p:nvPr/>
        </p:nvSpPr>
        <p:spPr bwMode="auto">
          <a:xfrm>
            <a:off x="5616575" y="6005513"/>
            <a:ext cx="2703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Sottoproblemi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semplici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57" name="Oval 25"/>
          <p:cNvSpPr>
            <a:spLocks noChangeArrowheads="1"/>
          </p:cNvSpPr>
          <p:nvPr/>
        </p:nvSpPr>
        <p:spPr bwMode="auto">
          <a:xfrm>
            <a:off x="5118100" y="3716338"/>
            <a:ext cx="930275" cy="5762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58" name="Oval 26"/>
          <p:cNvSpPr>
            <a:spLocks noChangeArrowheads="1"/>
          </p:cNvSpPr>
          <p:nvPr/>
        </p:nvSpPr>
        <p:spPr bwMode="auto">
          <a:xfrm>
            <a:off x="3190875" y="6092825"/>
            <a:ext cx="198438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59" name="Oval 27"/>
          <p:cNvSpPr>
            <a:spLocks noChangeArrowheads="1"/>
          </p:cNvSpPr>
          <p:nvPr/>
        </p:nvSpPr>
        <p:spPr bwMode="auto">
          <a:xfrm>
            <a:off x="2857500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60" name="Oval 28"/>
          <p:cNvSpPr>
            <a:spLocks noChangeArrowheads="1"/>
          </p:cNvSpPr>
          <p:nvPr/>
        </p:nvSpPr>
        <p:spPr bwMode="auto">
          <a:xfrm>
            <a:off x="3521075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61" name="Oval 29"/>
          <p:cNvSpPr>
            <a:spLocks noChangeArrowheads="1"/>
          </p:cNvSpPr>
          <p:nvPr/>
        </p:nvSpPr>
        <p:spPr bwMode="auto">
          <a:xfrm>
            <a:off x="3854450" y="6092825"/>
            <a:ext cx="198438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62" name="Oval 30"/>
          <p:cNvSpPr>
            <a:spLocks noChangeArrowheads="1"/>
          </p:cNvSpPr>
          <p:nvPr/>
        </p:nvSpPr>
        <p:spPr bwMode="auto">
          <a:xfrm>
            <a:off x="4851400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63" name="Oval 31"/>
          <p:cNvSpPr>
            <a:spLocks noChangeArrowheads="1"/>
          </p:cNvSpPr>
          <p:nvPr/>
        </p:nvSpPr>
        <p:spPr bwMode="auto">
          <a:xfrm>
            <a:off x="4519613" y="6092825"/>
            <a:ext cx="198437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64" name="Oval 32"/>
          <p:cNvSpPr>
            <a:spLocks noChangeArrowheads="1"/>
          </p:cNvSpPr>
          <p:nvPr/>
        </p:nvSpPr>
        <p:spPr bwMode="auto">
          <a:xfrm>
            <a:off x="4186238" y="6092825"/>
            <a:ext cx="200025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65" name="Oval 33"/>
          <p:cNvSpPr>
            <a:spLocks noChangeArrowheads="1"/>
          </p:cNvSpPr>
          <p:nvPr/>
        </p:nvSpPr>
        <p:spPr bwMode="auto">
          <a:xfrm>
            <a:off x="5183188" y="6092825"/>
            <a:ext cx="198437" cy="217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66" name="Text Box 34"/>
          <p:cNvSpPr txBox="1">
            <a:spLocks noChangeArrowheads="1"/>
          </p:cNvSpPr>
          <p:nvPr/>
        </p:nvSpPr>
        <p:spPr bwMode="auto">
          <a:xfrm>
            <a:off x="2232025" y="115888"/>
            <a:ext cx="472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Sottostruttura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ottima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67" name="Text Box 35"/>
          <p:cNvSpPr txBox="1">
            <a:spLocks noChangeArrowheads="1"/>
          </p:cNvSpPr>
          <p:nvPr/>
        </p:nvSpPr>
        <p:spPr bwMode="auto">
          <a:xfrm>
            <a:off x="2916238" y="5589588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Soluzioni ottime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049338" y="873125"/>
            <a:ext cx="6994525" cy="2230438"/>
            <a:chOff x="661" y="550"/>
            <a:chExt cx="4406" cy="1405"/>
          </a:xfrm>
        </p:grpSpPr>
        <p:sp>
          <p:nvSpPr>
            <p:cNvPr id="1836069" name="Oval 37"/>
            <p:cNvSpPr>
              <a:spLocks noChangeArrowheads="1"/>
            </p:cNvSpPr>
            <p:nvPr/>
          </p:nvSpPr>
          <p:spPr bwMode="auto">
            <a:xfrm>
              <a:off x="661" y="1638"/>
              <a:ext cx="335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  <p:sp>
          <p:nvSpPr>
            <p:cNvPr id="1836070" name="Oval 38"/>
            <p:cNvSpPr>
              <a:spLocks noChangeArrowheads="1"/>
            </p:cNvSpPr>
            <p:nvPr/>
          </p:nvSpPr>
          <p:spPr bwMode="auto">
            <a:xfrm>
              <a:off x="1917" y="1638"/>
              <a:ext cx="335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  <p:sp>
          <p:nvSpPr>
            <p:cNvPr id="1836071" name="Oval 39"/>
            <p:cNvSpPr>
              <a:spLocks noChangeArrowheads="1"/>
            </p:cNvSpPr>
            <p:nvPr/>
          </p:nvSpPr>
          <p:spPr bwMode="auto">
            <a:xfrm>
              <a:off x="4732" y="1615"/>
              <a:ext cx="335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  <p:sp>
          <p:nvSpPr>
            <p:cNvPr id="1836072" name="Oval 40"/>
            <p:cNvSpPr>
              <a:spLocks noChangeArrowheads="1"/>
            </p:cNvSpPr>
            <p:nvPr/>
          </p:nvSpPr>
          <p:spPr bwMode="auto">
            <a:xfrm>
              <a:off x="2608" y="550"/>
              <a:ext cx="771" cy="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49263" y="2492375"/>
            <a:ext cx="8126412" cy="1692275"/>
            <a:chOff x="283" y="1570"/>
            <a:chExt cx="5119" cy="1066"/>
          </a:xfrm>
        </p:grpSpPr>
        <p:sp>
          <p:nvSpPr>
            <p:cNvPr id="1836074" name="Oval 42"/>
            <p:cNvSpPr>
              <a:spLocks noChangeArrowheads="1"/>
            </p:cNvSpPr>
            <p:nvPr/>
          </p:nvSpPr>
          <p:spPr bwMode="auto">
            <a:xfrm>
              <a:off x="5150" y="2386"/>
              <a:ext cx="252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  <p:sp>
          <p:nvSpPr>
            <p:cNvPr id="1836075" name="Oval 43"/>
            <p:cNvSpPr>
              <a:spLocks noChangeArrowheads="1"/>
            </p:cNvSpPr>
            <p:nvPr/>
          </p:nvSpPr>
          <p:spPr bwMode="auto">
            <a:xfrm>
              <a:off x="4354" y="2386"/>
              <a:ext cx="252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  <p:sp>
          <p:nvSpPr>
            <p:cNvPr id="1836076" name="Oval 44"/>
            <p:cNvSpPr>
              <a:spLocks noChangeArrowheads="1"/>
            </p:cNvSpPr>
            <p:nvPr/>
          </p:nvSpPr>
          <p:spPr bwMode="auto">
            <a:xfrm>
              <a:off x="2586" y="2409"/>
              <a:ext cx="252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  <p:sp>
          <p:nvSpPr>
            <p:cNvPr id="1836077" name="Oval 45"/>
            <p:cNvSpPr>
              <a:spLocks noChangeArrowheads="1"/>
            </p:cNvSpPr>
            <p:nvPr/>
          </p:nvSpPr>
          <p:spPr bwMode="auto">
            <a:xfrm>
              <a:off x="1749" y="2409"/>
              <a:ext cx="252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  <p:sp>
          <p:nvSpPr>
            <p:cNvPr id="1836078" name="Oval 46"/>
            <p:cNvSpPr>
              <a:spLocks noChangeArrowheads="1"/>
            </p:cNvSpPr>
            <p:nvPr/>
          </p:nvSpPr>
          <p:spPr bwMode="auto">
            <a:xfrm>
              <a:off x="1079" y="2409"/>
              <a:ext cx="252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  <p:sp>
          <p:nvSpPr>
            <p:cNvPr id="1836079" name="Oval 47"/>
            <p:cNvSpPr>
              <a:spLocks noChangeArrowheads="1"/>
            </p:cNvSpPr>
            <p:nvPr/>
          </p:nvSpPr>
          <p:spPr bwMode="auto">
            <a:xfrm>
              <a:off x="283" y="2409"/>
              <a:ext cx="252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  <p:sp>
          <p:nvSpPr>
            <p:cNvPr id="1836080" name="Oval 48"/>
            <p:cNvSpPr>
              <a:spLocks noChangeArrowheads="1"/>
            </p:cNvSpPr>
            <p:nvPr/>
          </p:nvSpPr>
          <p:spPr bwMode="auto">
            <a:xfrm>
              <a:off x="3391" y="2386"/>
              <a:ext cx="252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>
                  <a:latin typeface="Times New Roman" pitchFamily="18" charset="0"/>
                  <a:cs typeface="Times New Roman" pitchFamily="18" charset="0"/>
                </a:rPr>
                <a:t>Ott</a:t>
              </a:r>
            </a:p>
          </p:txBody>
        </p:sp>
        <p:sp>
          <p:nvSpPr>
            <p:cNvPr id="1836081" name="Oval 49"/>
            <p:cNvSpPr>
              <a:spLocks noChangeArrowheads="1"/>
            </p:cNvSpPr>
            <p:nvPr/>
          </p:nvSpPr>
          <p:spPr bwMode="auto">
            <a:xfrm>
              <a:off x="476" y="1593"/>
              <a:ext cx="567" cy="3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6082" name="Oval 50"/>
            <p:cNvSpPr>
              <a:spLocks noChangeArrowheads="1"/>
            </p:cNvSpPr>
            <p:nvPr/>
          </p:nvSpPr>
          <p:spPr bwMode="auto">
            <a:xfrm>
              <a:off x="4558" y="1570"/>
              <a:ext cx="567" cy="3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6083" name="Oval 51"/>
            <p:cNvSpPr>
              <a:spLocks noChangeArrowheads="1"/>
            </p:cNvSpPr>
            <p:nvPr/>
          </p:nvSpPr>
          <p:spPr bwMode="auto">
            <a:xfrm>
              <a:off x="1723" y="1616"/>
              <a:ext cx="567" cy="3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36084" name="Text Box 52"/>
          <p:cNvSpPr txBox="1">
            <a:spLocks noChangeArrowheads="1"/>
          </p:cNvSpPr>
          <p:nvPr/>
        </p:nvSpPr>
        <p:spPr bwMode="auto">
          <a:xfrm>
            <a:off x="3924300" y="3357563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Soluzioni ottime</a:t>
            </a:r>
          </a:p>
        </p:txBody>
      </p:sp>
      <p:sp>
        <p:nvSpPr>
          <p:cNvPr id="1836085" name="Text Box 53"/>
          <p:cNvSpPr txBox="1">
            <a:spLocks noChangeArrowheads="1"/>
          </p:cNvSpPr>
          <p:nvPr/>
        </p:nvSpPr>
        <p:spPr bwMode="auto">
          <a:xfrm>
            <a:off x="4067175" y="2168525"/>
            <a:ext cx="2447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Soluzioni ottime</a:t>
            </a:r>
          </a:p>
        </p:txBody>
      </p:sp>
      <p:sp>
        <p:nvSpPr>
          <p:cNvPr id="1836086" name="Text Box 54"/>
          <p:cNvSpPr txBox="1">
            <a:spLocks noChangeArrowheads="1"/>
          </p:cNvSpPr>
          <p:nvPr/>
        </p:nvSpPr>
        <p:spPr bwMode="auto">
          <a:xfrm>
            <a:off x="6142059" y="1420785"/>
            <a:ext cx="2771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Soluzioni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ottime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87" name="Line 55"/>
          <p:cNvSpPr>
            <a:spLocks noChangeShapeType="1"/>
          </p:cNvSpPr>
          <p:nvPr/>
        </p:nvSpPr>
        <p:spPr bwMode="auto">
          <a:xfrm flipH="1">
            <a:off x="1263650" y="1411288"/>
            <a:ext cx="3454400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88" name="Line 56"/>
          <p:cNvSpPr>
            <a:spLocks noChangeShapeType="1"/>
          </p:cNvSpPr>
          <p:nvPr/>
        </p:nvSpPr>
        <p:spPr bwMode="auto">
          <a:xfrm flipH="1">
            <a:off x="3276600" y="1411288"/>
            <a:ext cx="1441450" cy="133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89" name="Line 57"/>
          <p:cNvSpPr>
            <a:spLocks noChangeShapeType="1"/>
          </p:cNvSpPr>
          <p:nvPr/>
        </p:nvSpPr>
        <p:spPr bwMode="auto">
          <a:xfrm>
            <a:off x="4718050" y="1411288"/>
            <a:ext cx="2992438" cy="1225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90" name="Line 58"/>
          <p:cNvSpPr>
            <a:spLocks noChangeShapeType="1"/>
          </p:cNvSpPr>
          <p:nvPr/>
        </p:nvSpPr>
        <p:spPr bwMode="auto">
          <a:xfrm flipH="1">
            <a:off x="649288" y="3032125"/>
            <a:ext cx="663575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91" name="Line 59"/>
          <p:cNvSpPr>
            <a:spLocks noChangeShapeType="1"/>
          </p:cNvSpPr>
          <p:nvPr/>
        </p:nvSpPr>
        <p:spPr bwMode="auto">
          <a:xfrm flipH="1">
            <a:off x="2974975" y="3032125"/>
            <a:ext cx="331788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92" name="Line 60"/>
          <p:cNvSpPr>
            <a:spLocks noChangeShapeType="1"/>
          </p:cNvSpPr>
          <p:nvPr/>
        </p:nvSpPr>
        <p:spPr bwMode="auto">
          <a:xfrm>
            <a:off x="3306763" y="3032125"/>
            <a:ext cx="998537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93" name="Line 61"/>
          <p:cNvSpPr>
            <a:spLocks noChangeShapeType="1"/>
          </p:cNvSpPr>
          <p:nvPr/>
        </p:nvSpPr>
        <p:spPr bwMode="auto">
          <a:xfrm>
            <a:off x="1312863" y="3032125"/>
            <a:ext cx="598487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94" name="Line 62"/>
          <p:cNvSpPr>
            <a:spLocks noChangeShapeType="1"/>
          </p:cNvSpPr>
          <p:nvPr/>
        </p:nvSpPr>
        <p:spPr bwMode="auto">
          <a:xfrm>
            <a:off x="7842250" y="2995613"/>
            <a:ext cx="531813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95" name="Line 63"/>
          <p:cNvSpPr>
            <a:spLocks noChangeShapeType="1"/>
          </p:cNvSpPr>
          <p:nvPr/>
        </p:nvSpPr>
        <p:spPr bwMode="auto">
          <a:xfrm flipH="1">
            <a:off x="7178675" y="2995613"/>
            <a:ext cx="663575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96" name="Line 64"/>
          <p:cNvSpPr>
            <a:spLocks noChangeShapeType="1"/>
          </p:cNvSpPr>
          <p:nvPr/>
        </p:nvSpPr>
        <p:spPr bwMode="auto">
          <a:xfrm flipH="1">
            <a:off x="5648325" y="2995613"/>
            <a:ext cx="2193925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6097" name="Line 65"/>
          <p:cNvSpPr>
            <a:spLocks noChangeShapeType="1"/>
          </p:cNvSpPr>
          <p:nvPr/>
        </p:nvSpPr>
        <p:spPr bwMode="auto">
          <a:xfrm>
            <a:off x="3276600" y="2997200"/>
            <a:ext cx="2306638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 Box 24"/>
          <p:cNvSpPr txBox="1">
            <a:spLocks noChangeArrowheads="1"/>
          </p:cNvSpPr>
          <p:nvPr/>
        </p:nvSpPr>
        <p:spPr bwMode="auto">
          <a:xfrm>
            <a:off x="6178572" y="179343"/>
            <a:ext cx="2774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Combinazioni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soluzioni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ottime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sottoproblemi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Connettore 2 67"/>
          <p:cNvCxnSpPr>
            <a:stCxn id="66" idx="1"/>
            <a:endCxn id="1836072" idx="6"/>
          </p:cNvCxnSpPr>
          <p:nvPr/>
        </p:nvCxnSpPr>
        <p:spPr bwMode="auto">
          <a:xfrm rot="10800000" flipV="1">
            <a:off x="5364164" y="687174"/>
            <a:ext cx="814408" cy="5455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6036" grpId="0" animBg="1"/>
      <p:bldP spid="1836067" grpId="0"/>
      <p:bldP spid="1836084" grpId="0"/>
      <p:bldP spid="1836085" grpId="0"/>
      <p:bldP spid="1836086" grpId="0"/>
      <p:bldP spid="66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13365</TotalTime>
  <Words>3079</Words>
  <Application>Microsoft Office PowerPoint</Application>
  <PresentationFormat>Presentazione su schermo (4:3)</PresentationFormat>
  <Paragraphs>487</Paragraphs>
  <Slides>46</Slides>
  <Notes>15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47" baseType="lpstr">
      <vt:lpstr>Blank Presentation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759</cp:revision>
  <cp:lastPrinted>2000-11-14T13:42:16Z</cp:lastPrinted>
  <dcterms:created xsi:type="dcterms:W3CDTF">2015-05-13T09:59:12Z</dcterms:created>
  <dcterms:modified xsi:type="dcterms:W3CDTF">2015-05-13T10:01:01Z</dcterms:modified>
</cp:coreProperties>
</file>