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Microsoft_Equation8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embeddings/Microsoft_Equation6.bin" ContentType="application/vnd.openxmlformats-officedocument.oleObject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"/>
      </p:ext>
    </p:extLst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04645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8763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9EE91-0FB9-4D03-9C7A-5CF98B047B2C}" type="slidenum">
              <a:rPr lang="it-IT"/>
              <a:pPr/>
              <a:t>5</a:t>
            </a:fld>
            <a:endParaRPr lang="it-IT"/>
          </a:p>
        </p:txBody>
      </p:sp>
      <p:sp>
        <p:nvSpPr>
          <p:cNvPr id="187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240" y="527617"/>
            <a:ext cx="6958740" cy="2627912"/>
          </a:xfrm>
          <a:ln/>
        </p:spPr>
      </p:sp>
      <p:sp>
        <p:nvSpPr>
          <p:cNvPr id="187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 lIns="90907" tIns="45454" rIns="90907" bIns="45454"/>
          <a:lstStyle/>
          <a:p>
            <a:r>
              <a:rPr lang="it-IT"/>
              <a:t>000001011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422DC-CA08-4E4B-BC85-B740A81E314A}" type="slidenum">
              <a:rPr lang="it-IT"/>
              <a:pPr/>
              <a:t>6</a:t>
            </a:fld>
            <a:endParaRPr lang="it-IT"/>
          </a:p>
        </p:txBody>
      </p:sp>
      <p:sp>
        <p:nvSpPr>
          <p:cNvPr id="187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240" y="527617"/>
            <a:ext cx="6958740" cy="2627912"/>
          </a:xfrm>
          <a:ln/>
        </p:spPr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 lIns="90907" tIns="45454" rIns="90907" bIns="45454"/>
          <a:lstStyle/>
          <a:p>
            <a:r>
              <a:rPr lang="it-IT"/>
              <a:t>000001011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302F8-3FBE-4203-8C8A-D20318A1CAB1}" type="slidenum">
              <a:rPr lang="it-IT"/>
              <a:pPr/>
              <a:t>7</a:t>
            </a:fld>
            <a:endParaRPr lang="it-IT"/>
          </a:p>
        </p:txBody>
      </p:sp>
      <p:sp>
        <p:nvSpPr>
          <p:cNvPr id="187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240" y="527617"/>
            <a:ext cx="6958740" cy="2627912"/>
          </a:xfrm>
          <a:ln/>
        </p:spPr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 lIns="90907" tIns="45454" rIns="90907" bIns="45454"/>
          <a:lstStyle/>
          <a:p>
            <a:r>
              <a:rPr lang="it-IT"/>
              <a:t>0101111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177D3-4B27-4C86-84D9-29EDDDF813E4}" type="slidenum">
              <a:rPr lang="it-IT"/>
              <a:pPr/>
              <a:t>8</a:t>
            </a:fld>
            <a:endParaRPr lang="it-IT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4338" y="528638"/>
            <a:ext cx="3502025" cy="2627312"/>
          </a:xfrm>
          <a:ln/>
        </p:spPr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 lIns="90907" tIns="45454" rIns="90907" bIns="45454"/>
          <a:lstStyle/>
          <a:p>
            <a:r>
              <a:rPr lang="it-IT"/>
              <a:t>Bisogna cercare di diminuire sia il numero che le frequenzedei nodi interni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D6D7A-CF62-4D5C-9294-E47F5C729045}" type="slidenum">
              <a:rPr lang="it-IT"/>
              <a:pPr/>
              <a:t>14</a:t>
            </a:fld>
            <a:endParaRPr lang="it-IT"/>
          </a:p>
        </p:txBody>
      </p:sp>
      <p:sp>
        <p:nvSpPr>
          <p:cNvPr id="188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1163" y="527050"/>
            <a:ext cx="3506787" cy="2628900"/>
          </a:xfrm>
          <a:ln/>
        </p:spPr>
      </p:sp>
      <p:sp>
        <p:nvSpPr>
          <p:cNvPr id="188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 lIns="90907" tIns="45454" rIns="90907" bIns="45454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3A624-3B7F-48F8-A26D-E3C44FF08C30}" type="slidenum">
              <a:rPr lang="it-IT"/>
              <a:pPr/>
              <a:t>17</a:t>
            </a:fld>
            <a:endParaRPr lang="it-IT"/>
          </a:p>
        </p:txBody>
      </p:sp>
      <p:sp>
        <p:nvSpPr>
          <p:cNvPr id="189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1163" y="527050"/>
            <a:ext cx="3506787" cy="2628900"/>
          </a:xfrm>
          <a:ln/>
        </p:spPr>
      </p:sp>
      <p:sp>
        <p:nvSpPr>
          <p:cNvPr id="189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9771"/>
            <a:ext cx="6894552" cy="31532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6.bin"/><Relationship Id="rId5" Type="http://schemas.openxmlformats.org/officeDocument/2006/relationships/oleObject" Target="../embeddings/Microsoft_Equation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Text Box 2"/>
          <p:cNvSpPr txBox="1">
            <a:spLocks noChangeArrowheads="1"/>
          </p:cNvSpPr>
          <p:nvPr/>
        </p:nvSpPr>
        <p:spPr bwMode="auto">
          <a:xfrm>
            <a:off x="2267744" y="188640"/>
            <a:ext cx="3193493" cy="7078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Codici prefissi</a:t>
            </a:r>
          </a:p>
        </p:txBody>
      </p:sp>
      <p:sp>
        <p:nvSpPr>
          <p:cNvPr id="1868803" name="Text Box 3"/>
          <p:cNvSpPr txBox="1">
            <a:spLocks noChangeArrowheads="1"/>
          </p:cNvSpPr>
          <p:nvPr/>
        </p:nvSpPr>
        <p:spPr bwMode="auto">
          <a:xfrm>
            <a:off x="287338" y="1052513"/>
            <a:ext cx="8569325" cy="447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+mn-lt"/>
              </a:rPr>
              <a:t>Un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codice prefisso</a:t>
            </a:r>
            <a:r>
              <a:rPr lang="it-IT" b="1" i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è un codice in cui nessuna parola codice è prefisso (parte iniziale) di un’altra </a:t>
            </a:r>
          </a:p>
          <a:p>
            <a:pPr>
              <a:spcBef>
                <a:spcPct val="30000"/>
              </a:spcBef>
            </a:pPr>
            <a:r>
              <a:rPr lang="it-IT" dirty="0">
                <a:latin typeface="+mn-lt"/>
              </a:rPr>
              <a:t>Ogni codice a </a:t>
            </a:r>
            <a:r>
              <a:rPr lang="it-IT" dirty="0" smtClean="0">
                <a:latin typeface="+mn-lt"/>
              </a:rPr>
              <a:t>lunghezza </a:t>
            </a:r>
            <a:r>
              <a:rPr lang="it-IT" dirty="0">
                <a:latin typeface="+mn-lt"/>
              </a:rPr>
              <a:t>fissa è ovviamente </a:t>
            </a:r>
            <a:r>
              <a:rPr lang="it-IT" dirty="0" smtClean="0">
                <a:latin typeface="+mn-lt"/>
              </a:rPr>
              <a:t>prefisso.</a:t>
            </a:r>
            <a:endParaRPr lang="it-IT" dirty="0">
              <a:latin typeface="+mn-lt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+mn-lt"/>
              </a:rPr>
              <a:t>Ma anche il codice a lunghezza variabile che abbiamo appena visto è un codice </a:t>
            </a:r>
            <a:r>
              <a:rPr lang="it-IT" dirty="0" smtClean="0">
                <a:latin typeface="+mn-lt"/>
              </a:rPr>
              <a:t>prefisso.</a:t>
            </a:r>
            <a:endParaRPr lang="it-IT" dirty="0">
              <a:latin typeface="+mn-lt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+mn-lt"/>
              </a:rPr>
              <a:t>Codifica e decodifica sono semplici con i codici </a:t>
            </a:r>
            <a:r>
              <a:rPr lang="it-IT" dirty="0" smtClean="0">
                <a:latin typeface="+mn-lt"/>
              </a:rPr>
              <a:t>prefissi.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880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2743200"/>
            <a:ext cx="6400800" cy="1752600"/>
            <a:chOff x="384" y="2964"/>
            <a:chExt cx="3024" cy="876"/>
          </a:xfrm>
        </p:grpSpPr>
        <p:sp>
          <p:nvSpPr>
            <p:cNvPr id="1882115" name="Rectangle 3"/>
            <p:cNvSpPr>
              <a:spLocks noChangeArrowheads="1"/>
            </p:cNvSpPr>
            <p:nvPr/>
          </p:nvSpPr>
          <p:spPr bwMode="auto">
            <a:xfrm>
              <a:off x="3072" y="312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a</a:t>
              </a:r>
              <a:r>
                <a:rPr lang="it-IT" sz="2400" b="1" dirty="0">
                  <a:latin typeface="+mn-lt"/>
                </a:rPr>
                <a:t>:57</a:t>
              </a:r>
            </a:p>
          </p:txBody>
        </p:sp>
        <p:sp>
          <p:nvSpPr>
            <p:cNvPr id="1882116" name="Rectangle 4"/>
            <p:cNvSpPr>
              <a:spLocks noChangeArrowheads="1"/>
            </p:cNvSpPr>
            <p:nvPr/>
          </p:nvSpPr>
          <p:spPr bwMode="auto">
            <a:xfrm>
              <a:off x="1392" y="312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b</a:t>
              </a:r>
              <a:r>
                <a:rPr lang="it-IT" sz="2400" b="1" dirty="0">
                  <a:latin typeface="+mn-lt"/>
                </a:rPr>
                <a:t>:13</a:t>
              </a:r>
            </a:p>
          </p:txBody>
        </p:sp>
        <p:sp>
          <p:nvSpPr>
            <p:cNvPr id="1882117" name="Rectangle 5"/>
            <p:cNvSpPr>
              <a:spLocks noChangeArrowheads="1"/>
            </p:cNvSpPr>
            <p:nvPr/>
          </p:nvSpPr>
          <p:spPr bwMode="auto">
            <a:xfrm>
              <a:off x="816" y="312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c</a:t>
              </a:r>
              <a:r>
                <a:rPr lang="it-IT" sz="2400" b="1" dirty="0">
                  <a:latin typeface="+mn-lt"/>
                </a:rPr>
                <a:t>:12</a:t>
              </a:r>
            </a:p>
          </p:txBody>
        </p:sp>
        <p:sp>
          <p:nvSpPr>
            <p:cNvPr id="1882118" name="Oval 6"/>
            <p:cNvSpPr>
              <a:spLocks noChangeArrowheads="1"/>
            </p:cNvSpPr>
            <p:nvPr/>
          </p:nvSpPr>
          <p:spPr bwMode="auto">
            <a:xfrm>
              <a:off x="1968" y="30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pPr algn="ctr"/>
              <a:r>
                <a:rPr lang="it-IT" sz="2400" b="1" dirty="0">
                  <a:latin typeface="+mn-lt"/>
                </a:rPr>
                <a:t>14</a:t>
              </a:r>
            </a:p>
          </p:txBody>
        </p:sp>
        <p:sp>
          <p:nvSpPr>
            <p:cNvPr id="1882119" name="Line 7"/>
            <p:cNvSpPr>
              <a:spLocks noChangeShapeType="1"/>
            </p:cNvSpPr>
            <p:nvPr/>
          </p:nvSpPr>
          <p:spPr bwMode="auto">
            <a:xfrm flipH="1">
              <a:off x="1872" y="336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89" tIns="45695" rIns="91389" bIns="45695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20" name="Line 8"/>
            <p:cNvSpPr>
              <a:spLocks noChangeShapeType="1"/>
            </p:cNvSpPr>
            <p:nvPr/>
          </p:nvSpPr>
          <p:spPr bwMode="auto">
            <a:xfrm>
              <a:off x="2208" y="336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89" tIns="45695" rIns="91389" bIns="45695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21" name="Rectangle 9"/>
            <p:cNvSpPr>
              <a:spLocks noChangeArrowheads="1"/>
            </p:cNvSpPr>
            <p:nvPr/>
          </p:nvSpPr>
          <p:spPr bwMode="auto">
            <a:xfrm>
              <a:off x="2496" y="312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d</a:t>
              </a:r>
              <a:r>
                <a:rPr lang="it-IT" sz="2400" b="1" dirty="0">
                  <a:latin typeface="+mn-lt"/>
                </a:rPr>
                <a:t>:24</a:t>
              </a:r>
            </a:p>
          </p:txBody>
        </p:sp>
        <p:sp>
          <p:nvSpPr>
            <p:cNvPr id="1882122" name="Rectangle 10"/>
            <p:cNvSpPr>
              <a:spLocks noChangeArrowheads="1"/>
            </p:cNvSpPr>
            <p:nvPr/>
          </p:nvSpPr>
          <p:spPr bwMode="auto">
            <a:xfrm>
              <a:off x="1728" y="364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f</a:t>
              </a:r>
              <a:r>
                <a:rPr lang="it-IT" sz="2400" b="1" dirty="0">
                  <a:latin typeface="+mn-lt"/>
                </a:rPr>
                <a:t>:5</a:t>
              </a:r>
            </a:p>
          </p:txBody>
        </p:sp>
        <p:sp>
          <p:nvSpPr>
            <p:cNvPr id="1882123" name="Rectangle 11"/>
            <p:cNvSpPr>
              <a:spLocks noChangeArrowheads="1"/>
            </p:cNvSpPr>
            <p:nvPr/>
          </p:nvSpPr>
          <p:spPr bwMode="auto">
            <a:xfrm>
              <a:off x="2160" y="364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e</a:t>
              </a:r>
              <a:r>
                <a:rPr lang="it-IT" sz="2400" b="1" dirty="0">
                  <a:latin typeface="+mn-lt"/>
                </a:rPr>
                <a:t>:9</a:t>
              </a:r>
            </a:p>
          </p:txBody>
        </p:sp>
        <p:sp>
          <p:nvSpPr>
            <p:cNvPr id="1882124" name="Text Box 12"/>
            <p:cNvSpPr txBox="1">
              <a:spLocks noChangeArrowheads="1"/>
            </p:cNvSpPr>
            <p:nvPr/>
          </p:nvSpPr>
          <p:spPr bwMode="auto">
            <a:xfrm>
              <a:off x="1824" y="3249"/>
              <a:ext cx="17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r>
                <a:rPr lang="it-IT" sz="2400" b="1" dirty="0">
                  <a:latin typeface="+mn-lt"/>
                </a:rPr>
                <a:t>0</a:t>
              </a:r>
            </a:p>
          </p:txBody>
        </p:sp>
        <p:sp>
          <p:nvSpPr>
            <p:cNvPr id="1882125" name="Text Box 13"/>
            <p:cNvSpPr txBox="1">
              <a:spLocks noChangeArrowheads="1"/>
            </p:cNvSpPr>
            <p:nvPr/>
          </p:nvSpPr>
          <p:spPr bwMode="auto">
            <a:xfrm>
              <a:off x="2208" y="3249"/>
              <a:ext cx="17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2126" name="Text Box 14"/>
            <p:cNvSpPr txBox="1">
              <a:spLocks noChangeArrowheads="1"/>
            </p:cNvSpPr>
            <p:nvPr/>
          </p:nvSpPr>
          <p:spPr bwMode="auto">
            <a:xfrm>
              <a:off x="384" y="2964"/>
              <a:ext cx="218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2127" name="AutoShape 15"/>
            <p:cNvSpPr>
              <a:spLocks noChangeArrowheads="1"/>
            </p:cNvSpPr>
            <p:nvPr/>
          </p:nvSpPr>
          <p:spPr bwMode="auto">
            <a:xfrm>
              <a:off x="624" y="316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28" name="AutoShape 16"/>
            <p:cNvSpPr>
              <a:spLocks noChangeArrowheads="1"/>
            </p:cNvSpPr>
            <p:nvPr/>
          </p:nvSpPr>
          <p:spPr bwMode="auto">
            <a:xfrm>
              <a:off x="2304" y="316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29" name="AutoShape 17"/>
            <p:cNvSpPr>
              <a:spLocks noChangeArrowheads="1"/>
            </p:cNvSpPr>
            <p:nvPr/>
          </p:nvSpPr>
          <p:spPr bwMode="auto">
            <a:xfrm>
              <a:off x="2880" y="316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30" name="AutoShape 18"/>
            <p:cNvSpPr>
              <a:spLocks noChangeArrowheads="1"/>
            </p:cNvSpPr>
            <p:nvPr/>
          </p:nvSpPr>
          <p:spPr bwMode="auto">
            <a:xfrm>
              <a:off x="1200" y="316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31" name="AutoShape 19"/>
            <p:cNvSpPr>
              <a:spLocks noChangeArrowheads="1"/>
            </p:cNvSpPr>
            <p:nvPr/>
          </p:nvSpPr>
          <p:spPr bwMode="auto">
            <a:xfrm>
              <a:off x="1776" y="316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89" tIns="45695" rIns="91389" bIns="45695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62000" y="1828800"/>
            <a:ext cx="7620000" cy="687388"/>
            <a:chOff x="288" y="1334"/>
            <a:chExt cx="3648" cy="346"/>
          </a:xfrm>
        </p:grpSpPr>
        <p:sp>
          <p:nvSpPr>
            <p:cNvPr id="1882133" name="Rectangle 21"/>
            <p:cNvSpPr>
              <a:spLocks noChangeArrowheads="1"/>
            </p:cNvSpPr>
            <p:nvPr/>
          </p:nvSpPr>
          <p:spPr bwMode="auto">
            <a:xfrm>
              <a:off x="3600" y="14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a</a:t>
              </a:r>
              <a:r>
                <a:rPr lang="it-IT" sz="2400" b="1" dirty="0">
                  <a:latin typeface="+mn-lt"/>
                </a:rPr>
                <a:t>:57</a:t>
              </a:r>
            </a:p>
          </p:txBody>
        </p:sp>
        <p:sp>
          <p:nvSpPr>
            <p:cNvPr id="1882134" name="Rectangle 22"/>
            <p:cNvSpPr>
              <a:spLocks noChangeArrowheads="1"/>
            </p:cNvSpPr>
            <p:nvPr/>
          </p:nvSpPr>
          <p:spPr bwMode="auto">
            <a:xfrm>
              <a:off x="3024" y="14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d</a:t>
              </a:r>
              <a:r>
                <a:rPr lang="it-IT" sz="2400" b="1" dirty="0">
                  <a:latin typeface="+mn-lt"/>
                </a:rPr>
                <a:t>:24</a:t>
              </a:r>
            </a:p>
          </p:txBody>
        </p:sp>
        <p:sp>
          <p:nvSpPr>
            <p:cNvPr id="1882135" name="Rectangle 23"/>
            <p:cNvSpPr>
              <a:spLocks noChangeArrowheads="1"/>
            </p:cNvSpPr>
            <p:nvPr/>
          </p:nvSpPr>
          <p:spPr bwMode="auto">
            <a:xfrm>
              <a:off x="720" y="14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f</a:t>
              </a:r>
              <a:r>
                <a:rPr lang="it-IT" sz="2400" b="1" dirty="0">
                  <a:latin typeface="+mn-lt"/>
                </a:rPr>
                <a:t>:5</a:t>
              </a:r>
            </a:p>
          </p:txBody>
        </p:sp>
        <p:sp>
          <p:nvSpPr>
            <p:cNvPr id="1882136" name="Rectangle 24"/>
            <p:cNvSpPr>
              <a:spLocks noChangeArrowheads="1"/>
            </p:cNvSpPr>
            <p:nvPr/>
          </p:nvSpPr>
          <p:spPr bwMode="auto">
            <a:xfrm>
              <a:off x="1296" y="14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e</a:t>
              </a:r>
              <a:r>
                <a:rPr lang="it-IT" sz="2400" b="1" dirty="0">
                  <a:latin typeface="+mn-lt"/>
                </a:rPr>
                <a:t>:9</a:t>
              </a:r>
            </a:p>
          </p:txBody>
        </p:sp>
        <p:sp>
          <p:nvSpPr>
            <p:cNvPr id="1882137" name="Text Box 25"/>
            <p:cNvSpPr txBox="1">
              <a:spLocks noChangeArrowheads="1"/>
            </p:cNvSpPr>
            <p:nvPr/>
          </p:nvSpPr>
          <p:spPr bwMode="auto">
            <a:xfrm>
              <a:off x="288" y="1334"/>
              <a:ext cx="220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2138" name="AutoShape 26"/>
            <p:cNvSpPr>
              <a:spLocks noChangeArrowheads="1"/>
            </p:cNvSpPr>
            <p:nvPr/>
          </p:nvSpPr>
          <p:spPr bwMode="auto">
            <a:xfrm>
              <a:off x="528" y="15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39" name="AutoShape 27"/>
            <p:cNvSpPr>
              <a:spLocks noChangeArrowheads="1"/>
            </p:cNvSpPr>
            <p:nvPr/>
          </p:nvSpPr>
          <p:spPr bwMode="auto">
            <a:xfrm>
              <a:off x="2832" y="15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40" name="AutoShape 28"/>
            <p:cNvSpPr>
              <a:spLocks noChangeArrowheads="1"/>
            </p:cNvSpPr>
            <p:nvPr/>
          </p:nvSpPr>
          <p:spPr bwMode="auto">
            <a:xfrm>
              <a:off x="3408" y="15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41" name="AutoShape 29"/>
            <p:cNvSpPr>
              <a:spLocks noChangeArrowheads="1"/>
            </p:cNvSpPr>
            <p:nvPr/>
          </p:nvSpPr>
          <p:spPr bwMode="auto">
            <a:xfrm>
              <a:off x="1104" y="15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42" name="AutoShape 30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43" name="Rectangle 31"/>
            <p:cNvSpPr>
              <a:spLocks noChangeArrowheads="1"/>
            </p:cNvSpPr>
            <p:nvPr/>
          </p:nvSpPr>
          <p:spPr bwMode="auto">
            <a:xfrm>
              <a:off x="2448" y="14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b</a:t>
              </a:r>
              <a:r>
                <a:rPr lang="it-IT" sz="2400" b="1" dirty="0">
                  <a:latin typeface="+mn-lt"/>
                </a:rPr>
                <a:t>:13</a:t>
              </a:r>
            </a:p>
          </p:txBody>
        </p:sp>
        <p:sp>
          <p:nvSpPr>
            <p:cNvPr id="1882144" name="Rectangle 32"/>
            <p:cNvSpPr>
              <a:spLocks noChangeArrowheads="1"/>
            </p:cNvSpPr>
            <p:nvPr/>
          </p:nvSpPr>
          <p:spPr bwMode="auto">
            <a:xfrm>
              <a:off x="1872" y="14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c</a:t>
              </a:r>
              <a:r>
                <a:rPr lang="it-IT" sz="2400" b="1" dirty="0">
                  <a:latin typeface="+mn-lt"/>
                </a:rPr>
                <a:t>:12</a:t>
              </a:r>
            </a:p>
          </p:txBody>
        </p:sp>
        <p:sp>
          <p:nvSpPr>
            <p:cNvPr id="1882145" name="AutoShape 33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05" tIns="45702" rIns="91405" bIns="45702" anchor="ctr"/>
            <a:lstStyle/>
            <a:p>
              <a:endParaRPr lang="it-IT" b="1">
                <a:latin typeface="+mn-lt"/>
              </a:endParaRPr>
            </a:p>
          </p:txBody>
        </p:sp>
      </p:grpSp>
      <p:sp>
        <p:nvSpPr>
          <p:cNvPr id="1882146" name="Text Box 34"/>
          <p:cNvSpPr txBox="1">
            <a:spLocks noChangeArrowheads="1"/>
          </p:cNvSpPr>
          <p:nvPr/>
        </p:nvSpPr>
        <p:spPr bwMode="auto">
          <a:xfrm>
            <a:off x="287338" y="990600"/>
            <a:ext cx="8569325" cy="8477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carattere     a     b     c     d     e     f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frequenza    57    13    12    24     9     5</a:t>
            </a:r>
          </a:p>
        </p:txBody>
      </p:sp>
      <p:sp>
        <p:nvSpPr>
          <p:cNvPr id="1882147" name="Text Box 35"/>
          <p:cNvSpPr txBox="1">
            <a:spLocks noChangeArrowheads="1"/>
          </p:cNvSpPr>
          <p:nvPr/>
        </p:nvSpPr>
        <p:spPr bwMode="auto">
          <a:xfrm>
            <a:off x="287338" y="304800"/>
            <a:ext cx="853281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Costruzione dell’albero di </a:t>
            </a:r>
            <a:r>
              <a:rPr lang="it-IT" sz="3600" dirty="0" err="1">
                <a:latin typeface="+mn-lt"/>
              </a:rPr>
              <a:t>Huffman</a:t>
            </a:r>
            <a:r>
              <a:rPr lang="it-IT" sz="3600" dirty="0">
                <a:latin typeface="+mn-lt"/>
              </a:rPr>
              <a:t>: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62000" y="4572000"/>
            <a:ext cx="4876800" cy="1676400"/>
            <a:chOff x="2880" y="2004"/>
            <a:chExt cx="2400" cy="876"/>
          </a:xfrm>
        </p:grpSpPr>
        <p:sp>
          <p:nvSpPr>
            <p:cNvPr id="1882149" name="Rectangle 37"/>
            <p:cNvSpPr>
              <a:spLocks noChangeArrowheads="1"/>
            </p:cNvSpPr>
            <p:nvPr/>
          </p:nvSpPr>
          <p:spPr bwMode="auto">
            <a:xfrm>
              <a:off x="4944" y="216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a</a:t>
              </a:r>
              <a:r>
                <a:rPr lang="it-IT" sz="2400" b="1" dirty="0">
                  <a:latin typeface="+mn-lt"/>
                </a:rPr>
                <a:t>:57</a:t>
              </a:r>
            </a:p>
          </p:txBody>
        </p:sp>
        <p:sp>
          <p:nvSpPr>
            <p:cNvPr id="1882150" name="Oval 38"/>
            <p:cNvSpPr>
              <a:spLocks noChangeArrowheads="1"/>
            </p:cNvSpPr>
            <p:nvPr/>
          </p:nvSpPr>
          <p:spPr bwMode="auto">
            <a:xfrm>
              <a:off x="4416" y="2112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</a:rPr>
                <a:t>25</a:t>
              </a:r>
            </a:p>
          </p:txBody>
        </p:sp>
        <p:sp>
          <p:nvSpPr>
            <p:cNvPr id="1882151" name="Line 39"/>
            <p:cNvSpPr>
              <a:spLocks noChangeShapeType="1"/>
            </p:cNvSpPr>
            <p:nvPr/>
          </p:nvSpPr>
          <p:spPr bwMode="auto">
            <a:xfrm>
              <a:off x="4608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52" name="Line 40"/>
            <p:cNvSpPr>
              <a:spLocks noChangeShapeType="1"/>
            </p:cNvSpPr>
            <p:nvPr/>
          </p:nvSpPr>
          <p:spPr bwMode="auto">
            <a:xfrm flipH="1">
              <a:off x="4368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53" name="Rectangle 41"/>
            <p:cNvSpPr>
              <a:spLocks noChangeArrowheads="1"/>
            </p:cNvSpPr>
            <p:nvPr/>
          </p:nvSpPr>
          <p:spPr bwMode="auto">
            <a:xfrm>
              <a:off x="4608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b</a:t>
              </a:r>
              <a:r>
                <a:rPr lang="it-IT" sz="2400" b="1" dirty="0">
                  <a:latin typeface="+mn-lt"/>
                </a:rPr>
                <a:t>:13</a:t>
              </a:r>
            </a:p>
          </p:txBody>
        </p:sp>
        <p:sp>
          <p:nvSpPr>
            <p:cNvPr id="1882154" name="Rectangle 42"/>
            <p:cNvSpPr>
              <a:spLocks noChangeArrowheads="1"/>
            </p:cNvSpPr>
            <p:nvPr/>
          </p:nvSpPr>
          <p:spPr bwMode="auto">
            <a:xfrm>
              <a:off x="4176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c</a:t>
              </a:r>
              <a:r>
                <a:rPr lang="it-IT" sz="2400" b="1" dirty="0">
                  <a:latin typeface="+mn-lt"/>
                </a:rPr>
                <a:t>:12</a:t>
              </a:r>
            </a:p>
          </p:txBody>
        </p:sp>
        <p:sp>
          <p:nvSpPr>
            <p:cNvPr id="1882155" name="Text Box 43"/>
            <p:cNvSpPr txBox="1">
              <a:spLocks noChangeArrowheads="1"/>
            </p:cNvSpPr>
            <p:nvPr/>
          </p:nvSpPr>
          <p:spPr bwMode="auto">
            <a:xfrm>
              <a:off x="4320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2156" name="Text Box 44"/>
            <p:cNvSpPr txBox="1">
              <a:spLocks noChangeArrowheads="1"/>
            </p:cNvSpPr>
            <p:nvPr/>
          </p:nvSpPr>
          <p:spPr bwMode="auto">
            <a:xfrm>
              <a:off x="4608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2157" name="Oval 45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</a:rPr>
                <a:t>14</a:t>
              </a:r>
            </a:p>
          </p:txBody>
        </p:sp>
        <p:sp>
          <p:nvSpPr>
            <p:cNvPr id="1882158" name="Line 46"/>
            <p:cNvSpPr>
              <a:spLocks noChangeShapeType="1"/>
            </p:cNvSpPr>
            <p:nvPr/>
          </p:nvSpPr>
          <p:spPr bwMode="auto">
            <a:xfrm flipH="1">
              <a:off x="3216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59" name="Line 47"/>
            <p:cNvSpPr>
              <a:spLocks noChangeShapeType="1"/>
            </p:cNvSpPr>
            <p:nvPr/>
          </p:nvSpPr>
          <p:spPr bwMode="auto">
            <a:xfrm>
              <a:off x="3552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60" name="Rectangle 48"/>
            <p:cNvSpPr>
              <a:spLocks noChangeArrowheads="1"/>
            </p:cNvSpPr>
            <p:nvPr/>
          </p:nvSpPr>
          <p:spPr bwMode="auto">
            <a:xfrm>
              <a:off x="3840" y="216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d</a:t>
              </a:r>
              <a:r>
                <a:rPr lang="it-IT" sz="2400" b="1" dirty="0">
                  <a:latin typeface="+mn-lt"/>
                </a:rPr>
                <a:t>:24</a:t>
              </a:r>
            </a:p>
          </p:txBody>
        </p:sp>
        <p:sp>
          <p:nvSpPr>
            <p:cNvPr id="1882161" name="Rectangle 49"/>
            <p:cNvSpPr>
              <a:spLocks noChangeArrowheads="1"/>
            </p:cNvSpPr>
            <p:nvPr/>
          </p:nvSpPr>
          <p:spPr bwMode="auto">
            <a:xfrm>
              <a:off x="3072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f</a:t>
              </a:r>
              <a:r>
                <a:rPr lang="it-IT" sz="2400" b="1" dirty="0">
                  <a:latin typeface="+mn-lt"/>
                </a:rPr>
                <a:t>:5</a:t>
              </a:r>
            </a:p>
          </p:txBody>
        </p:sp>
        <p:sp>
          <p:nvSpPr>
            <p:cNvPr id="1882162" name="Rectangle 50"/>
            <p:cNvSpPr>
              <a:spLocks noChangeArrowheads="1"/>
            </p:cNvSpPr>
            <p:nvPr/>
          </p:nvSpPr>
          <p:spPr bwMode="auto">
            <a:xfrm>
              <a:off x="3504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e</a:t>
              </a:r>
              <a:r>
                <a:rPr lang="it-IT" sz="2400" b="1" dirty="0">
                  <a:latin typeface="+mn-lt"/>
                </a:rPr>
                <a:t>:9</a:t>
              </a:r>
            </a:p>
          </p:txBody>
        </p:sp>
        <p:sp>
          <p:nvSpPr>
            <p:cNvPr id="1882163" name="Text Box 51"/>
            <p:cNvSpPr txBox="1">
              <a:spLocks noChangeArrowheads="1"/>
            </p:cNvSpPr>
            <p:nvPr/>
          </p:nvSpPr>
          <p:spPr bwMode="auto">
            <a:xfrm>
              <a:off x="3168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2164" name="Text Box 52"/>
            <p:cNvSpPr txBox="1">
              <a:spLocks noChangeArrowheads="1"/>
            </p:cNvSpPr>
            <p:nvPr/>
          </p:nvSpPr>
          <p:spPr bwMode="auto">
            <a:xfrm>
              <a:off x="3552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2165" name="Text Box 53"/>
            <p:cNvSpPr txBox="1">
              <a:spLocks noChangeArrowheads="1"/>
            </p:cNvSpPr>
            <p:nvPr/>
          </p:nvSpPr>
          <p:spPr bwMode="auto">
            <a:xfrm>
              <a:off x="2880" y="2004"/>
              <a:ext cx="227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2166" name="AutoShape 54"/>
            <p:cNvSpPr>
              <a:spLocks noChangeArrowheads="1"/>
            </p:cNvSpPr>
            <p:nvPr/>
          </p:nvSpPr>
          <p:spPr bwMode="auto">
            <a:xfrm>
              <a:off x="3120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67" name="AutoShape 55"/>
            <p:cNvSpPr>
              <a:spLocks noChangeArrowheads="1"/>
            </p:cNvSpPr>
            <p:nvPr/>
          </p:nvSpPr>
          <p:spPr bwMode="auto">
            <a:xfrm>
              <a:off x="4752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68" name="AutoShape 56"/>
            <p:cNvSpPr>
              <a:spLocks noChangeArrowheads="1"/>
            </p:cNvSpPr>
            <p:nvPr/>
          </p:nvSpPr>
          <p:spPr bwMode="auto">
            <a:xfrm>
              <a:off x="3648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2169" name="AutoShape 57"/>
            <p:cNvSpPr>
              <a:spLocks noChangeArrowheads="1"/>
            </p:cNvSpPr>
            <p:nvPr/>
          </p:nvSpPr>
          <p:spPr bwMode="auto">
            <a:xfrm>
              <a:off x="4224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3124200"/>
            <a:ext cx="4572000" cy="2667000"/>
            <a:chOff x="3216" y="2580"/>
            <a:chExt cx="2256" cy="1404"/>
          </a:xfrm>
        </p:grpSpPr>
        <p:sp>
          <p:nvSpPr>
            <p:cNvPr id="1883139" name="Rectangle 3"/>
            <p:cNvSpPr>
              <a:spLocks noChangeArrowheads="1"/>
            </p:cNvSpPr>
            <p:nvPr/>
          </p:nvSpPr>
          <p:spPr bwMode="auto">
            <a:xfrm>
              <a:off x="5136" y="2736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a</a:t>
              </a:r>
              <a:r>
                <a:rPr lang="it-IT" sz="2400" b="1" dirty="0">
                  <a:latin typeface="+mn-lt"/>
                </a:rPr>
                <a:t>:57</a:t>
              </a:r>
            </a:p>
          </p:txBody>
        </p:sp>
        <p:sp>
          <p:nvSpPr>
            <p:cNvPr id="1883140" name="Oval 4"/>
            <p:cNvSpPr>
              <a:spLocks noChangeArrowheads="1"/>
            </p:cNvSpPr>
            <p:nvPr/>
          </p:nvSpPr>
          <p:spPr bwMode="auto">
            <a:xfrm>
              <a:off x="3648" y="268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</a:rPr>
                <a:t>25</a:t>
              </a:r>
            </a:p>
          </p:txBody>
        </p:sp>
        <p:sp>
          <p:nvSpPr>
            <p:cNvPr id="1883141" name="Line 5"/>
            <p:cNvSpPr>
              <a:spLocks noChangeShapeType="1"/>
            </p:cNvSpPr>
            <p:nvPr/>
          </p:nvSpPr>
          <p:spPr bwMode="auto">
            <a:xfrm>
              <a:off x="3840" y="297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42" name="Line 6"/>
            <p:cNvSpPr>
              <a:spLocks noChangeShapeType="1"/>
            </p:cNvSpPr>
            <p:nvPr/>
          </p:nvSpPr>
          <p:spPr bwMode="auto">
            <a:xfrm flipH="1">
              <a:off x="3600" y="297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43" name="Rectangle 7"/>
            <p:cNvSpPr>
              <a:spLocks noChangeArrowheads="1"/>
            </p:cNvSpPr>
            <p:nvPr/>
          </p:nvSpPr>
          <p:spPr bwMode="auto">
            <a:xfrm>
              <a:off x="3840" y="32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b</a:t>
              </a:r>
              <a:r>
                <a:rPr lang="it-IT" sz="2400" b="1" dirty="0">
                  <a:latin typeface="+mn-lt"/>
                </a:rPr>
                <a:t>:13</a:t>
              </a:r>
            </a:p>
          </p:txBody>
        </p:sp>
        <p:sp>
          <p:nvSpPr>
            <p:cNvPr id="1883144" name="Rectangle 8"/>
            <p:cNvSpPr>
              <a:spLocks noChangeArrowheads="1"/>
            </p:cNvSpPr>
            <p:nvPr/>
          </p:nvSpPr>
          <p:spPr bwMode="auto">
            <a:xfrm>
              <a:off x="3408" y="32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c</a:t>
              </a:r>
              <a:r>
                <a:rPr lang="it-IT" sz="2400" b="1" dirty="0">
                  <a:latin typeface="+mn-lt"/>
                </a:rPr>
                <a:t>:12</a:t>
              </a:r>
            </a:p>
          </p:txBody>
        </p:sp>
        <p:sp>
          <p:nvSpPr>
            <p:cNvPr id="1883145" name="Text Box 9"/>
            <p:cNvSpPr txBox="1">
              <a:spLocks noChangeArrowheads="1"/>
            </p:cNvSpPr>
            <p:nvPr/>
          </p:nvSpPr>
          <p:spPr bwMode="auto">
            <a:xfrm>
              <a:off x="3552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3146" name="Text Box 10"/>
            <p:cNvSpPr txBox="1">
              <a:spLocks noChangeArrowheads="1"/>
            </p:cNvSpPr>
            <p:nvPr/>
          </p:nvSpPr>
          <p:spPr bwMode="auto">
            <a:xfrm>
              <a:off x="3840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3147" name="Oval 11"/>
            <p:cNvSpPr>
              <a:spLocks noChangeArrowheads="1"/>
            </p:cNvSpPr>
            <p:nvPr/>
          </p:nvSpPr>
          <p:spPr bwMode="auto">
            <a:xfrm>
              <a:off x="4560" y="268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</a:rPr>
                <a:t>38</a:t>
              </a:r>
            </a:p>
          </p:txBody>
        </p:sp>
        <p:sp>
          <p:nvSpPr>
            <p:cNvPr id="1883148" name="Line 12"/>
            <p:cNvSpPr>
              <a:spLocks noChangeShapeType="1"/>
            </p:cNvSpPr>
            <p:nvPr/>
          </p:nvSpPr>
          <p:spPr bwMode="auto">
            <a:xfrm>
              <a:off x="4800" y="297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49" name="Line 13"/>
            <p:cNvSpPr>
              <a:spLocks noChangeShapeType="1"/>
            </p:cNvSpPr>
            <p:nvPr/>
          </p:nvSpPr>
          <p:spPr bwMode="auto">
            <a:xfrm flipH="1">
              <a:off x="4512" y="297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50" name="Oval 14"/>
            <p:cNvSpPr>
              <a:spLocks noChangeArrowheads="1"/>
            </p:cNvSpPr>
            <p:nvPr/>
          </p:nvSpPr>
          <p:spPr bwMode="auto">
            <a:xfrm>
              <a:off x="4320" y="3216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</a:rPr>
                <a:t>14</a:t>
              </a:r>
            </a:p>
          </p:txBody>
        </p:sp>
        <p:sp>
          <p:nvSpPr>
            <p:cNvPr id="1883151" name="Line 15"/>
            <p:cNvSpPr>
              <a:spLocks noChangeShapeType="1"/>
            </p:cNvSpPr>
            <p:nvPr/>
          </p:nvSpPr>
          <p:spPr bwMode="auto">
            <a:xfrm flipH="1">
              <a:off x="4224" y="350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52" name="Line 16"/>
            <p:cNvSpPr>
              <a:spLocks noChangeShapeType="1"/>
            </p:cNvSpPr>
            <p:nvPr/>
          </p:nvSpPr>
          <p:spPr bwMode="auto">
            <a:xfrm>
              <a:off x="4560" y="350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53" name="Rectangle 17"/>
            <p:cNvSpPr>
              <a:spLocks noChangeArrowheads="1"/>
            </p:cNvSpPr>
            <p:nvPr/>
          </p:nvSpPr>
          <p:spPr bwMode="auto">
            <a:xfrm>
              <a:off x="4752" y="32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d</a:t>
              </a:r>
              <a:r>
                <a:rPr lang="it-IT" sz="2400" b="1" dirty="0">
                  <a:latin typeface="+mn-lt"/>
                </a:rPr>
                <a:t>:24</a:t>
              </a:r>
            </a:p>
          </p:txBody>
        </p:sp>
        <p:sp>
          <p:nvSpPr>
            <p:cNvPr id="1883154" name="Rectangle 18"/>
            <p:cNvSpPr>
              <a:spLocks noChangeArrowheads="1"/>
            </p:cNvSpPr>
            <p:nvPr/>
          </p:nvSpPr>
          <p:spPr bwMode="auto">
            <a:xfrm>
              <a:off x="4080" y="379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f</a:t>
              </a:r>
              <a:r>
                <a:rPr lang="it-IT" sz="2400" b="1" dirty="0">
                  <a:latin typeface="+mn-lt"/>
                </a:rPr>
                <a:t>:5</a:t>
              </a:r>
            </a:p>
          </p:txBody>
        </p:sp>
        <p:sp>
          <p:nvSpPr>
            <p:cNvPr id="1883155" name="Rectangle 19"/>
            <p:cNvSpPr>
              <a:spLocks noChangeArrowheads="1"/>
            </p:cNvSpPr>
            <p:nvPr/>
          </p:nvSpPr>
          <p:spPr bwMode="auto">
            <a:xfrm>
              <a:off x="4512" y="379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e</a:t>
              </a:r>
              <a:r>
                <a:rPr lang="it-IT" sz="2400" b="1" dirty="0">
                  <a:latin typeface="+mn-lt"/>
                </a:rPr>
                <a:t>:9</a:t>
              </a:r>
            </a:p>
          </p:txBody>
        </p:sp>
        <p:sp>
          <p:nvSpPr>
            <p:cNvPr id="1883156" name="Text Box 20"/>
            <p:cNvSpPr txBox="1">
              <a:spLocks noChangeArrowheads="1"/>
            </p:cNvSpPr>
            <p:nvPr/>
          </p:nvSpPr>
          <p:spPr bwMode="auto">
            <a:xfrm>
              <a:off x="4416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3157" name="Text Box 21"/>
            <p:cNvSpPr txBox="1">
              <a:spLocks noChangeArrowheads="1"/>
            </p:cNvSpPr>
            <p:nvPr/>
          </p:nvSpPr>
          <p:spPr bwMode="auto">
            <a:xfrm>
              <a:off x="4176" y="3393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3158" name="Text Box 22"/>
            <p:cNvSpPr txBox="1">
              <a:spLocks noChangeArrowheads="1"/>
            </p:cNvSpPr>
            <p:nvPr/>
          </p:nvSpPr>
          <p:spPr bwMode="auto">
            <a:xfrm>
              <a:off x="4800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3159" name="Text Box 23"/>
            <p:cNvSpPr txBox="1">
              <a:spLocks noChangeArrowheads="1"/>
            </p:cNvSpPr>
            <p:nvPr/>
          </p:nvSpPr>
          <p:spPr bwMode="auto">
            <a:xfrm>
              <a:off x="4560" y="3393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3160" name="Text Box 24"/>
            <p:cNvSpPr txBox="1">
              <a:spLocks noChangeArrowheads="1"/>
            </p:cNvSpPr>
            <p:nvPr/>
          </p:nvSpPr>
          <p:spPr bwMode="auto">
            <a:xfrm>
              <a:off x="3216" y="2580"/>
              <a:ext cx="22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3161" name="AutoShape 25"/>
            <p:cNvSpPr>
              <a:spLocks noChangeArrowheads="1"/>
            </p:cNvSpPr>
            <p:nvPr/>
          </p:nvSpPr>
          <p:spPr bwMode="auto">
            <a:xfrm>
              <a:off x="3456" y="2784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62" name="AutoShape 26"/>
            <p:cNvSpPr>
              <a:spLocks noChangeArrowheads="1"/>
            </p:cNvSpPr>
            <p:nvPr/>
          </p:nvSpPr>
          <p:spPr bwMode="auto">
            <a:xfrm>
              <a:off x="3984" y="2784"/>
              <a:ext cx="528" cy="96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63" name="AutoShape 27"/>
            <p:cNvSpPr>
              <a:spLocks noChangeArrowheads="1"/>
            </p:cNvSpPr>
            <p:nvPr/>
          </p:nvSpPr>
          <p:spPr bwMode="auto">
            <a:xfrm>
              <a:off x="4896" y="27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endParaRPr lang="it-IT" sz="2400" b="1">
                <a:latin typeface="+mn-lt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62000" y="762000"/>
            <a:ext cx="4876800" cy="1676400"/>
            <a:chOff x="2880" y="2004"/>
            <a:chExt cx="2400" cy="876"/>
          </a:xfrm>
        </p:grpSpPr>
        <p:sp>
          <p:nvSpPr>
            <p:cNvPr id="1883165" name="Rectangle 29"/>
            <p:cNvSpPr>
              <a:spLocks noChangeArrowheads="1"/>
            </p:cNvSpPr>
            <p:nvPr/>
          </p:nvSpPr>
          <p:spPr bwMode="auto">
            <a:xfrm>
              <a:off x="4944" y="216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a</a:t>
              </a:r>
              <a:r>
                <a:rPr lang="it-IT" sz="2400" b="1" dirty="0">
                  <a:latin typeface="+mn-lt"/>
                </a:rPr>
                <a:t>:57</a:t>
              </a:r>
            </a:p>
          </p:txBody>
        </p:sp>
        <p:sp>
          <p:nvSpPr>
            <p:cNvPr id="1883166" name="Oval 30"/>
            <p:cNvSpPr>
              <a:spLocks noChangeArrowheads="1"/>
            </p:cNvSpPr>
            <p:nvPr/>
          </p:nvSpPr>
          <p:spPr bwMode="auto">
            <a:xfrm>
              <a:off x="4416" y="2112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>
                  <a:latin typeface="+mn-lt"/>
                </a:rPr>
                <a:t>25</a:t>
              </a:r>
            </a:p>
          </p:txBody>
        </p:sp>
        <p:sp>
          <p:nvSpPr>
            <p:cNvPr id="1883167" name="Line 31"/>
            <p:cNvSpPr>
              <a:spLocks noChangeShapeType="1"/>
            </p:cNvSpPr>
            <p:nvPr/>
          </p:nvSpPr>
          <p:spPr bwMode="auto">
            <a:xfrm>
              <a:off x="4608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68" name="Line 32"/>
            <p:cNvSpPr>
              <a:spLocks noChangeShapeType="1"/>
            </p:cNvSpPr>
            <p:nvPr/>
          </p:nvSpPr>
          <p:spPr bwMode="auto">
            <a:xfrm flipH="1">
              <a:off x="4368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69" name="Rectangle 33"/>
            <p:cNvSpPr>
              <a:spLocks noChangeArrowheads="1"/>
            </p:cNvSpPr>
            <p:nvPr/>
          </p:nvSpPr>
          <p:spPr bwMode="auto">
            <a:xfrm>
              <a:off x="4608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b</a:t>
              </a:r>
              <a:r>
                <a:rPr lang="it-IT" sz="2400" b="1" dirty="0">
                  <a:latin typeface="+mn-lt"/>
                </a:rPr>
                <a:t>:13</a:t>
              </a:r>
            </a:p>
          </p:txBody>
        </p:sp>
        <p:sp>
          <p:nvSpPr>
            <p:cNvPr id="1883170" name="Rectangle 34"/>
            <p:cNvSpPr>
              <a:spLocks noChangeArrowheads="1"/>
            </p:cNvSpPr>
            <p:nvPr/>
          </p:nvSpPr>
          <p:spPr bwMode="auto">
            <a:xfrm>
              <a:off x="4176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c</a:t>
              </a:r>
              <a:r>
                <a:rPr lang="it-IT" sz="2400" b="1" dirty="0">
                  <a:latin typeface="+mn-lt"/>
                </a:rPr>
                <a:t>:12</a:t>
              </a:r>
            </a:p>
          </p:txBody>
        </p:sp>
        <p:sp>
          <p:nvSpPr>
            <p:cNvPr id="1883171" name="Text Box 35"/>
            <p:cNvSpPr txBox="1">
              <a:spLocks noChangeArrowheads="1"/>
            </p:cNvSpPr>
            <p:nvPr/>
          </p:nvSpPr>
          <p:spPr bwMode="auto">
            <a:xfrm>
              <a:off x="4320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3172" name="Text Box 36"/>
            <p:cNvSpPr txBox="1">
              <a:spLocks noChangeArrowheads="1"/>
            </p:cNvSpPr>
            <p:nvPr/>
          </p:nvSpPr>
          <p:spPr bwMode="auto">
            <a:xfrm>
              <a:off x="4608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3173" name="Oval 37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</a:rPr>
                <a:t>14</a:t>
              </a:r>
            </a:p>
          </p:txBody>
        </p:sp>
        <p:sp>
          <p:nvSpPr>
            <p:cNvPr id="1883174" name="Line 38"/>
            <p:cNvSpPr>
              <a:spLocks noChangeShapeType="1"/>
            </p:cNvSpPr>
            <p:nvPr/>
          </p:nvSpPr>
          <p:spPr bwMode="auto">
            <a:xfrm flipH="1">
              <a:off x="3216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75" name="Line 39"/>
            <p:cNvSpPr>
              <a:spLocks noChangeShapeType="1"/>
            </p:cNvSpPr>
            <p:nvPr/>
          </p:nvSpPr>
          <p:spPr bwMode="auto">
            <a:xfrm>
              <a:off x="3552" y="240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76" name="Rectangle 40"/>
            <p:cNvSpPr>
              <a:spLocks noChangeArrowheads="1"/>
            </p:cNvSpPr>
            <p:nvPr/>
          </p:nvSpPr>
          <p:spPr bwMode="auto">
            <a:xfrm>
              <a:off x="3840" y="2160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d</a:t>
              </a:r>
              <a:r>
                <a:rPr lang="it-IT" sz="2400" b="1" dirty="0">
                  <a:latin typeface="+mn-lt"/>
                </a:rPr>
                <a:t>:24</a:t>
              </a:r>
            </a:p>
          </p:txBody>
        </p:sp>
        <p:sp>
          <p:nvSpPr>
            <p:cNvPr id="1883177" name="Rectangle 41"/>
            <p:cNvSpPr>
              <a:spLocks noChangeArrowheads="1"/>
            </p:cNvSpPr>
            <p:nvPr/>
          </p:nvSpPr>
          <p:spPr bwMode="auto">
            <a:xfrm>
              <a:off x="3072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f</a:t>
              </a:r>
              <a:r>
                <a:rPr lang="it-IT" sz="2400" b="1" dirty="0">
                  <a:latin typeface="+mn-lt"/>
                </a:rPr>
                <a:t>:5</a:t>
              </a:r>
            </a:p>
          </p:txBody>
        </p:sp>
        <p:sp>
          <p:nvSpPr>
            <p:cNvPr id="1883178" name="Rectangle 42"/>
            <p:cNvSpPr>
              <a:spLocks noChangeArrowheads="1"/>
            </p:cNvSpPr>
            <p:nvPr/>
          </p:nvSpPr>
          <p:spPr bwMode="auto">
            <a:xfrm>
              <a:off x="3504" y="2688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e</a:t>
              </a:r>
              <a:r>
                <a:rPr lang="it-IT" sz="2400" b="1" dirty="0">
                  <a:latin typeface="+mn-lt"/>
                </a:rPr>
                <a:t>:9</a:t>
              </a:r>
            </a:p>
          </p:txBody>
        </p:sp>
        <p:sp>
          <p:nvSpPr>
            <p:cNvPr id="1883179" name="Text Box 43"/>
            <p:cNvSpPr txBox="1">
              <a:spLocks noChangeArrowheads="1"/>
            </p:cNvSpPr>
            <p:nvPr/>
          </p:nvSpPr>
          <p:spPr bwMode="auto">
            <a:xfrm>
              <a:off x="3168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3180" name="Text Box 44"/>
            <p:cNvSpPr txBox="1">
              <a:spLocks noChangeArrowheads="1"/>
            </p:cNvSpPr>
            <p:nvPr/>
          </p:nvSpPr>
          <p:spPr bwMode="auto">
            <a:xfrm>
              <a:off x="3552" y="2289"/>
              <a:ext cx="17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3181" name="Text Box 45"/>
            <p:cNvSpPr txBox="1">
              <a:spLocks noChangeArrowheads="1"/>
            </p:cNvSpPr>
            <p:nvPr/>
          </p:nvSpPr>
          <p:spPr bwMode="auto">
            <a:xfrm>
              <a:off x="2880" y="2004"/>
              <a:ext cx="227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3182" name="AutoShape 46"/>
            <p:cNvSpPr>
              <a:spLocks noChangeArrowheads="1"/>
            </p:cNvSpPr>
            <p:nvPr/>
          </p:nvSpPr>
          <p:spPr bwMode="auto">
            <a:xfrm>
              <a:off x="3120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83" name="AutoShape 47"/>
            <p:cNvSpPr>
              <a:spLocks noChangeArrowheads="1"/>
            </p:cNvSpPr>
            <p:nvPr/>
          </p:nvSpPr>
          <p:spPr bwMode="auto">
            <a:xfrm>
              <a:off x="4752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84" name="AutoShape 48"/>
            <p:cNvSpPr>
              <a:spLocks noChangeArrowheads="1"/>
            </p:cNvSpPr>
            <p:nvPr/>
          </p:nvSpPr>
          <p:spPr bwMode="auto">
            <a:xfrm>
              <a:off x="3648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  <p:sp>
          <p:nvSpPr>
            <p:cNvPr id="1883185" name="AutoShape 49"/>
            <p:cNvSpPr>
              <a:spLocks noChangeArrowheads="1"/>
            </p:cNvSpPr>
            <p:nvPr/>
          </p:nvSpPr>
          <p:spPr bwMode="auto">
            <a:xfrm>
              <a:off x="4224" y="220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4" tIns="45687" rIns="91374" bIns="45687" anchor="ctr"/>
            <a:lstStyle/>
            <a:p>
              <a:endParaRPr lang="it-IT" sz="2400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28600"/>
            <a:ext cx="4572000" cy="2667000"/>
            <a:chOff x="3216" y="2580"/>
            <a:chExt cx="2256" cy="1404"/>
          </a:xfrm>
        </p:grpSpPr>
        <p:sp>
          <p:nvSpPr>
            <p:cNvPr id="1884163" name="Rectangle 3"/>
            <p:cNvSpPr>
              <a:spLocks noChangeArrowheads="1"/>
            </p:cNvSpPr>
            <p:nvPr/>
          </p:nvSpPr>
          <p:spPr bwMode="auto">
            <a:xfrm>
              <a:off x="5136" y="2736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  <a:sym typeface="Symbol" pitchFamily="18" charset="2"/>
                </a:rPr>
                <a:t>a</a:t>
              </a:r>
              <a:r>
                <a:rPr lang="it-IT" sz="2400" b="1" dirty="0">
                  <a:latin typeface="+mn-lt"/>
                </a:rPr>
                <a:t>:57</a:t>
              </a:r>
            </a:p>
          </p:txBody>
        </p:sp>
        <p:sp>
          <p:nvSpPr>
            <p:cNvPr id="1884164" name="Oval 4"/>
            <p:cNvSpPr>
              <a:spLocks noChangeArrowheads="1"/>
            </p:cNvSpPr>
            <p:nvPr/>
          </p:nvSpPr>
          <p:spPr bwMode="auto">
            <a:xfrm>
              <a:off x="3648" y="268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 dirty="0">
                  <a:latin typeface="+mn-lt"/>
                </a:rPr>
                <a:t>25</a:t>
              </a:r>
            </a:p>
          </p:txBody>
        </p:sp>
        <p:sp>
          <p:nvSpPr>
            <p:cNvPr id="1884165" name="Line 5"/>
            <p:cNvSpPr>
              <a:spLocks noChangeShapeType="1"/>
            </p:cNvSpPr>
            <p:nvPr/>
          </p:nvSpPr>
          <p:spPr bwMode="auto">
            <a:xfrm>
              <a:off x="3840" y="297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66" name="Line 6"/>
            <p:cNvSpPr>
              <a:spLocks noChangeShapeType="1"/>
            </p:cNvSpPr>
            <p:nvPr/>
          </p:nvSpPr>
          <p:spPr bwMode="auto">
            <a:xfrm flipH="1">
              <a:off x="3600" y="297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67" name="Rectangle 7"/>
            <p:cNvSpPr>
              <a:spLocks noChangeArrowheads="1"/>
            </p:cNvSpPr>
            <p:nvPr/>
          </p:nvSpPr>
          <p:spPr bwMode="auto">
            <a:xfrm>
              <a:off x="3840" y="32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b</a:t>
              </a:r>
              <a:r>
                <a:rPr lang="it-IT" sz="2400" b="1">
                  <a:latin typeface="+mn-lt"/>
                </a:rPr>
                <a:t>:13</a:t>
              </a:r>
            </a:p>
          </p:txBody>
        </p:sp>
        <p:sp>
          <p:nvSpPr>
            <p:cNvPr id="1884168" name="Rectangle 8"/>
            <p:cNvSpPr>
              <a:spLocks noChangeArrowheads="1"/>
            </p:cNvSpPr>
            <p:nvPr/>
          </p:nvSpPr>
          <p:spPr bwMode="auto">
            <a:xfrm>
              <a:off x="3408" y="32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c</a:t>
              </a:r>
              <a:r>
                <a:rPr lang="it-IT" sz="2400" b="1">
                  <a:latin typeface="+mn-lt"/>
                </a:rPr>
                <a:t>:12</a:t>
              </a:r>
            </a:p>
          </p:txBody>
        </p:sp>
        <p:sp>
          <p:nvSpPr>
            <p:cNvPr id="1884169" name="Text Box 9"/>
            <p:cNvSpPr txBox="1">
              <a:spLocks noChangeArrowheads="1"/>
            </p:cNvSpPr>
            <p:nvPr/>
          </p:nvSpPr>
          <p:spPr bwMode="auto">
            <a:xfrm>
              <a:off x="3552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4170" name="Text Box 10"/>
            <p:cNvSpPr txBox="1">
              <a:spLocks noChangeArrowheads="1"/>
            </p:cNvSpPr>
            <p:nvPr/>
          </p:nvSpPr>
          <p:spPr bwMode="auto">
            <a:xfrm>
              <a:off x="3840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4171" name="Oval 11"/>
            <p:cNvSpPr>
              <a:spLocks noChangeArrowheads="1"/>
            </p:cNvSpPr>
            <p:nvPr/>
          </p:nvSpPr>
          <p:spPr bwMode="auto">
            <a:xfrm>
              <a:off x="4560" y="268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</a:rPr>
                <a:t>38</a:t>
              </a:r>
            </a:p>
          </p:txBody>
        </p:sp>
        <p:sp>
          <p:nvSpPr>
            <p:cNvPr id="1884172" name="Line 12"/>
            <p:cNvSpPr>
              <a:spLocks noChangeShapeType="1"/>
            </p:cNvSpPr>
            <p:nvPr/>
          </p:nvSpPr>
          <p:spPr bwMode="auto">
            <a:xfrm>
              <a:off x="4800" y="297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73" name="Line 13"/>
            <p:cNvSpPr>
              <a:spLocks noChangeShapeType="1"/>
            </p:cNvSpPr>
            <p:nvPr/>
          </p:nvSpPr>
          <p:spPr bwMode="auto">
            <a:xfrm flipH="1">
              <a:off x="4512" y="297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74" name="Oval 14"/>
            <p:cNvSpPr>
              <a:spLocks noChangeArrowheads="1"/>
            </p:cNvSpPr>
            <p:nvPr/>
          </p:nvSpPr>
          <p:spPr bwMode="auto">
            <a:xfrm>
              <a:off x="4320" y="3216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</a:rPr>
                <a:t>14</a:t>
              </a:r>
            </a:p>
          </p:txBody>
        </p:sp>
        <p:sp>
          <p:nvSpPr>
            <p:cNvPr id="1884175" name="Line 15"/>
            <p:cNvSpPr>
              <a:spLocks noChangeShapeType="1"/>
            </p:cNvSpPr>
            <p:nvPr/>
          </p:nvSpPr>
          <p:spPr bwMode="auto">
            <a:xfrm flipH="1">
              <a:off x="4224" y="350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76" name="Line 16"/>
            <p:cNvSpPr>
              <a:spLocks noChangeShapeType="1"/>
            </p:cNvSpPr>
            <p:nvPr/>
          </p:nvSpPr>
          <p:spPr bwMode="auto">
            <a:xfrm>
              <a:off x="4560" y="350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77" name="Rectangle 17"/>
            <p:cNvSpPr>
              <a:spLocks noChangeArrowheads="1"/>
            </p:cNvSpPr>
            <p:nvPr/>
          </p:nvSpPr>
          <p:spPr bwMode="auto">
            <a:xfrm>
              <a:off x="4752" y="32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d</a:t>
              </a:r>
              <a:r>
                <a:rPr lang="it-IT" sz="2400" b="1">
                  <a:latin typeface="+mn-lt"/>
                </a:rPr>
                <a:t>:24</a:t>
              </a:r>
            </a:p>
          </p:txBody>
        </p:sp>
        <p:sp>
          <p:nvSpPr>
            <p:cNvPr id="1884178" name="Rectangle 18"/>
            <p:cNvSpPr>
              <a:spLocks noChangeArrowheads="1"/>
            </p:cNvSpPr>
            <p:nvPr/>
          </p:nvSpPr>
          <p:spPr bwMode="auto">
            <a:xfrm>
              <a:off x="4080" y="379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f</a:t>
              </a:r>
              <a:r>
                <a:rPr lang="it-IT" sz="2400" b="1">
                  <a:latin typeface="+mn-lt"/>
                </a:rPr>
                <a:t>:5</a:t>
              </a:r>
            </a:p>
          </p:txBody>
        </p:sp>
        <p:sp>
          <p:nvSpPr>
            <p:cNvPr id="1884179" name="Rectangle 19"/>
            <p:cNvSpPr>
              <a:spLocks noChangeArrowheads="1"/>
            </p:cNvSpPr>
            <p:nvPr/>
          </p:nvSpPr>
          <p:spPr bwMode="auto">
            <a:xfrm>
              <a:off x="4512" y="379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e</a:t>
              </a:r>
              <a:r>
                <a:rPr lang="it-IT" sz="2400" b="1">
                  <a:latin typeface="+mn-lt"/>
                </a:rPr>
                <a:t>:9</a:t>
              </a:r>
            </a:p>
          </p:txBody>
        </p:sp>
        <p:sp>
          <p:nvSpPr>
            <p:cNvPr id="1884180" name="Text Box 20"/>
            <p:cNvSpPr txBox="1">
              <a:spLocks noChangeArrowheads="1"/>
            </p:cNvSpPr>
            <p:nvPr/>
          </p:nvSpPr>
          <p:spPr bwMode="auto">
            <a:xfrm>
              <a:off x="4416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4181" name="Text Box 21"/>
            <p:cNvSpPr txBox="1">
              <a:spLocks noChangeArrowheads="1"/>
            </p:cNvSpPr>
            <p:nvPr/>
          </p:nvSpPr>
          <p:spPr bwMode="auto">
            <a:xfrm>
              <a:off x="4176" y="3393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4182" name="Text Box 22"/>
            <p:cNvSpPr txBox="1">
              <a:spLocks noChangeArrowheads="1"/>
            </p:cNvSpPr>
            <p:nvPr/>
          </p:nvSpPr>
          <p:spPr bwMode="auto">
            <a:xfrm>
              <a:off x="4800" y="2865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4183" name="Text Box 23"/>
            <p:cNvSpPr txBox="1">
              <a:spLocks noChangeArrowheads="1"/>
            </p:cNvSpPr>
            <p:nvPr/>
          </p:nvSpPr>
          <p:spPr bwMode="auto">
            <a:xfrm>
              <a:off x="4560" y="3393"/>
              <a:ext cx="1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4184" name="Text Box 24"/>
            <p:cNvSpPr txBox="1">
              <a:spLocks noChangeArrowheads="1"/>
            </p:cNvSpPr>
            <p:nvPr/>
          </p:nvSpPr>
          <p:spPr bwMode="auto">
            <a:xfrm>
              <a:off x="3216" y="2580"/>
              <a:ext cx="22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4185" name="AutoShape 25"/>
            <p:cNvSpPr>
              <a:spLocks noChangeArrowheads="1"/>
            </p:cNvSpPr>
            <p:nvPr/>
          </p:nvSpPr>
          <p:spPr bwMode="auto">
            <a:xfrm>
              <a:off x="3456" y="2784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86" name="AutoShape 26"/>
            <p:cNvSpPr>
              <a:spLocks noChangeArrowheads="1"/>
            </p:cNvSpPr>
            <p:nvPr/>
          </p:nvSpPr>
          <p:spPr bwMode="auto">
            <a:xfrm>
              <a:off x="3984" y="2784"/>
              <a:ext cx="528" cy="96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87" name="AutoShape 27"/>
            <p:cNvSpPr>
              <a:spLocks noChangeArrowheads="1"/>
            </p:cNvSpPr>
            <p:nvPr/>
          </p:nvSpPr>
          <p:spPr bwMode="auto">
            <a:xfrm>
              <a:off x="4896" y="27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57" tIns="45679" rIns="91357" bIns="45679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09600" y="2971800"/>
            <a:ext cx="4191000" cy="3733800"/>
            <a:chOff x="336" y="1908"/>
            <a:chExt cx="2016" cy="1836"/>
          </a:xfrm>
        </p:grpSpPr>
        <p:sp>
          <p:nvSpPr>
            <p:cNvPr id="1884189" name="Oval 29"/>
            <p:cNvSpPr>
              <a:spLocks noChangeArrowheads="1"/>
            </p:cNvSpPr>
            <p:nvPr/>
          </p:nvSpPr>
          <p:spPr bwMode="auto">
            <a:xfrm>
              <a:off x="1392" y="2016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63</a:t>
              </a:r>
            </a:p>
          </p:txBody>
        </p:sp>
        <p:sp>
          <p:nvSpPr>
            <p:cNvPr id="1884190" name="Rectangle 30"/>
            <p:cNvSpPr>
              <a:spLocks noChangeArrowheads="1"/>
            </p:cNvSpPr>
            <p:nvPr/>
          </p:nvSpPr>
          <p:spPr bwMode="auto">
            <a:xfrm>
              <a:off x="768" y="20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a</a:t>
              </a:r>
              <a:r>
                <a:rPr lang="it-IT" sz="2400" b="1">
                  <a:latin typeface="+mn-lt"/>
                </a:rPr>
                <a:t>:57</a:t>
              </a:r>
            </a:p>
          </p:txBody>
        </p:sp>
        <p:sp>
          <p:nvSpPr>
            <p:cNvPr id="1884191" name="Line 31"/>
            <p:cNvSpPr>
              <a:spLocks noChangeShapeType="1"/>
            </p:cNvSpPr>
            <p:nvPr/>
          </p:nvSpPr>
          <p:spPr bwMode="auto">
            <a:xfrm flipH="1">
              <a:off x="1152" y="2256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92" name="Oval 32"/>
            <p:cNvSpPr>
              <a:spLocks noChangeArrowheads="1"/>
            </p:cNvSpPr>
            <p:nvPr/>
          </p:nvSpPr>
          <p:spPr bwMode="auto">
            <a:xfrm>
              <a:off x="912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25</a:t>
              </a:r>
            </a:p>
          </p:txBody>
        </p:sp>
        <p:sp>
          <p:nvSpPr>
            <p:cNvPr id="1884193" name="Oval 33"/>
            <p:cNvSpPr>
              <a:spLocks noChangeArrowheads="1"/>
            </p:cNvSpPr>
            <p:nvPr/>
          </p:nvSpPr>
          <p:spPr bwMode="auto">
            <a:xfrm>
              <a:off x="1824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38</a:t>
              </a:r>
            </a:p>
          </p:txBody>
        </p:sp>
        <p:sp>
          <p:nvSpPr>
            <p:cNvPr id="1884194" name="Line 34"/>
            <p:cNvSpPr>
              <a:spLocks noChangeShapeType="1"/>
            </p:cNvSpPr>
            <p:nvPr/>
          </p:nvSpPr>
          <p:spPr bwMode="auto">
            <a:xfrm>
              <a:off x="1632" y="225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95" name="Line 35"/>
            <p:cNvSpPr>
              <a:spLocks noChangeShapeType="1"/>
            </p:cNvSpPr>
            <p:nvPr/>
          </p:nvSpPr>
          <p:spPr bwMode="auto">
            <a:xfrm>
              <a:off x="1104" y="273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96" name="Line 36"/>
            <p:cNvSpPr>
              <a:spLocks noChangeShapeType="1"/>
            </p:cNvSpPr>
            <p:nvPr/>
          </p:nvSpPr>
          <p:spPr bwMode="auto">
            <a:xfrm>
              <a:off x="2064" y="273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97" name="Line 37"/>
            <p:cNvSpPr>
              <a:spLocks noChangeShapeType="1"/>
            </p:cNvSpPr>
            <p:nvPr/>
          </p:nvSpPr>
          <p:spPr bwMode="auto">
            <a:xfrm flipH="1">
              <a:off x="864" y="273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98" name="Line 38"/>
            <p:cNvSpPr>
              <a:spLocks noChangeShapeType="1"/>
            </p:cNvSpPr>
            <p:nvPr/>
          </p:nvSpPr>
          <p:spPr bwMode="auto">
            <a:xfrm flipH="1">
              <a:off x="1776" y="273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199" name="Oval 39"/>
            <p:cNvSpPr>
              <a:spLocks noChangeArrowheads="1"/>
            </p:cNvSpPr>
            <p:nvPr/>
          </p:nvSpPr>
          <p:spPr bwMode="auto">
            <a:xfrm>
              <a:off x="1584" y="2976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14</a:t>
              </a:r>
            </a:p>
          </p:txBody>
        </p:sp>
        <p:sp>
          <p:nvSpPr>
            <p:cNvPr id="1884200" name="Line 40"/>
            <p:cNvSpPr>
              <a:spLocks noChangeShapeType="1"/>
            </p:cNvSpPr>
            <p:nvPr/>
          </p:nvSpPr>
          <p:spPr bwMode="auto">
            <a:xfrm flipH="1">
              <a:off x="1488" y="326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201" name="Line 41"/>
            <p:cNvSpPr>
              <a:spLocks noChangeShapeType="1"/>
            </p:cNvSpPr>
            <p:nvPr/>
          </p:nvSpPr>
          <p:spPr bwMode="auto">
            <a:xfrm>
              <a:off x="1824" y="326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202" name="Rectangle 42"/>
            <p:cNvSpPr>
              <a:spLocks noChangeArrowheads="1"/>
            </p:cNvSpPr>
            <p:nvPr/>
          </p:nvSpPr>
          <p:spPr bwMode="auto">
            <a:xfrm>
              <a:off x="1104" y="302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b</a:t>
              </a:r>
              <a:r>
                <a:rPr lang="it-IT" sz="2400" b="1">
                  <a:latin typeface="+mn-lt"/>
                </a:rPr>
                <a:t>:13</a:t>
              </a:r>
            </a:p>
          </p:txBody>
        </p:sp>
        <p:sp>
          <p:nvSpPr>
            <p:cNvPr id="1884203" name="Rectangle 43"/>
            <p:cNvSpPr>
              <a:spLocks noChangeArrowheads="1"/>
            </p:cNvSpPr>
            <p:nvPr/>
          </p:nvSpPr>
          <p:spPr bwMode="auto">
            <a:xfrm>
              <a:off x="672" y="302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c</a:t>
              </a:r>
              <a:r>
                <a:rPr lang="it-IT" sz="2400" b="1">
                  <a:latin typeface="+mn-lt"/>
                </a:rPr>
                <a:t>:12</a:t>
              </a:r>
            </a:p>
          </p:txBody>
        </p:sp>
        <p:sp>
          <p:nvSpPr>
            <p:cNvPr id="1884204" name="Rectangle 44"/>
            <p:cNvSpPr>
              <a:spLocks noChangeArrowheads="1"/>
            </p:cNvSpPr>
            <p:nvPr/>
          </p:nvSpPr>
          <p:spPr bwMode="auto">
            <a:xfrm>
              <a:off x="2016" y="302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d</a:t>
              </a:r>
              <a:r>
                <a:rPr lang="it-IT" sz="2400" b="1">
                  <a:latin typeface="+mn-lt"/>
                </a:rPr>
                <a:t>:24</a:t>
              </a:r>
            </a:p>
          </p:txBody>
        </p:sp>
        <p:sp>
          <p:nvSpPr>
            <p:cNvPr id="1884205" name="Rectangle 45"/>
            <p:cNvSpPr>
              <a:spLocks noChangeArrowheads="1"/>
            </p:cNvSpPr>
            <p:nvPr/>
          </p:nvSpPr>
          <p:spPr bwMode="auto">
            <a:xfrm>
              <a:off x="1344" y="355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f</a:t>
              </a:r>
              <a:r>
                <a:rPr lang="it-IT" sz="2400" b="1">
                  <a:latin typeface="+mn-lt"/>
                </a:rPr>
                <a:t>:5</a:t>
              </a:r>
            </a:p>
          </p:txBody>
        </p:sp>
        <p:sp>
          <p:nvSpPr>
            <p:cNvPr id="1884206" name="Rectangle 46"/>
            <p:cNvSpPr>
              <a:spLocks noChangeArrowheads="1"/>
            </p:cNvSpPr>
            <p:nvPr/>
          </p:nvSpPr>
          <p:spPr bwMode="auto">
            <a:xfrm>
              <a:off x="1776" y="355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e</a:t>
              </a:r>
              <a:r>
                <a:rPr lang="it-IT" sz="2400" b="1">
                  <a:latin typeface="+mn-lt"/>
                </a:rPr>
                <a:t>:9</a:t>
              </a:r>
            </a:p>
          </p:txBody>
        </p:sp>
        <p:sp>
          <p:nvSpPr>
            <p:cNvPr id="1884207" name="Text Box 47"/>
            <p:cNvSpPr txBox="1">
              <a:spLocks noChangeArrowheads="1"/>
            </p:cNvSpPr>
            <p:nvPr/>
          </p:nvSpPr>
          <p:spPr bwMode="auto">
            <a:xfrm>
              <a:off x="1152" y="2145"/>
              <a:ext cx="17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 dirty="0">
                  <a:latin typeface="+mn-lt"/>
                </a:rPr>
                <a:t>0</a:t>
              </a:r>
            </a:p>
          </p:txBody>
        </p:sp>
        <p:sp>
          <p:nvSpPr>
            <p:cNvPr id="1884208" name="Text Box 48"/>
            <p:cNvSpPr txBox="1">
              <a:spLocks noChangeArrowheads="1"/>
            </p:cNvSpPr>
            <p:nvPr/>
          </p:nvSpPr>
          <p:spPr bwMode="auto">
            <a:xfrm>
              <a:off x="816" y="2625"/>
              <a:ext cx="17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4209" name="Text Box 49"/>
            <p:cNvSpPr txBox="1">
              <a:spLocks noChangeArrowheads="1"/>
            </p:cNvSpPr>
            <p:nvPr/>
          </p:nvSpPr>
          <p:spPr bwMode="auto">
            <a:xfrm>
              <a:off x="1680" y="2625"/>
              <a:ext cx="17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4210" name="Text Box 50"/>
            <p:cNvSpPr txBox="1">
              <a:spLocks noChangeArrowheads="1"/>
            </p:cNvSpPr>
            <p:nvPr/>
          </p:nvSpPr>
          <p:spPr bwMode="auto">
            <a:xfrm>
              <a:off x="1440" y="3153"/>
              <a:ext cx="17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4211" name="Text Box 51"/>
            <p:cNvSpPr txBox="1">
              <a:spLocks noChangeArrowheads="1"/>
            </p:cNvSpPr>
            <p:nvPr/>
          </p:nvSpPr>
          <p:spPr bwMode="auto">
            <a:xfrm>
              <a:off x="1680" y="2145"/>
              <a:ext cx="17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4212" name="Text Box 52"/>
            <p:cNvSpPr txBox="1">
              <a:spLocks noChangeArrowheads="1"/>
            </p:cNvSpPr>
            <p:nvPr/>
          </p:nvSpPr>
          <p:spPr bwMode="auto">
            <a:xfrm>
              <a:off x="2064" y="2625"/>
              <a:ext cx="17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4213" name="Text Box 53"/>
            <p:cNvSpPr txBox="1">
              <a:spLocks noChangeArrowheads="1"/>
            </p:cNvSpPr>
            <p:nvPr/>
          </p:nvSpPr>
          <p:spPr bwMode="auto">
            <a:xfrm>
              <a:off x="1104" y="2625"/>
              <a:ext cx="17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4214" name="Text Box 54"/>
            <p:cNvSpPr txBox="1">
              <a:spLocks noChangeArrowheads="1"/>
            </p:cNvSpPr>
            <p:nvPr/>
          </p:nvSpPr>
          <p:spPr bwMode="auto">
            <a:xfrm>
              <a:off x="1824" y="3153"/>
              <a:ext cx="17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4215" name="Text Box 55"/>
            <p:cNvSpPr txBox="1">
              <a:spLocks noChangeArrowheads="1"/>
            </p:cNvSpPr>
            <p:nvPr/>
          </p:nvSpPr>
          <p:spPr bwMode="auto">
            <a:xfrm>
              <a:off x="336" y="1908"/>
              <a:ext cx="22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4216" name="AutoShape 56"/>
            <p:cNvSpPr>
              <a:spLocks noChangeArrowheads="1"/>
            </p:cNvSpPr>
            <p:nvPr/>
          </p:nvSpPr>
          <p:spPr bwMode="auto">
            <a:xfrm>
              <a:off x="576" y="211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4217" name="AutoShape 57"/>
            <p:cNvSpPr>
              <a:spLocks noChangeArrowheads="1"/>
            </p:cNvSpPr>
            <p:nvPr/>
          </p:nvSpPr>
          <p:spPr bwMode="auto">
            <a:xfrm>
              <a:off x="1152" y="211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914400"/>
            <a:ext cx="4114800" cy="3733800"/>
            <a:chOff x="336" y="1908"/>
            <a:chExt cx="2016" cy="1836"/>
          </a:xfrm>
        </p:grpSpPr>
        <p:sp>
          <p:nvSpPr>
            <p:cNvPr id="1885187" name="Oval 3"/>
            <p:cNvSpPr>
              <a:spLocks noChangeArrowheads="1"/>
            </p:cNvSpPr>
            <p:nvPr/>
          </p:nvSpPr>
          <p:spPr bwMode="auto">
            <a:xfrm>
              <a:off x="1392" y="2016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63</a:t>
              </a:r>
            </a:p>
          </p:txBody>
        </p:sp>
        <p:sp>
          <p:nvSpPr>
            <p:cNvPr id="1885188" name="Rectangle 4"/>
            <p:cNvSpPr>
              <a:spLocks noChangeArrowheads="1"/>
            </p:cNvSpPr>
            <p:nvPr/>
          </p:nvSpPr>
          <p:spPr bwMode="auto">
            <a:xfrm>
              <a:off x="768" y="206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a</a:t>
              </a:r>
              <a:r>
                <a:rPr lang="it-IT" sz="2400" b="1">
                  <a:latin typeface="+mn-lt"/>
                </a:rPr>
                <a:t>:57</a:t>
              </a:r>
            </a:p>
          </p:txBody>
        </p:sp>
        <p:sp>
          <p:nvSpPr>
            <p:cNvPr id="1885189" name="Line 5"/>
            <p:cNvSpPr>
              <a:spLocks noChangeShapeType="1"/>
            </p:cNvSpPr>
            <p:nvPr/>
          </p:nvSpPr>
          <p:spPr bwMode="auto">
            <a:xfrm flipH="1">
              <a:off x="1152" y="2256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190" name="Oval 6"/>
            <p:cNvSpPr>
              <a:spLocks noChangeArrowheads="1"/>
            </p:cNvSpPr>
            <p:nvPr/>
          </p:nvSpPr>
          <p:spPr bwMode="auto">
            <a:xfrm>
              <a:off x="912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25</a:t>
              </a:r>
            </a:p>
          </p:txBody>
        </p:sp>
        <p:sp>
          <p:nvSpPr>
            <p:cNvPr id="1885191" name="Oval 7"/>
            <p:cNvSpPr>
              <a:spLocks noChangeArrowheads="1"/>
            </p:cNvSpPr>
            <p:nvPr/>
          </p:nvSpPr>
          <p:spPr bwMode="auto">
            <a:xfrm>
              <a:off x="1824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38</a:t>
              </a:r>
            </a:p>
          </p:txBody>
        </p:sp>
        <p:sp>
          <p:nvSpPr>
            <p:cNvPr id="1885192" name="Line 8"/>
            <p:cNvSpPr>
              <a:spLocks noChangeShapeType="1"/>
            </p:cNvSpPr>
            <p:nvPr/>
          </p:nvSpPr>
          <p:spPr bwMode="auto">
            <a:xfrm>
              <a:off x="1632" y="225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193" name="Line 9"/>
            <p:cNvSpPr>
              <a:spLocks noChangeShapeType="1"/>
            </p:cNvSpPr>
            <p:nvPr/>
          </p:nvSpPr>
          <p:spPr bwMode="auto">
            <a:xfrm>
              <a:off x="1104" y="273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194" name="Line 10"/>
            <p:cNvSpPr>
              <a:spLocks noChangeShapeType="1"/>
            </p:cNvSpPr>
            <p:nvPr/>
          </p:nvSpPr>
          <p:spPr bwMode="auto">
            <a:xfrm>
              <a:off x="2064" y="273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195" name="Line 11"/>
            <p:cNvSpPr>
              <a:spLocks noChangeShapeType="1"/>
            </p:cNvSpPr>
            <p:nvPr/>
          </p:nvSpPr>
          <p:spPr bwMode="auto">
            <a:xfrm flipH="1">
              <a:off x="864" y="273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196" name="Line 12"/>
            <p:cNvSpPr>
              <a:spLocks noChangeShapeType="1"/>
            </p:cNvSpPr>
            <p:nvPr/>
          </p:nvSpPr>
          <p:spPr bwMode="auto">
            <a:xfrm flipH="1">
              <a:off x="1776" y="273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197" name="Oval 13"/>
            <p:cNvSpPr>
              <a:spLocks noChangeArrowheads="1"/>
            </p:cNvSpPr>
            <p:nvPr/>
          </p:nvSpPr>
          <p:spPr bwMode="auto">
            <a:xfrm>
              <a:off x="1584" y="2976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</a:rPr>
                <a:t>14</a:t>
              </a:r>
            </a:p>
          </p:txBody>
        </p:sp>
        <p:sp>
          <p:nvSpPr>
            <p:cNvPr id="1885198" name="Line 14"/>
            <p:cNvSpPr>
              <a:spLocks noChangeShapeType="1"/>
            </p:cNvSpPr>
            <p:nvPr/>
          </p:nvSpPr>
          <p:spPr bwMode="auto">
            <a:xfrm flipH="1">
              <a:off x="1488" y="326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199" name="Line 15"/>
            <p:cNvSpPr>
              <a:spLocks noChangeShapeType="1"/>
            </p:cNvSpPr>
            <p:nvPr/>
          </p:nvSpPr>
          <p:spPr bwMode="auto">
            <a:xfrm>
              <a:off x="1824" y="326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00" name="Rectangle 16"/>
            <p:cNvSpPr>
              <a:spLocks noChangeArrowheads="1"/>
            </p:cNvSpPr>
            <p:nvPr/>
          </p:nvSpPr>
          <p:spPr bwMode="auto">
            <a:xfrm>
              <a:off x="1104" y="302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b</a:t>
              </a:r>
              <a:r>
                <a:rPr lang="it-IT" sz="2400" b="1">
                  <a:latin typeface="+mn-lt"/>
                </a:rPr>
                <a:t>:13</a:t>
              </a:r>
            </a:p>
          </p:txBody>
        </p:sp>
        <p:sp>
          <p:nvSpPr>
            <p:cNvPr id="1885201" name="Rectangle 17"/>
            <p:cNvSpPr>
              <a:spLocks noChangeArrowheads="1"/>
            </p:cNvSpPr>
            <p:nvPr/>
          </p:nvSpPr>
          <p:spPr bwMode="auto">
            <a:xfrm>
              <a:off x="672" y="302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c</a:t>
              </a:r>
              <a:r>
                <a:rPr lang="it-IT" sz="2400" b="1">
                  <a:latin typeface="+mn-lt"/>
                </a:rPr>
                <a:t>:12</a:t>
              </a:r>
            </a:p>
          </p:txBody>
        </p:sp>
        <p:sp>
          <p:nvSpPr>
            <p:cNvPr id="1885202" name="Rectangle 18"/>
            <p:cNvSpPr>
              <a:spLocks noChangeArrowheads="1"/>
            </p:cNvSpPr>
            <p:nvPr/>
          </p:nvSpPr>
          <p:spPr bwMode="auto">
            <a:xfrm>
              <a:off x="2016" y="302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d</a:t>
              </a:r>
              <a:r>
                <a:rPr lang="it-IT" sz="2400" b="1">
                  <a:latin typeface="+mn-lt"/>
                </a:rPr>
                <a:t>:24</a:t>
              </a:r>
            </a:p>
          </p:txBody>
        </p:sp>
        <p:sp>
          <p:nvSpPr>
            <p:cNvPr id="1885203" name="Rectangle 19"/>
            <p:cNvSpPr>
              <a:spLocks noChangeArrowheads="1"/>
            </p:cNvSpPr>
            <p:nvPr/>
          </p:nvSpPr>
          <p:spPr bwMode="auto">
            <a:xfrm>
              <a:off x="1344" y="355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f</a:t>
              </a:r>
              <a:r>
                <a:rPr lang="it-IT" sz="2400" b="1">
                  <a:latin typeface="+mn-lt"/>
                </a:rPr>
                <a:t>:5</a:t>
              </a:r>
            </a:p>
          </p:txBody>
        </p:sp>
        <p:sp>
          <p:nvSpPr>
            <p:cNvPr id="1885204" name="Rectangle 20"/>
            <p:cNvSpPr>
              <a:spLocks noChangeArrowheads="1"/>
            </p:cNvSpPr>
            <p:nvPr/>
          </p:nvSpPr>
          <p:spPr bwMode="auto">
            <a:xfrm>
              <a:off x="1776" y="3552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e</a:t>
              </a:r>
              <a:r>
                <a:rPr lang="it-IT" sz="2400" b="1">
                  <a:latin typeface="+mn-lt"/>
                </a:rPr>
                <a:t>:9</a:t>
              </a:r>
            </a:p>
          </p:txBody>
        </p:sp>
        <p:sp>
          <p:nvSpPr>
            <p:cNvPr id="1885205" name="Text Box 21"/>
            <p:cNvSpPr txBox="1">
              <a:spLocks noChangeArrowheads="1"/>
            </p:cNvSpPr>
            <p:nvPr/>
          </p:nvSpPr>
          <p:spPr bwMode="auto">
            <a:xfrm>
              <a:off x="1152" y="2145"/>
              <a:ext cx="17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06" name="Text Box 22"/>
            <p:cNvSpPr txBox="1">
              <a:spLocks noChangeArrowheads="1"/>
            </p:cNvSpPr>
            <p:nvPr/>
          </p:nvSpPr>
          <p:spPr bwMode="auto">
            <a:xfrm>
              <a:off x="816" y="2625"/>
              <a:ext cx="17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07" name="Text Box 23"/>
            <p:cNvSpPr txBox="1">
              <a:spLocks noChangeArrowheads="1"/>
            </p:cNvSpPr>
            <p:nvPr/>
          </p:nvSpPr>
          <p:spPr bwMode="auto">
            <a:xfrm>
              <a:off x="1680" y="2625"/>
              <a:ext cx="17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08" name="Text Box 24"/>
            <p:cNvSpPr txBox="1">
              <a:spLocks noChangeArrowheads="1"/>
            </p:cNvSpPr>
            <p:nvPr/>
          </p:nvSpPr>
          <p:spPr bwMode="auto">
            <a:xfrm>
              <a:off x="1440" y="3153"/>
              <a:ext cx="17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09" name="Text Box 25"/>
            <p:cNvSpPr txBox="1">
              <a:spLocks noChangeArrowheads="1"/>
            </p:cNvSpPr>
            <p:nvPr/>
          </p:nvSpPr>
          <p:spPr bwMode="auto">
            <a:xfrm>
              <a:off x="1680" y="2145"/>
              <a:ext cx="17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10" name="Text Box 26"/>
            <p:cNvSpPr txBox="1">
              <a:spLocks noChangeArrowheads="1"/>
            </p:cNvSpPr>
            <p:nvPr/>
          </p:nvSpPr>
          <p:spPr bwMode="auto">
            <a:xfrm>
              <a:off x="2064" y="2625"/>
              <a:ext cx="17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11" name="Text Box 27"/>
            <p:cNvSpPr txBox="1">
              <a:spLocks noChangeArrowheads="1"/>
            </p:cNvSpPr>
            <p:nvPr/>
          </p:nvSpPr>
          <p:spPr bwMode="auto">
            <a:xfrm>
              <a:off x="1104" y="2625"/>
              <a:ext cx="17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12" name="Text Box 28"/>
            <p:cNvSpPr txBox="1">
              <a:spLocks noChangeArrowheads="1"/>
            </p:cNvSpPr>
            <p:nvPr/>
          </p:nvSpPr>
          <p:spPr bwMode="auto">
            <a:xfrm>
              <a:off x="1824" y="3153"/>
              <a:ext cx="17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13" name="Text Box 29"/>
            <p:cNvSpPr txBox="1">
              <a:spLocks noChangeArrowheads="1"/>
            </p:cNvSpPr>
            <p:nvPr/>
          </p:nvSpPr>
          <p:spPr bwMode="auto">
            <a:xfrm>
              <a:off x="336" y="1908"/>
              <a:ext cx="226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5214" name="AutoShape 30"/>
            <p:cNvSpPr>
              <a:spLocks noChangeArrowheads="1"/>
            </p:cNvSpPr>
            <p:nvPr/>
          </p:nvSpPr>
          <p:spPr bwMode="auto">
            <a:xfrm>
              <a:off x="576" y="211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15" name="AutoShape 31"/>
            <p:cNvSpPr>
              <a:spLocks noChangeArrowheads="1"/>
            </p:cNvSpPr>
            <p:nvPr/>
          </p:nvSpPr>
          <p:spPr bwMode="auto">
            <a:xfrm>
              <a:off x="1152" y="211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43" tIns="45672" rIns="91343" bIns="45672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648200" y="914400"/>
            <a:ext cx="4114800" cy="4895850"/>
            <a:chOff x="3456" y="1908"/>
            <a:chExt cx="1920" cy="2268"/>
          </a:xfrm>
        </p:grpSpPr>
        <p:sp>
          <p:nvSpPr>
            <p:cNvPr id="1885217" name="Oval 33"/>
            <p:cNvSpPr>
              <a:spLocks noChangeArrowheads="1"/>
            </p:cNvSpPr>
            <p:nvPr/>
          </p:nvSpPr>
          <p:spPr bwMode="auto">
            <a:xfrm>
              <a:off x="4416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</a:rPr>
                <a:t>63</a:t>
              </a:r>
            </a:p>
          </p:txBody>
        </p:sp>
        <p:sp>
          <p:nvSpPr>
            <p:cNvPr id="1885218" name="Oval 34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</a:rPr>
                <a:t>120</a:t>
              </a:r>
            </a:p>
          </p:txBody>
        </p:sp>
        <p:sp>
          <p:nvSpPr>
            <p:cNvPr id="1885219" name="Line 35"/>
            <p:cNvSpPr>
              <a:spLocks noChangeShapeType="1"/>
            </p:cNvSpPr>
            <p:nvPr/>
          </p:nvSpPr>
          <p:spPr bwMode="auto">
            <a:xfrm>
              <a:off x="4176" y="2256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20" name="Rectangle 36"/>
            <p:cNvSpPr>
              <a:spLocks noChangeArrowheads="1"/>
            </p:cNvSpPr>
            <p:nvPr/>
          </p:nvSpPr>
          <p:spPr bwMode="auto">
            <a:xfrm>
              <a:off x="3600" y="254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a</a:t>
              </a:r>
              <a:r>
                <a:rPr lang="it-IT" sz="2400" b="1">
                  <a:latin typeface="+mn-lt"/>
                </a:rPr>
                <a:t>:57</a:t>
              </a:r>
            </a:p>
          </p:txBody>
        </p:sp>
        <p:sp>
          <p:nvSpPr>
            <p:cNvPr id="1885221" name="Line 37"/>
            <p:cNvSpPr>
              <a:spLocks noChangeShapeType="1"/>
            </p:cNvSpPr>
            <p:nvPr/>
          </p:nvSpPr>
          <p:spPr bwMode="auto">
            <a:xfrm flipH="1">
              <a:off x="3744" y="2256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22" name="Line 3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23" name="Oval 39"/>
            <p:cNvSpPr>
              <a:spLocks noChangeArrowheads="1"/>
            </p:cNvSpPr>
            <p:nvPr/>
          </p:nvSpPr>
          <p:spPr bwMode="auto">
            <a:xfrm>
              <a:off x="3936" y="2880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</a:rPr>
                <a:t>25</a:t>
              </a:r>
            </a:p>
          </p:txBody>
        </p:sp>
        <p:sp>
          <p:nvSpPr>
            <p:cNvPr id="1885224" name="Oval 40"/>
            <p:cNvSpPr>
              <a:spLocks noChangeArrowheads="1"/>
            </p:cNvSpPr>
            <p:nvPr/>
          </p:nvSpPr>
          <p:spPr bwMode="auto">
            <a:xfrm>
              <a:off x="4848" y="2880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</a:rPr>
                <a:t>38</a:t>
              </a:r>
            </a:p>
          </p:txBody>
        </p:sp>
        <p:sp>
          <p:nvSpPr>
            <p:cNvPr id="1885225" name="Line 41"/>
            <p:cNvSpPr>
              <a:spLocks noChangeShapeType="1"/>
            </p:cNvSpPr>
            <p:nvPr/>
          </p:nvSpPr>
          <p:spPr bwMode="auto">
            <a:xfrm>
              <a:off x="4656" y="268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26" name="Line 42"/>
            <p:cNvSpPr>
              <a:spLocks noChangeShapeType="1"/>
            </p:cNvSpPr>
            <p:nvPr/>
          </p:nvSpPr>
          <p:spPr bwMode="auto">
            <a:xfrm>
              <a:off x="4128" y="316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27" name="Line 43"/>
            <p:cNvSpPr>
              <a:spLocks noChangeShapeType="1"/>
            </p:cNvSpPr>
            <p:nvPr/>
          </p:nvSpPr>
          <p:spPr bwMode="auto">
            <a:xfrm>
              <a:off x="5088" y="316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28" name="Line 44"/>
            <p:cNvSpPr>
              <a:spLocks noChangeShapeType="1"/>
            </p:cNvSpPr>
            <p:nvPr/>
          </p:nvSpPr>
          <p:spPr bwMode="auto">
            <a:xfrm flipH="1">
              <a:off x="3888" y="316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29" name="Line 45"/>
            <p:cNvSpPr>
              <a:spLocks noChangeShapeType="1"/>
            </p:cNvSpPr>
            <p:nvPr/>
          </p:nvSpPr>
          <p:spPr bwMode="auto">
            <a:xfrm flipH="1">
              <a:off x="4800" y="316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30" name="Oval 46"/>
            <p:cNvSpPr>
              <a:spLocks noChangeArrowheads="1"/>
            </p:cNvSpPr>
            <p:nvPr/>
          </p:nvSpPr>
          <p:spPr bwMode="auto">
            <a:xfrm>
              <a:off x="4608" y="3408"/>
              <a:ext cx="288" cy="28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</a:rPr>
                <a:t>14</a:t>
              </a:r>
            </a:p>
          </p:txBody>
        </p:sp>
        <p:sp>
          <p:nvSpPr>
            <p:cNvPr id="1885231" name="Line 47"/>
            <p:cNvSpPr>
              <a:spLocks noChangeShapeType="1"/>
            </p:cNvSpPr>
            <p:nvPr/>
          </p:nvSpPr>
          <p:spPr bwMode="auto">
            <a:xfrm flipH="1">
              <a:off x="451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32" name="Line 48"/>
            <p:cNvSpPr>
              <a:spLocks noChangeShapeType="1"/>
            </p:cNvSpPr>
            <p:nvPr/>
          </p:nvSpPr>
          <p:spPr bwMode="auto">
            <a:xfrm>
              <a:off x="4848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5233" name="Rectangle 49"/>
            <p:cNvSpPr>
              <a:spLocks noChangeArrowheads="1"/>
            </p:cNvSpPr>
            <p:nvPr/>
          </p:nvSpPr>
          <p:spPr bwMode="auto">
            <a:xfrm>
              <a:off x="4128" y="3456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b</a:t>
              </a:r>
              <a:r>
                <a:rPr lang="it-IT" sz="2400" b="1">
                  <a:latin typeface="+mn-lt"/>
                </a:rPr>
                <a:t>:13</a:t>
              </a:r>
            </a:p>
          </p:txBody>
        </p:sp>
        <p:sp>
          <p:nvSpPr>
            <p:cNvPr id="1885234" name="Rectangle 50"/>
            <p:cNvSpPr>
              <a:spLocks noChangeArrowheads="1"/>
            </p:cNvSpPr>
            <p:nvPr/>
          </p:nvSpPr>
          <p:spPr bwMode="auto">
            <a:xfrm>
              <a:off x="3696" y="3456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c</a:t>
              </a:r>
              <a:r>
                <a:rPr lang="it-IT" sz="2400" b="1">
                  <a:latin typeface="+mn-lt"/>
                </a:rPr>
                <a:t>:12</a:t>
              </a:r>
            </a:p>
          </p:txBody>
        </p:sp>
        <p:sp>
          <p:nvSpPr>
            <p:cNvPr id="1885235" name="Rectangle 51"/>
            <p:cNvSpPr>
              <a:spLocks noChangeArrowheads="1"/>
            </p:cNvSpPr>
            <p:nvPr/>
          </p:nvSpPr>
          <p:spPr bwMode="auto">
            <a:xfrm>
              <a:off x="5040" y="3456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d</a:t>
              </a:r>
              <a:r>
                <a:rPr lang="it-IT" sz="2400" b="1">
                  <a:latin typeface="+mn-lt"/>
                </a:rPr>
                <a:t>:24</a:t>
              </a:r>
            </a:p>
          </p:txBody>
        </p:sp>
        <p:sp>
          <p:nvSpPr>
            <p:cNvPr id="1885236" name="Rectangle 52"/>
            <p:cNvSpPr>
              <a:spLocks noChangeArrowheads="1"/>
            </p:cNvSpPr>
            <p:nvPr/>
          </p:nvSpPr>
          <p:spPr bwMode="auto">
            <a:xfrm>
              <a:off x="4368" y="398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f</a:t>
              </a:r>
              <a:r>
                <a:rPr lang="it-IT" sz="2400" b="1">
                  <a:latin typeface="+mn-lt"/>
                </a:rPr>
                <a:t>:5</a:t>
              </a:r>
            </a:p>
          </p:txBody>
        </p:sp>
        <p:sp>
          <p:nvSpPr>
            <p:cNvPr id="1885237" name="Rectangle 53"/>
            <p:cNvSpPr>
              <a:spLocks noChangeArrowheads="1"/>
            </p:cNvSpPr>
            <p:nvPr/>
          </p:nvSpPr>
          <p:spPr bwMode="auto">
            <a:xfrm>
              <a:off x="4800" y="3984"/>
              <a:ext cx="336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pPr algn="ctr"/>
              <a:r>
                <a:rPr lang="it-IT" sz="2400" b="1">
                  <a:latin typeface="+mn-lt"/>
                  <a:sym typeface="Symbol" pitchFamily="18" charset="2"/>
                </a:rPr>
                <a:t>e</a:t>
              </a:r>
              <a:r>
                <a:rPr lang="it-IT" sz="2400" b="1">
                  <a:latin typeface="+mn-lt"/>
                </a:rPr>
                <a:t>:9</a:t>
              </a:r>
            </a:p>
          </p:txBody>
        </p:sp>
        <p:sp>
          <p:nvSpPr>
            <p:cNvPr id="1885238" name="Text Box 54"/>
            <p:cNvSpPr txBox="1">
              <a:spLocks noChangeArrowheads="1"/>
            </p:cNvSpPr>
            <p:nvPr/>
          </p:nvSpPr>
          <p:spPr bwMode="auto">
            <a:xfrm>
              <a:off x="3744" y="2145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39" name="Text Box 55"/>
            <p:cNvSpPr txBox="1">
              <a:spLocks noChangeArrowheads="1"/>
            </p:cNvSpPr>
            <p:nvPr/>
          </p:nvSpPr>
          <p:spPr bwMode="auto">
            <a:xfrm>
              <a:off x="4176" y="2577"/>
              <a:ext cx="16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40" name="Text Box 56"/>
            <p:cNvSpPr txBox="1">
              <a:spLocks noChangeArrowheads="1"/>
            </p:cNvSpPr>
            <p:nvPr/>
          </p:nvSpPr>
          <p:spPr bwMode="auto">
            <a:xfrm>
              <a:off x="3840" y="3057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41" name="Text Box 57"/>
            <p:cNvSpPr txBox="1">
              <a:spLocks noChangeArrowheads="1"/>
            </p:cNvSpPr>
            <p:nvPr/>
          </p:nvSpPr>
          <p:spPr bwMode="auto">
            <a:xfrm>
              <a:off x="4704" y="3057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42" name="Text Box 58"/>
            <p:cNvSpPr txBox="1">
              <a:spLocks noChangeArrowheads="1"/>
            </p:cNvSpPr>
            <p:nvPr/>
          </p:nvSpPr>
          <p:spPr bwMode="auto">
            <a:xfrm>
              <a:off x="4464" y="3585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0</a:t>
              </a:r>
            </a:p>
          </p:txBody>
        </p:sp>
        <p:sp>
          <p:nvSpPr>
            <p:cNvPr id="1885243" name="Text Box 59"/>
            <p:cNvSpPr txBox="1">
              <a:spLocks noChangeArrowheads="1"/>
            </p:cNvSpPr>
            <p:nvPr/>
          </p:nvSpPr>
          <p:spPr bwMode="auto">
            <a:xfrm>
              <a:off x="4272" y="2145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44" name="Text Box 60"/>
            <p:cNvSpPr txBox="1">
              <a:spLocks noChangeArrowheads="1"/>
            </p:cNvSpPr>
            <p:nvPr/>
          </p:nvSpPr>
          <p:spPr bwMode="auto">
            <a:xfrm>
              <a:off x="4704" y="2577"/>
              <a:ext cx="16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45" name="Text Box 61"/>
            <p:cNvSpPr txBox="1">
              <a:spLocks noChangeArrowheads="1"/>
            </p:cNvSpPr>
            <p:nvPr/>
          </p:nvSpPr>
          <p:spPr bwMode="auto">
            <a:xfrm>
              <a:off x="5088" y="3057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46" name="Text Box 62"/>
            <p:cNvSpPr txBox="1">
              <a:spLocks noChangeArrowheads="1"/>
            </p:cNvSpPr>
            <p:nvPr/>
          </p:nvSpPr>
          <p:spPr bwMode="auto">
            <a:xfrm>
              <a:off x="4128" y="3057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47" name="Text Box 63"/>
            <p:cNvSpPr txBox="1">
              <a:spLocks noChangeArrowheads="1"/>
            </p:cNvSpPr>
            <p:nvPr/>
          </p:nvSpPr>
          <p:spPr bwMode="auto">
            <a:xfrm>
              <a:off x="4848" y="3585"/>
              <a:ext cx="16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</a:rPr>
                <a:t>1</a:t>
              </a:r>
            </a:p>
          </p:txBody>
        </p:sp>
        <p:sp>
          <p:nvSpPr>
            <p:cNvPr id="1885248" name="Text Box 64"/>
            <p:cNvSpPr txBox="1">
              <a:spLocks noChangeArrowheads="1"/>
            </p:cNvSpPr>
            <p:nvPr/>
          </p:nvSpPr>
          <p:spPr bwMode="auto">
            <a:xfrm>
              <a:off x="3456" y="1908"/>
              <a:ext cx="21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r>
                <a:rPr lang="it-IT" sz="2400" b="1">
                  <a:latin typeface="+mn-lt"/>
                  <a:sym typeface="Symbol" pitchFamily="18" charset="2"/>
                </a:rPr>
                <a:t>Q</a:t>
              </a:r>
              <a:endParaRPr lang="it-IT" sz="2400" b="1">
                <a:latin typeface="+mn-lt"/>
              </a:endParaRPr>
            </a:p>
          </p:txBody>
        </p:sp>
        <p:sp>
          <p:nvSpPr>
            <p:cNvPr id="1885249" name="AutoShape 65"/>
            <p:cNvSpPr>
              <a:spLocks noChangeArrowheads="1"/>
            </p:cNvSpPr>
            <p:nvPr/>
          </p:nvSpPr>
          <p:spPr bwMode="auto">
            <a:xfrm>
              <a:off x="3696" y="211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26" tIns="45664" rIns="91326" bIns="45664" anchor="ctr"/>
            <a:lstStyle/>
            <a:p>
              <a:endParaRPr lang="it-IT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Text Box 2"/>
          <p:cNvSpPr txBox="1">
            <a:spLocks noChangeArrowheads="1"/>
          </p:cNvSpPr>
          <p:nvPr/>
        </p:nvSpPr>
        <p:spPr bwMode="auto">
          <a:xfrm>
            <a:off x="215900" y="225425"/>
            <a:ext cx="8712584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Implementazione dell’algoritmo goloso di </a:t>
            </a:r>
            <a:r>
              <a:rPr lang="it-IT" dirty="0" err="1">
                <a:latin typeface="+mn-lt"/>
              </a:rPr>
              <a:t>Huffman</a:t>
            </a:r>
            <a:r>
              <a:rPr lang="it-IT" dirty="0">
                <a:latin typeface="+mn-lt"/>
              </a:rPr>
              <a:t> </a:t>
            </a:r>
          </a:p>
        </p:txBody>
      </p:sp>
      <p:sp>
        <p:nvSpPr>
          <p:cNvPr id="1886211" name="Text Box 3"/>
          <p:cNvSpPr txBox="1">
            <a:spLocks noChangeArrowheads="1"/>
          </p:cNvSpPr>
          <p:nvPr/>
        </p:nvSpPr>
        <p:spPr bwMode="auto">
          <a:xfrm>
            <a:off x="323528" y="1088740"/>
            <a:ext cx="8497888" cy="39608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+mn-lt"/>
              </a:rPr>
              <a:t>Huffman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i="1" dirty="0" smtClean="0">
                <a:latin typeface="+mn-lt"/>
              </a:rPr>
              <a:t>, f, n</a:t>
            </a:r>
            <a:r>
              <a:rPr lang="it-IT" sz="2800" b="1" dirty="0">
                <a:latin typeface="+mn-lt"/>
              </a:rPr>
              <a:t>)</a:t>
            </a:r>
          </a:p>
          <a:p>
            <a:r>
              <a:rPr lang="it-IT" sz="2800" b="1" dirty="0">
                <a:latin typeface="+mn-lt"/>
              </a:rPr>
              <a:t>    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Ø</a:t>
            </a:r>
            <a:r>
              <a:rPr lang="it-IT" sz="2800" b="1" dirty="0">
                <a:latin typeface="+mn-lt"/>
                <a:sym typeface="Symbol" pitchFamily="18" charset="2"/>
              </a:rPr>
              <a:t> 	                 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coda con priorità</a:t>
            </a:r>
          </a:p>
          <a:p>
            <a:r>
              <a:rPr lang="it-IT" sz="2800" b="1" dirty="0">
                <a:latin typeface="+mn-lt"/>
              </a:rPr>
              <a:t>    </a:t>
            </a:r>
            <a:r>
              <a:rPr lang="it-IT" sz="2800" b="1" dirty="0" err="1">
                <a:solidFill>
                  <a:srgbClr val="3333CC"/>
                </a:solidFill>
                <a:latin typeface="+mn-lt"/>
                <a:sym typeface="Symbol" pitchFamily="18" charset="2"/>
              </a:rPr>
              <a:t>for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i</a:t>
            </a:r>
            <a:r>
              <a:rPr lang="it-IT" sz="2800" b="1" dirty="0">
                <a:latin typeface="+mn-lt"/>
                <a:sym typeface="Symbol" pitchFamily="18" charset="2"/>
              </a:rPr>
              <a:t> = 1 </a:t>
            </a:r>
            <a:r>
              <a:rPr lang="it-IT" sz="2800" b="1" dirty="0" err="1">
                <a:solidFill>
                  <a:srgbClr val="3333CC"/>
                </a:solidFill>
                <a:latin typeface="+mn-lt"/>
                <a:sym typeface="Symbol" pitchFamily="18" charset="2"/>
              </a:rPr>
              <a:t>to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n</a:t>
            </a:r>
            <a:endParaRPr lang="it-IT" sz="2800" b="1" dirty="0">
              <a:latin typeface="+mn-lt"/>
              <a:sym typeface="Symbol" pitchFamily="18" charset="2"/>
            </a:endParaRP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</a:t>
            </a:r>
            <a:r>
              <a:rPr lang="it-IT" sz="28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Push</a:t>
            </a:r>
            <a:r>
              <a:rPr lang="it-IT" sz="2800" b="1" dirty="0">
                <a:latin typeface="+mn-lt"/>
                <a:sym typeface="Symbol" pitchFamily="18" charset="2"/>
              </a:rPr>
              <a:t>(</a:t>
            </a:r>
            <a:r>
              <a:rPr lang="it-IT" sz="2800" b="1" i="1" dirty="0">
                <a:latin typeface="+mn-lt"/>
                <a:sym typeface="Symbol" pitchFamily="18" charset="2"/>
              </a:rPr>
              <a:t>Q</a:t>
            </a:r>
            <a:r>
              <a:rPr lang="it-IT" sz="2800" b="1" dirty="0" smtClean="0">
                <a:latin typeface="+mn-lt"/>
                <a:sym typeface="Symbol" pitchFamily="18" charset="2"/>
              </a:rPr>
              <a:t>, </a:t>
            </a:r>
            <a:r>
              <a:rPr lang="it-IT" sz="2800" b="1" i="1" dirty="0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Nodo</a:t>
            </a:r>
            <a:r>
              <a:rPr lang="it-IT" sz="2800" b="1" dirty="0" smtClean="0">
                <a:latin typeface="+mn-lt"/>
                <a:sym typeface="Symbol" pitchFamily="18" charset="2"/>
              </a:rPr>
              <a:t>(</a:t>
            </a:r>
            <a:r>
              <a:rPr lang="it-IT" sz="2800" b="1" i="1" dirty="0" err="1" smtClean="0">
                <a:latin typeface="+mn-lt"/>
                <a:sym typeface="Symbol" pitchFamily="18" charset="2"/>
              </a:rPr>
              <a:t>f</a:t>
            </a:r>
            <a:r>
              <a:rPr lang="it-IT" sz="2800" b="1" i="1" baseline="-25000" dirty="0" err="1" smtClean="0">
                <a:latin typeface="+mn-lt"/>
                <a:sym typeface="Symbol" pitchFamily="18" charset="2"/>
              </a:rPr>
              <a:t>i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, c</a:t>
            </a:r>
            <a:r>
              <a:rPr lang="it-IT" sz="2800" b="1" i="1" baseline="-25000" dirty="0" smtClean="0">
                <a:latin typeface="+mn-lt"/>
                <a:sym typeface="Symbol" pitchFamily="18" charset="2"/>
              </a:rPr>
              <a:t>i</a:t>
            </a:r>
            <a:r>
              <a:rPr lang="it-IT" sz="2800" b="1" dirty="0">
                <a:latin typeface="+mn-lt"/>
                <a:sym typeface="Symbol" pitchFamily="18" charset="2"/>
              </a:rPr>
              <a:t>))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rgbClr val="3333CC"/>
                </a:solidFill>
                <a:latin typeface="+mn-lt"/>
                <a:sym typeface="Symbol" pitchFamily="18" charset="2"/>
              </a:rPr>
              <a:t>for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j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>
                <a:latin typeface="+mn-lt"/>
                <a:sym typeface="Symbol" pitchFamily="18" charset="2"/>
              </a:rPr>
              <a:t>n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rgbClr val="3333CC"/>
                </a:solidFill>
                <a:latin typeface="+mn-lt"/>
                <a:sym typeface="Symbol" pitchFamily="18" charset="2"/>
              </a:rPr>
              <a:t>downto</a:t>
            </a:r>
            <a:r>
              <a:rPr lang="it-IT" sz="2800" b="1" dirty="0">
                <a:latin typeface="+mn-lt"/>
                <a:sym typeface="Symbol" pitchFamily="18" charset="2"/>
              </a:rPr>
              <a:t> 2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</a:t>
            </a:r>
            <a:r>
              <a:rPr lang="it-IT" sz="2800" b="1" i="1" dirty="0">
                <a:latin typeface="+mn-lt"/>
                <a:sym typeface="Symbol" pitchFamily="18" charset="2"/>
              </a:rPr>
              <a:t>x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 err="1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ExtractMin</a:t>
            </a:r>
            <a:r>
              <a:rPr lang="it-IT" sz="2800" b="1" dirty="0" smtClean="0">
                <a:latin typeface="+mn-lt"/>
                <a:sym typeface="Symbol" pitchFamily="18" charset="2"/>
              </a:rPr>
              <a:t>(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Q</a:t>
            </a:r>
            <a:r>
              <a:rPr lang="it-IT" sz="2800" b="1" dirty="0">
                <a:latin typeface="+mn-lt"/>
                <a:sym typeface="Symbol" pitchFamily="18" charset="2"/>
              </a:rPr>
              <a:t>) </a:t>
            </a:r>
          </a:p>
          <a:p>
            <a:r>
              <a:rPr lang="it-IT" sz="2800" b="1" i="1" dirty="0">
                <a:latin typeface="+mn-lt"/>
                <a:sym typeface="Symbol" pitchFamily="18" charset="2"/>
              </a:rPr>
              <a:t>        y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 err="1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ExtractMin</a:t>
            </a:r>
            <a:r>
              <a:rPr lang="it-IT" sz="2800" b="1" dirty="0" smtClean="0">
                <a:latin typeface="+mn-lt"/>
                <a:sym typeface="Symbol" pitchFamily="18" charset="2"/>
              </a:rPr>
              <a:t>(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Q</a:t>
            </a:r>
            <a:r>
              <a:rPr lang="it-IT" sz="2800" b="1" dirty="0">
                <a:latin typeface="+mn-lt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</a:t>
            </a:r>
            <a:r>
              <a:rPr lang="it-IT" sz="28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Push</a:t>
            </a:r>
            <a:r>
              <a:rPr lang="it-IT" sz="2800" b="1" dirty="0">
                <a:latin typeface="+mn-lt"/>
                <a:sym typeface="Symbol" pitchFamily="18" charset="2"/>
              </a:rPr>
              <a:t>(</a:t>
            </a:r>
            <a:r>
              <a:rPr lang="it-IT" sz="2800" b="1" i="1" dirty="0">
                <a:latin typeface="+mn-lt"/>
                <a:sym typeface="Symbol" pitchFamily="18" charset="2"/>
              </a:rPr>
              <a:t>Q</a:t>
            </a:r>
            <a:r>
              <a:rPr lang="it-IT" sz="2800" b="1" dirty="0" smtClean="0">
                <a:latin typeface="+mn-lt"/>
                <a:sym typeface="Symbol" pitchFamily="18" charset="2"/>
              </a:rPr>
              <a:t>, </a:t>
            </a:r>
            <a:r>
              <a:rPr lang="it-IT" sz="2800" b="1" i="1" dirty="0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Nodo</a:t>
            </a:r>
            <a:r>
              <a:rPr lang="it-IT" sz="2800" b="1" dirty="0" smtClean="0">
                <a:latin typeface="+mn-lt"/>
                <a:sym typeface="Symbol" pitchFamily="18" charset="2"/>
              </a:rPr>
              <a:t>(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x, y</a:t>
            </a:r>
            <a:r>
              <a:rPr lang="it-IT" sz="2800" b="1" dirty="0">
                <a:latin typeface="+mn-lt"/>
                <a:sym typeface="Symbol" pitchFamily="18" charset="2"/>
              </a:rPr>
              <a:t>))</a:t>
            </a:r>
          </a:p>
          <a:p>
            <a:r>
              <a:rPr lang="it-IT" sz="2800" b="1" dirty="0">
                <a:latin typeface="+mn-lt"/>
              </a:rPr>
              <a:t>    </a:t>
            </a:r>
            <a:r>
              <a:rPr lang="it-IT" sz="2800" b="1" dirty="0" err="1">
                <a:solidFill>
                  <a:srgbClr val="3333CC"/>
                </a:solidFill>
                <a:latin typeface="+mn-lt"/>
              </a:rPr>
              <a:t>return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 err="1" smtClean="0">
                <a:solidFill>
                  <a:srgbClr val="CC0000"/>
                </a:solidFill>
                <a:latin typeface="+mn-lt"/>
              </a:rPr>
              <a:t>ExtractMin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)</a:t>
            </a:r>
          </a:p>
        </p:txBody>
      </p:sp>
      <p:sp>
        <p:nvSpPr>
          <p:cNvPr id="1886212" name="Text Box 4"/>
          <p:cNvSpPr txBox="1">
            <a:spLocks noChangeArrowheads="1"/>
          </p:cNvSpPr>
          <p:nvPr/>
        </p:nvSpPr>
        <p:spPr bwMode="auto">
          <a:xfrm>
            <a:off x="323528" y="5301208"/>
            <a:ext cx="85042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b="1" i="1" dirty="0">
                <a:solidFill>
                  <a:srgbClr val="CC0000"/>
                </a:solidFill>
                <a:latin typeface="+mn-lt"/>
                <a:sym typeface="Symbol" pitchFamily="18" charset="2"/>
              </a:rPr>
              <a:t>Nodo</a:t>
            </a:r>
            <a:r>
              <a:rPr lang="it-IT" b="1" dirty="0">
                <a:latin typeface="+mn-lt"/>
                <a:sym typeface="Symbol" pitchFamily="18" charset="2"/>
              </a:rPr>
              <a:t>(</a:t>
            </a:r>
            <a:r>
              <a:rPr lang="it-IT" b="1" i="1" dirty="0">
                <a:latin typeface="+mn-lt"/>
                <a:sym typeface="Symbol" pitchFamily="18" charset="2"/>
              </a:rPr>
              <a:t>f</a:t>
            </a:r>
            <a:r>
              <a:rPr lang="it-IT" b="1" i="1" dirty="0" smtClean="0">
                <a:latin typeface="+mn-lt"/>
                <a:sym typeface="Symbol" pitchFamily="18" charset="2"/>
              </a:rPr>
              <a:t>, c</a:t>
            </a:r>
            <a:r>
              <a:rPr lang="it-IT" b="1" dirty="0">
                <a:latin typeface="+mn-lt"/>
                <a:sym typeface="Symbol" pitchFamily="18" charset="2"/>
              </a:rPr>
              <a:t>)</a:t>
            </a:r>
            <a:r>
              <a:rPr lang="it-IT" dirty="0">
                <a:latin typeface="+mn-lt"/>
                <a:sym typeface="Symbol" pitchFamily="18" charset="2"/>
              </a:rPr>
              <a:t> costruttore dei</a:t>
            </a:r>
            <a:r>
              <a:rPr lang="it-IT" dirty="0">
                <a:latin typeface="+mn-lt"/>
              </a:rPr>
              <a:t> nodi foglia </a:t>
            </a:r>
          </a:p>
          <a:p>
            <a:r>
              <a:rPr lang="it-IT" b="1" i="1" dirty="0">
                <a:solidFill>
                  <a:srgbClr val="CC0000"/>
                </a:solidFill>
                <a:latin typeface="+mn-lt"/>
                <a:sym typeface="Symbol" pitchFamily="18" charset="2"/>
              </a:rPr>
              <a:t>Nodo</a:t>
            </a:r>
            <a:r>
              <a:rPr lang="it-IT" b="1" dirty="0">
                <a:latin typeface="+mn-lt"/>
                <a:sym typeface="Symbol" pitchFamily="18" charset="2"/>
              </a:rPr>
              <a:t>(</a:t>
            </a:r>
            <a:r>
              <a:rPr lang="it-IT" b="1" i="1" dirty="0">
                <a:latin typeface="+mn-lt"/>
                <a:sym typeface="Symbol" pitchFamily="18" charset="2"/>
              </a:rPr>
              <a:t>x</a:t>
            </a:r>
            <a:r>
              <a:rPr lang="it-IT" b="1" i="1" dirty="0" smtClean="0">
                <a:latin typeface="+mn-lt"/>
                <a:sym typeface="Symbol" pitchFamily="18" charset="2"/>
              </a:rPr>
              <a:t>, y</a:t>
            </a:r>
            <a:r>
              <a:rPr lang="it-IT" b="1" dirty="0">
                <a:latin typeface="+mn-lt"/>
                <a:sym typeface="Symbol" pitchFamily="18" charset="2"/>
              </a:rPr>
              <a:t>)</a:t>
            </a:r>
            <a:r>
              <a:rPr lang="it-IT" dirty="0">
                <a:latin typeface="+mn-lt"/>
              </a:rPr>
              <a:t> costruttore dei nodi 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8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8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8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8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8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8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8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8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8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2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258" name="Text Box 2"/>
          <p:cNvSpPr txBox="1">
            <a:spLocks noChangeArrowheads="1"/>
          </p:cNvSpPr>
          <p:nvPr/>
        </p:nvSpPr>
        <p:spPr bwMode="auto">
          <a:xfrm>
            <a:off x="250825" y="512763"/>
            <a:ext cx="8605838" cy="353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Assumendo che la coda </a:t>
            </a:r>
            <a:r>
              <a:rPr lang="it-IT" b="1" i="1" dirty="0">
                <a:latin typeface="+mn-lt"/>
              </a:rPr>
              <a:t>Q</a:t>
            </a:r>
            <a:r>
              <a:rPr lang="it-IT" dirty="0">
                <a:latin typeface="+mn-lt"/>
              </a:rPr>
              <a:t> venga realizzata con un </a:t>
            </a:r>
            <a:r>
              <a:rPr lang="it-IT" dirty="0" err="1">
                <a:latin typeface="+mn-lt"/>
              </a:rPr>
              <a:t>heap</a:t>
            </a:r>
            <a:r>
              <a:rPr lang="it-IT" dirty="0">
                <a:latin typeface="+mn-lt"/>
              </a:rPr>
              <a:t>, le operazioni </a:t>
            </a:r>
            <a:r>
              <a:rPr lang="it-IT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Insert</a:t>
            </a:r>
            <a:r>
              <a:rPr lang="it-IT" dirty="0">
                <a:solidFill>
                  <a:srgbClr val="800000"/>
                </a:solidFill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</a:rPr>
              <a:t>ed </a:t>
            </a:r>
            <a:r>
              <a:rPr lang="it-IT" b="1" i="1" dirty="0" err="1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ExtractMin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richiedono tempo </a:t>
            </a:r>
            <a:r>
              <a:rPr lang="it-IT" b="1" i="1" dirty="0">
                <a:latin typeface="+mn-lt"/>
              </a:rPr>
              <a:t>O</a:t>
            </a:r>
            <a:r>
              <a:rPr lang="it-IT" b="1" dirty="0">
                <a:latin typeface="+mn-lt"/>
              </a:rPr>
              <a:t>(log </a:t>
            </a:r>
            <a:r>
              <a:rPr lang="it-IT" b="1" i="1" dirty="0">
                <a:latin typeface="+mn-lt"/>
              </a:rPr>
              <a:t>n</a:t>
            </a:r>
            <a:r>
              <a:rPr lang="it-IT" b="1" dirty="0" smtClean="0">
                <a:latin typeface="+mn-lt"/>
              </a:rPr>
              <a:t>)</a:t>
            </a:r>
            <a:r>
              <a:rPr lang="it-IT" dirty="0" smtClean="0">
                <a:latin typeface="+mn-lt"/>
              </a:rPr>
              <a:t>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Pertanto l’algoritmo richiede tempo </a:t>
            </a:r>
            <a:r>
              <a:rPr lang="it-IT" b="1" i="1" dirty="0">
                <a:latin typeface="+mn-lt"/>
              </a:rPr>
              <a:t>O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 log </a:t>
            </a:r>
            <a:r>
              <a:rPr lang="it-IT" b="1" i="1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) </a:t>
            </a:r>
            <a:r>
              <a:rPr lang="it-IT" dirty="0">
                <a:latin typeface="+mn-lt"/>
              </a:rPr>
              <a:t>(dove </a:t>
            </a:r>
            <a:r>
              <a:rPr lang="it-IT" b="1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è il numero di caratteri dell’alfabeto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8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8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Text Box 2"/>
          <p:cNvSpPr txBox="1">
            <a:spLocks noChangeArrowheads="1"/>
          </p:cNvSpPr>
          <p:nvPr/>
        </p:nvSpPr>
        <p:spPr bwMode="auto">
          <a:xfrm>
            <a:off x="287524" y="260648"/>
            <a:ext cx="85328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dirty="0">
                <a:latin typeface="+mn-lt"/>
              </a:rPr>
              <a:t>L’algoritmo è </a:t>
            </a:r>
            <a:r>
              <a:rPr lang="it-IT" sz="3600" b="1" i="1" u="sng" dirty="0">
                <a:solidFill>
                  <a:srgbClr val="FF0000"/>
                </a:solidFill>
                <a:latin typeface="+mn-lt"/>
              </a:rPr>
              <a:t>goloso</a:t>
            </a:r>
            <a:r>
              <a:rPr lang="it-IT" sz="3600" dirty="0">
                <a:latin typeface="+mn-lt"/>
              </a:rPr>
              <a:t> perché ad ogni passo costruisce il nodo interno avente frequenza minima </a:t>
            </a:r>
            <a:r>
              <a:rPr lang="it-IT" sz="3600" dirty="0" smtClean="0">
                <a:latin typeface="+mn-lt"/>
              </a:rPr>
              <a:t>possibile. </a:t>
            </a:r>
            <a:endParaRPr lang="it-IT" sz="3600" dirty="0">
              <a:latin typeface="+mn-lt"/>
            </a:endParaRPr>
          </a:p>
          <a:p>
            <a:pPr>
              <a:spcBef>
                <a:spcPct val="100000"/>
              </a:spcBef>
            </a:pPr>
            <a:r>
              <a:rPr lang="it-IT" sz="3600" dirty="0">
                <a:latin typeface="+mn-lt"/>
              </a:rPr>
              <a:t>Ricordiamo infatti che</a:t>
            </a:r>
          </a:p>
        </p:txBody>
      </p:sp>
      <p:sp>
        <p:nvSpPr>
          <p:cNvPr id="1889283" name="Text Box 3"/>
          <p:cNvSpPr txBox="1">
            <a:spLocks noChangeArrowheads="1"/>
          </p:cNvSpPr>
          <p:nvPr/>
        </p:nvSpPr>
        <p:spPr bwMode="auto">
          <a:xfrm>
            <a:off x="287338" y="4689475"/>
            <a:ext cx="8496300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>
                <a:latin typeface="+mn-lt"/>
              </a:rPr>
              <a:t>Siamo sicuri che in questo modo otteniamo sempre un codice ottimo?</a:t>
            </a:r>
          </a:p>
        </p:txBody>
      </p:sp>
      <p:graphicFrame>
        <p:nvGraphicFramePr>
          <p:cNvPr id="1889284" name="Object 4"/>
          <p:cNvGraphicFramePr>
            <a:graphicFrameLocks noChangeAspect="1"/>
          </p:cNvGraphicFramePr>
          <p:nvPr/>
        </p:nvGraphicFramePr>
        <p:xfrm>
          <a:off x="2360612" y="3357562"/>
          <a:ext cx="4047591" cy="1151557"/>
        </p:xfrm>
        <a:graphic>
          <a:graphicData uri="http://schemas.openxmlformats.org/presentationml/2006/ole">
            <p:oleObj spid="_x0000_s101378" name="Equation" r:id="rId3" imgW="113004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9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9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92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306" name="Text Box 2"/>
          <p:cNvSpPr txBox="1">
            <a:spLocks noChangeArrowheads="1"/>
          </p:cNvSpPr>
          <p:nvPr/>
        </p:nvSpPr>
        <p:spPr bwMode="auto">
          <a:xfrm>
            <a:off x="1187624" y="188640"/>
            <a:ext cx="6497281" cy="7078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r>
              <a:rPr lang="it-IT" sz="4000">
                <a:solidFill>
                  <a:srgbClr val="FF0000"/>
                </a:solidFill>
                <a:latin typeface="+mn-lt"/>
              </a:rPr>
              <a:t>Elementi della strategia golosa</a:t>
            </a:r>
          </a:p>
        </p:txBody>
      </p:sp>
      <p:sp>
        <p:nvSpPr>
          <p:cNvPr id="1890307" name="Text Box 3"/>
          <p:cNvSpPr txBox="1">
            <a:spLocks noChangeArrowheads="1"/>
          </p:cNvSpPr>
          <p:nvPr/>
        </p:nvSpPr>
        <p:spPr bwMode="auto">
          <a:xfrm>
            <a:off x="287338" y="908050"/>
            <a:ext cx="8677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dirty="0">
                <a:latin typeface="+mn-lt"/>
              </a:rPr>
              <a:t>Ingredienti comuni a molti problemi risolvibili con la strategia golosa:</a:t>
            </a:r>
          </a:p>
        </p:txBody>
      </p:sp>
      <p:sp>
        <p:nvSpPr>
          <p:cNvPr id="1890308" name="Text Box 4"/>
          <p:cNvSpPr txBox="1">
            <a:spLocks noChangeArrowheads="1"/>
          </p:cNvSpPr>
          <p:nvPr/>
        </p:nvSpPr>
        <p:spPr bwMode="auto">
          <a:xfrm>
            <a:off x="250825" y="2168525"/>
            <a:ext cx="8605838" cy="156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b="1" i="1" u="sng" dirty="0">
                <a:solidFill>
                  <a:srgbClr val="FF0000"/>
                </a:solidFill>
                <a:latin typeface="+mn-lt"/>
              </a:rPr>
              <a:t>Sottostruttura ottima</a:t>
            </a:r>
            <a:r>
              <a:rPr lang="it-IT" dirty="0">
                <a:latin typeface="+mn-lt"/>
              </a:rPr>
              <a:t>: Ogni soluzione ottima non elementare si </a:t>
            </a:r>
            <a:r>
              <a:rPr lang="it-IT" dirty="0" smtClean="0">
                <a:latin typeface="+mn-lt"/>
              </a:rPr>
              <a:t>ottiene da </a:t>
            </a:r>
            <a:r>
              <a:rPr lang="it-IT" dirty="0">
                <a:latin typeface="+mn-lt"/>
              </a:rPr>
              <a:t>soluzioni ottime di </a:t>
            </a:r>
            <a:r>
              <a:rPr lang="it-IT" dirty="0" smtClean="0">
                <a:latin typeface="+mn-lt"/>
              </a:rPr>
              <a:t>sottoproblemi.</a:t>
            </a:r>
            <a:endParaRPr lang="it-IT" dirty="0">
              <a:latin typeface="+mn-lt"/>
            </a:endParaRPr>
          </a:p>
        </p:txBody>
      </p:sp>
      <p:sp>
        <p:nvSpPr>
          <p:cNvPr id="1890309" name="Text Box 5"/>
          <p:cNvSpPr txBox="1">
            <a:spLocks noChangeArrowheads="1"/>
          </p:cNvSpPr>
          <p:nvPr/>
        </p:nvSpPr>
        <p:spPr bwMode="auto">
          <a:xfrm>
            <a:off x="250825" y="4041775"/>
            <a:ext cx="8642350" cy="156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100000"/>
              </a:spcBef>
            </a:pPr>
            <a:r>
              <a:rPr lang="it-IT" b="1" i="1" u="sng" dirty="0">
                <a:solidFill>
                  <a:srgbClr val="FF0000"/>
                </a:solidFill>
                <a:latin typeface="+mn-lt"/>
              </a:rPr>
              <a:t>Proprietà della scelta golosa</a:t>
            </a:r>
            <a:r>
              <a:rPr lang="it-IT" dirty="0">
                <a:latin typeface="+mn-lt"/>
              </a:rPr>
              <a:t>: La scelta localmente ottima (golosa) non pregiudica la possibilità di arrivare ad una soluzione globalmente </a:t>
            </a:r>
            <a:r>
              <a:rPr lang="it-IT" dirty="0" smtClean="0">
                <a:latin typeface="+mn-lt"/>
              </a:rPr>
              <a:t>ottima.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08" grpId="0"/>
      <p:bldP spid="18903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354" name="Text Box 2"/>
          <p:cNvSpPr txBox="1">
            <a:spLocks noChangeArrowheads="1"/>
          </p:cNvSpPr>
          <p:nvPr/>
        </p:nvSpPr>
        <p:spPr bwMode="auto">
          <a:xfrm>
            <a:off x="215516" y="152400"/>
            <a:ext cx="8748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Se </a:t>
            </a:r>
            <a:r>
              <a:rPr lang="it-IT" b="1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 è ottimo ogni nodo interno ha due figli (altrimenti togliendo il nodo si otterrebbe un codice migliore)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03800" y="1484313"/>
            <a:ext cx="3024188" cy="3338512"/>
            <a:chOff x="3431" y="1680"/>
            <a:chExt cx="1975" cy="2239"/>
          </a:xfrm>
        </p:grpSpPr>
        <p:sp>
          <p:nvSpPr>
            <p:cNvPr id="1892356" name="Oval 4"/>
            <p:cNvSpPr>
              <a:spLocks noChangeArrowheads="1"/>
            </p:cNvSpPr>
            <p:nvPr/>
          </p:nvSpPr>
          <p:spPr bwMode="auto">
            <a:xfrm>
              <a:off x="3804" y="1680"/>
              <a:ext cx="320" cy="29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120</a:t>
              </a:r>
            </a:p>
          </p:txBody>
        </p:sp>
        <p:sp>
          <p:nvSpPr>
            <p:cNvPr id="1892357" name="Oval 5"/>
            <p:cNvSpPr>
              <a:spLocks noChangeArrowheads="1"/>
            </p:cNvSpPr>
            <p:nvPr/>
          </p:nvSpPr>
          <p:spPr bwMode="auto">
            <a:xfrm>
              <a:off x="4338" y="2128"/>
              <a:ext cx="320" cy="29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63</a:t>
              </a:r>
            </a:p>
          </p:txBody>
        </p:sp>
        <p:sp>
          <p:nvSpPr>
            <p:cNvPr id="1892358" name="Line 6"/>
            <p:cNvSpPr>
              <a:spLocks noChangeShapeType="1"/>
            </p:cNvSpPr>
            <p:nvPr/>
          </p:nvSpPr>
          <p:spPr bwMode="auto">
            <a:xfrm>
              <a:off x="4071" y="1929"/>
              <a:ext cx="32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59" name="Rectangle 7"/>
            <p:cNvSpPr>
              <a:spLocks noChangeArrowheads="1"/>
            </p:cNvSpPr>
            <p:nvPr/>
          </p:nvSpPr>
          <p:spPr bwMode="auto">
            <a:xfrm>
              <a:off x="3431" y="2227"/>
              <a:ext cx="373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a</a:t>
              </a:r>
              <a:r>
                <a:rPr lang="it-IT" sz="2000" b="1">
                  <a:latin typeface="+mn-lt"/>
                </a:rPr>
                <a:t>:57</a:t>
              </a:r>
            </a:p>
          </p:txBody>
        </p:sp>
        <p:sp>
          <p:nvSpPr>
            <p:cNvPr id="1892360" name="Line 8"/>
            <p:cNvSpPr>
              <a:spLocks noChangeShapeType="1"/>
            </p:cNvSpPr>
            <p:nvPr/>
          </p:nvSpPr>
          <p:spPr bwMode="auto">
            <a:xfrm flipH="1">
              <a:off x="3591" y="1929"/>
              <a:ext cx="267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61" name="Line 9"/>
            <p:cNvSpPr>
              <a:spLocks noChangeShapeType="1"/>
            </p:cNvSpPr>
            <p:nvPr/>
          </p:nvSpPr>
          <p:spPr bwMode="auto">
            <a:xfrm flipH="1">
              <a:off x="4097" y="2376"/>
              <a:ext cx="294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62" name="Oval 10"/>
            <p:cNvSpPr>
              <a:spLocks noChangeArrowheads="1"/>
            </p:cNvSpPr>
            <p:nvPr/>
          </p:nvSpPr>
          <p:spPr bwMode="auto">
            <a:xfrm>
              <a:off x="3792" y="2592"/>
              <a:ext cx="320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25</a:t>
              </a:r>
            </a:p>
          </p:txBody>
        </p:sp>
        <p:sp>
          <p:nvSpPr>
            <p:cNvPr id="1892363" name="Oval 11"/>
            <p:cNvSpPr>
              <a:spLocks noChangeArrowheads="1"/>
            </p:cNvSpPr>
            <p:nvPr/>
          </p:nvSpPr>
          <p:spPr bwMode="auto">
            <a:xfrm>
              <a:off x="4819" y="2575"/>
              <a:ext cx="320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38</a:t>
              </a:r>
            </a:p>
          </p:txBody>
        </p:sp>
        <p:sp>
          <p:nvSpPr>
            <p:cNvPr id="1892364" name="Line 12"/>
            <p:cNvSpPr>
              <a:spLocks noChangeShapeType="1"/>
            </p:cNvSpPr>
            <p:nvPr/>
          </p:nvSpPr>
          <p:spPr bwMode="auto">
            <a:xfrm>
              <a:off x="4605" y="2376"/>
              <a:ext cx="267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65" name="Line 13"/>
            <p:cNvSpPr>
              <a:spLocks noChangeShapeType="1"/>
            </p:cNvSpPr>
            <p:nvPr/>
          </p:nvSpPr>
          <p:spPr bwMode="auto">
            <a:xfrm>
              <a:off x="4005" y="2891"/>
              <a:ext cx="161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66" name="Line 14"/>
            <p:cNvSpPr>
              <a:spLocks noChangeShapeType="1"/>
            </p:cNvSpPr>
            <p:nvPr/>
          </p:nvSpPr>
          <p:spPr bwMode="auto">
            <a:xfrm>
              <a:off x="5086" y="2874"/>
              <a:ext cx="160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67" name="Line 15"/>
            <p:cNvSpPr>
              <a:spLocks noChangeShapeType="1"/>
            </p:cNvSpPr>
            <p:nvPr/>
          </p:nvSpPr>
          <p:spPr bwMode="auto">
            <a:xfrm flipH="1">
              <a:off x="3738" y="2891"/>
              <a:ext cx="161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68" name="Line 16"/>
            <p:cNvSpPr>
              <a:spLocks noChangeShapeType="1"/>
            </p:cNvSpPr>
            <p:nvPr/>
          </p:nvSpPr>
          <p:spPr bwMode="auto">
            <a:xfrm flipH="1">
              <a:off x="4765" y="2874"/>
              <a:ext cx="161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69" name="Oval 17"/>
            <p:cNvSpPr>
              <a:spLocks noChangeArrowheads="1"/>
            </p:cNvSpPr>
            <p:nvPr/>
          </p:nvSpPr>
          <p:spPr bwMode="auto">
            <a:xfrm>
              <a:off x="4552" y="3123"/>
              <a:ext cx="320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14</a:t>
              </a:r>
            </a:p>
          </p:txBody>
        </p:sp>
        <p:sp>
          <p:nvSpPr>
            <p:cNvPr id="1892370" name="Line 18"/>
            <p:cNvSpPr>
              <a:spLocks noChangeShapeType="1"/>
            </p:cNvSpPr>
            <p:nvPr/>
          </p:nvSpPr>
          <p:spPr bwMode="auto">
            <a:xfrm flipH="1">
              <a:off x="4445" y="3422"/>
              <a:ext cx="160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71" name="Line 19"/>
            <p:cNvSpPr>
              <a:spLocks noChangeShapeType="1"/>
            </p:cNvSpPr>
            <p:nvPr/>
          </p:nvSpPr>
          <p:spPr bwMode="auto">
            <a:xfrm>
              <a:off x="4819" y="3422"/>
              <a:ext cx="159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72" name="Rectangle 20"/>
            <p:cNvSpPr>
              <a:spLocks noChangeArrowheads="1"/>
            </p:cNvSpPr>
            <p:nvPr/>
          </p:nvSpPr>
          <p:spPr bwMode="auto">
            <a:xfrm>
              <a:off x="4005" y="3189"/>
              <a:ext cx="374" cy="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b</a:t>
              </a:r>
              <a:r>
                <a:rPr lang="it-IT" sz="2000" b="1">
                  <a:latin typeface="+mn-lt"/>
                </a:rPr>
                <a:t>:13</a:t>
              </a:r>
            </a:p>
          </p:txBody>
        </p:sp>
        <p:sp>
          <p:nvSpPr>
            <p:cNvPr id="1892373" name="Rectangle 21"/>
            <p:cNvSpPr>
              <a:spLocks noChangeArrowheads="1"/>
            </p:cNvSpPr>
            <p:nvPr/>
          </p:nvSpPr>
          <p:spPr bwMode="auto">
            <a:xfrm>
              <a:off x="3525" y="3189"/>
              <a:ext cx="374" cy="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c</a:t>
              </a:r>
              <a:r>
                <a:rPr lang="it-IT" sz="2000" b="1">
                  <a:latin typeface="+mn-lt"/>
                </a:rPr>
                <a:t>:12</a:t>
              </a:r>
            </a:p>
          </p:txBody>
        </p:sp>
        <p:sp>
          <p:nvSpPr>
            <p:cNvPr id="1892374" name="Rectangle 22"/>
            <p:cNvSpPr>
              <a:spLocks noChangeArrowheads="1"/>
            </p:cNvSpPr>
            <p:nvPr/>
          </p:nvSpPr>
          <p:spPr bwMode="auto">
            <a:xfrm>
              <a:off x="5032" y="3173"/>
              <a:ext cx="374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d</a:t>
              </a:r>
              <a:r>
                <a:rPr lang="it-IT" sz="2000" b="1">
                  <a:latin typeface="+mn-lt"/>
                </a:rPr>
                <a:t>:24</a:t>
              </a:r>
            </a:p>
          </p:txBody>
        </p:sp>
        <p:sp>
          <p:nvSpPr>
            <p:cNvPr id="1892375" name="Rectangle 23"/>
            <p:cNvSpPr>
              <a:spLocks noChangeArrowheads="1"/>
            </p:cNvSpPr>
            <p:nvPr/>
          </p:nvSpPr>
          <p:spPr bwMode="auto">
            <a:xfrm>
              <a:off x="4285" y="3720"/>
              <a:ext cx="373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f</a:t>
              </a:r>
              <a:r>
                <a:rPr lang="it-IT" sz="2000" b="1">
                  <a:latin typeface="+mn-lt"/>
                </a:rPr>
                <a:t>:5</a:t>
              </a:r>
            </a:p>
          </p:txBody>
        </p:sp>
        <p:sp>
          <p:nvSpPr>
            <p:cNvPr id="1892376" name="Rectangle 24"/>
            <p:cNvSpPr>
              <a:spLocks noChangeArrowheads="1"/>
            </p:cNvSpPr>
            <p:nvPr/>
          </p:nvSpPr>
          <p:spPr bwMode="auto">
            <a:xfrm>
              <a:off x="4765" y="3720"/>
              <a:ext cx="374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e</a:t>
              </a:r>
              <a:r>
                <a:rPr lang="it-IT" sz="2000" b="1">
                  <a:latin typeface="+mn-lt"/>
                </a:rPr>
                <a:t>:9</a:t>
              </a:r>
            </a:p>
          </p:txBody>
        </p:sp>
        <p:sp>
          <p:nvSpPr>
            <p:cNvPr id="1892377" name="Text Box 25"/>
            <p:cNvSpPr txBox="1">
              <a:spLocks noChangeArrowheads="1"/>
            </p:cNvSpPr>
            <p:nvPr/>
          </p:nvSpPr>
          <p:spPr bwMode="auto">
            <a:xfrm>
              <a:off x="3591" y="1893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378" name="Text Box 26"/>
            <p:cNvSpPr txBox="1">
              <a:spLocks noChangeArrowheads="1"/>
            </p:cNvSpPr>
            <p:nvPr/>
          </p:nvSpPr>
          <p:spPr bwMode="auto">
            <a:xfrm>
              <a:off x="4071" y="2341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379" name="Text Box 27"/>
            <p:cNvSpPr txBox="1">
              <a:spLocks noChangeArrowheads="1"/>
            </p:cNvSpPr>
            <p:nvPr/>
          </p:nvSpPr>
          <p:spPr bwMode="auto">
            <a:xfrm>
              <a:off x="3685" y="2855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380" name="Text Box 28"/>
            <p:cNvSpPr txBox="1">
              <a:spLocks noChangeArrowheads="1"/>
            </p:cNvSpPr>
            <p:nvPr/>
          </p:nvSpPr>
          <p:spPr bwMode="auto">
            <a:xfrm>
              <a:off x="4659" y="2838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381" name="Text Box 29"/>
            <p:cNvSpPr txBox="1">
              <a:spLocks noChangeArrowheads="1"/>
            </p:cNvSpPr>
            <p:nvPr/>
          </p:nvSpPr>
          <p:spPr bwMode="auto">
            <a:xfrm>
              <a:off x="4391" y="3385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382" name="Text Box 30"/>
            <p:cNvSpPr txBox="1">
              <a:spLocks noChangeArrowheads="1"/>
            </p:cNvSpPr>
            <p:nvPr/>
          </p:nvSpPr>
          <p:spPr bwMode="auto">
            <a:xfrm>
              <a:off x="4178" y="1893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383" name="Text Box 31"/>
            <p:cNvSpPr txBox="1">
              <a:spLocks noChangeArrowheads="1"/>
            </p:cNvSpPr>
            <p:nvPr/>
          </p:nvSpPr>
          <p:spPr bwMode="auto">
            <a:xfrm>
              <a:off x="4659" y="2341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384" name="Text Box 32"/>
            <p:cNvSpPr txBox="1">
              <a:spLocks noChangeArrowheads="1"/>
            </p:cNvSpPr>
            <p:nvPr/>
          </p:nvSpPr>
          <p:spPr bwMode="auto">
            <a:xfrm>
              <a:off x="5086" y="2838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385" name="Text Box 33"/>
            <p:cNvSpPr txBox="1">
              <a:spLocks noChangeArrowheads="1"/>
            </p:cNvSpPr>
            <p:nvPr/>
          </p:nvSpPr>
          <p:spPr bwMode="auto">
            <a:xfrm>
              <a:off x="4005" y="2855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386" name="Text Box 34"/>
            <p:cNvSpPr txBox="1">
              <a:spLocks noChangeArrowheads="1"/>
            </p:cNvSpPr>
            <p:nvPr/>
          </p:nvSpPr>
          <p:spPr bwMode="auto">
            <a:xfrm>
              <a:off x="4819" y="3385"/>
              <a:ext cx="2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3" y="1528763"/>
            <a:ext cx="3648075" cy="4017962"/>
            <a:chOff x="400" y="1440"/>
            <a:chExt cx="2489" cy="2695"/>
          </a:xfrm>
        </p:grpSpPr>
        <p:sp>
          <p:nvSpPr>
            <p:cNvPr id="1892388" name="Oval 36"/>
            <p:cNvSpPr>
              <a:spLocks noChangeArrowheads="1"/>
            </p:cNvSpPr>
            <p:nvPr/>
          </p:nvSpPr>
          <p:spPr bwMode="auto">
            <a:xfrm>
              <a:off x="1774" y="1888"/>
              <a:ext cx="334" cy="29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dirty="0">
                  <a:latin typeface="+mn-lt"/>
                </a:rPr>
                <a:t>63</a:t>
              </a:r>
            </a:p>
          </p:txBody>
        </p:sp>
        <p:sp>
          <p:nvSpPr>
            <p:cNvPr id="1892389" name="Oval 37"/>
            <p:cNvSpPr>
              <a:spLocks noChangeArrowheads="1"/>
            </p:cNvSpPr>
            <p:nvPr/>
          </p:nvSpPr>
          <p:spPr bwMode="auto">
            <a:xfrm>
              <a:off x="1215" y="1440"/>
              <a:ext cx="335" cy="29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120</a:t>
              </a:r>
            </a:p>
          </p:txBody>
        </p:sp>
        <p:sp>
          <p:nvSpPr>
            <p:cNvPr id="1892390" name="Line 38"/>
            <p:cNvSpPr>
              <a:spLocks noChangeShapeType="1"/>
            </p:cNvSpPr>
            <p:nvPr/>
          </p:nvSpPr>
          <p:spPr bwMode="auto">
            <a:xfrm>
              <a:off x="1494" y="1689"/>
              <a:ext cx="335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91" name="Rectangle 39"/>
            <p:cNvSpPr>
              <a:spLocks noChangeArrowheads="1"/>
            </p:cNvSpPr>
            <p:nvPr/>
          </p:nvSpPr>
          <p:spPr bwMode="auto">
            <a:xfrm>
              <a:off x="825" y="1987"/>
              <a:ext cx="390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a</a:t>
              </a:r>
              <a:r>
                <a:rPr lang="it-IT" sz="2000" b="1">
                  <a:latin typeface="+mn-lt"/>
                </a:rPr>
                <a:t>:57</a:t>
              </a:r>
            </a:p>
          </p:txBody>
        </p:sp>
        <p:sp>
          <p:nvSpPr>
            <p:cNvPr id="1892392" name="Line 40"/>
            <p:cNvSpPr>
              <a:spLocks noChangeShapeType="1"/>
            </p:cNvSpPr>
            <p:nvPr/>
          </p:nvSpPr>
          <p:spPr bwMode="auto">
            <a:xfrm flipH="1">
              <a:off x="992" y="1689"/>
              <a:ext cx="280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93" name="Line 41"/>
            <p:cNvSpPr>
              <a:spLocks noChangeShapeType="1"/>
            </p:cNvSpPr>
            <p:nvPr/>
          </p:nvSpPr>
          <p:spPr bwMode="auto">
            <a:xfrm flipH="1">
              <a:off x="1522" y="2136"/>
              <a:ext cx="307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94" name="Oval 42"/>
            <p:cNvSpPr>
              <a:spLocks noChangeArrowheads="1"/>
            </p:cNvSpPr>
            <p:nvPr/>
          </p:nvSpPr>
          <p:spPr bwMode="auto">
            <a:xfrm>
              <a:off x="679" y="2865"/>
              <a:ext cx="334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25</a:t>
              </a:r>
            </a:p>
          </p:txBody>
        </p:sp>
        <p:sp>
          <p:nvSpPr>
            <p:cNvPr id="1892395" name="Oval 43"/>
            <p:cNvSpPr>
              <a:spLocks noChangeArrowheads="1"/>
            </p:cNvSpPr>
            <p:nvPr/>
          </p:nvSpPr>
          <p:spPr bwMode="auto">
            <a:xfrm>
              <a:off x="2276" y="2335"/>
              <a:ext cx="334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38</a:t>
              </a:r>
            </a:p>
          </p:txBody>
        </p:sp>
        <p:sp>
          <p:nvSpPr>
            <p:cNvPr id="1892396" name="Line 44"/>
            <p:cNvSpPr>
              <a:spLocks noChangeShapeType="1"/>
            </p:cNvSpPr>
            <p:nvPr/>
          </p:nvSpPr>
          <p:spPr bwMode="auto">
            <a:xfrm>
              <a:off x="2052" y="2136"/>
              <a:ext cx="279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97" name="Line 45"/>
            <p:cNvSpPr>
              <a:spLocks noChangeShapeType="1"/>
            </p:cNvSpPr>
            <p:nvPr/>
          </p:nvSpPr>
          <p:spPr bwMode="auto">
            <a:xfrm>
              <a:off x="902" y="3164"/>
              <a:ext cx="168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98" name="Line 46"/>
            <p:cNvSpPr>
              <a:spLocks noChangeShapeType="1"/>
            </p:cNvSpPr>
            <p:nvPr/>
          </p:nvSpPr>
          <p:spPr bwMode="auto">
            <a:xfrm>
              <a:off x="2555" y="2634"/>
              <a:ext cx="166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399" name="Line 47"/>
            <p:cNvSpPr>
              <a:spLocks noChangeShapeType="1"/>
            </p:cNvSpPr>
            <p:nvPr/>
          </p:nvSpPr>
          <p:spPr bwMode="auto">
            <a:xfrm flipH="1">
              <a:off x="623" y="3164"/>
              <a:ext cx="168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400" name="Line 48"/>
            <p:cNvSpPr>
              <a:spLocks noChangeShapeType="1"/>
            </p:cNvSpPr>
            <p:nvPr/>
          </p:nvSpPr>
          <p:spPr bwMode="auto">
            <a:xfrm flipH="1">
              <a:off x="2219" y="2634"/>
              <a:ext cx="168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401" name="Oval 49"/>
            <p:cNvSpPr>
              <a:spLocks noChangeArrowheads="1"/>
            </p:cNvSpPr>
            <p:nvPr/>
          </p:nvSpPr>
          <p:spPr bwMode="auto">
            <a:xfrm>
              <a:off x="1996" y="2883"/>
              <a:ext cx="335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14</a:t>
              </a:r>
            </a:p>
          </p:txBody>
        </p:sp>
        <p:sp>
          <p:nvSpPr>
            <p:cNvPr id="1892402" name="Line 50"/>
            <p:cNvSpPr>
              <a:spLocks noChangeShapeType="1"/>
            </p:cNvSpPr>
            <p:nvPr/>
          </p:nvSpPr>
          <p:spPr bwMode="auto">
            <a:xfrm flipH="1">
              <a:off x="1885" y="3182"/>
              <a:ext cx="167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403" name="Line 51"/>
            <p:cNvSpPr>
              <a:spLocks noChangeShapeType="1"/>
            </p:cNvSpPr>
            <p:nvPr/>
          </p:nvSpPr>
          <p:spPr bwMode="auto">
            <a:xfrm>
              <a:off x="2276" y="3182"/>
              <a:ext cx="166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404" name="Rectangle 52"/>
            <p:cNvSpPr>
              <a:spLocks noChangeArrowheads="1"/>
            </p:cNvSpPr>
            <p:nvPr/>
          </p:nvSpPr>
          <p:spPr bwMode="auto">
            <a:xfrm>
              <a:off x="902" y="3462"/>
              <a:ext cx="391" cy="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b</a:t>
              </a:r>
              <a:r>
                <a:rPr lang="it-IT" sz="2000" b="1">
                  <a:latin typeface="+mn-lt"/>
                </a:rPr>
                <a:t>:13</a:t>
              </a:r>
            </a:p>
          </p:txBody>
        </p:sp>
        <p:sp>
          <p:nvSpPr>
            <p:cNvPr id="1892405" name="Rectangle 53"/>
            <p:cNvSpPr>
              <a:spLocks noChangeArrowheads="1"/>
            </p:cNvSpPr>
            <p:nvPr/>
          </p:nvSpPr>
          <p:spPr bwMode="auto">
            <a:xfrm>
              <a:off x="400" y="3462"/>
              <a:ext cx="391" cy="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c</a:t>
              </a:r>
              <a:r>
                <a:rPr lang="it-IT" sz="2000" b="1">
                  <a:latin typeface="+mn-lt"/>
                </a:rPr>
                <a:t>:12</a:t>
              </a:r>
            </a:p>
          </p:txBody>
        </p:sp>
        <p:sp>
          <p:nvSpPr>
            <p:cNvPr id="1892406" name="Rectangle 54"/>
            <p:cNvSpPr>
              <a:spLocks noChangeArrowheads="1"/>
            </p:cNvSpPr>
            <p:nvPr/>
          </p:nvSpPr>
          <p:spPr bwMode="auto">
            <a:xfrm>
              <a:off x="2498" y="2933"/>
              <a:ext cx="391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d</a:t>
              </a:r>
              <a:r>
                <a:rPr lang="it-IT" sz="2000" b="1">
                  <a:latin typeface="+mn-lt"/>
                </a:rPr>
                <a:t>:24</a:t>
              </a:r>
            </a:p>
          </p:txBody>
        </p:sp>
        <p:sp>
          <p:nvSpPr>
            <p:cNvPr id="1892407" name="Rectangle 55"/>
            <p:cNvSpPr>
              <a:spLocks noChangeArrowheads="1"/>
            </p:cNvSpPr>
            <p:nvPr/>
          </p:nvSpPr>
          <p:spPr bwMode="auto">
            <a:xfrm>
              <a:off x="1717" y="3480"/>
              <a:ext cx="391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f</a:t>
              </a:r>
              <a:r>
                <a:rPr lang="it-IT" sz="2000" b="1">
                  <a:latin typeface="+mn-lt"/>
                </a:rPr>
                <a:t>:5</a:t>
              </a:r>
            </a:p>
          </p:txBody>
        </p:sp>
        <p:sp>
          <p:nvSpPr>
            <p:cNvPr id="1892408" name="Rectangle 56"/>
            <p:cNvSpPr>
              <a:spLocks noChangeArrowheads="1"/>
            </p:cNvSpPr>
            <p:nvPr/>
          </p:nvSpPr>
          <p:spPr bwMode="auto">
            <a:xfrm>
              <a:off x="2112" y="3936"/>
              <a:ext cx="391" cy="19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  <a:sym typeface="Symbol" pitchFamily="18" charset="2"/>
                </a:rPr>
                <a:t>e</a:t>
              </a:r>
              <a:r>
                <a:rPr lang="it-IT" sz="2000" b="1">
                  <a:latin typeface="+mn-lt"/>
                </a:rPr>
                <a:t>:9</a:t>
              </a:r>
            </a:p>
          </p:txBody>
        </p:sp>
        <p:sp>
          <p:nvSpPr>
            <p:cNvPr id="1892409" name="Text Box 57"/>
            <p:cNvSpPr txBox="1">
              <a:spLocks noChangeArrowheads="1"/>
            </p:cNvSpPr>
            <p:nvPr/>
          </p:nvSpPr>
          <p:spPr bwMode="auto">
            <a:xfrm>
              <a:off x="992" y="1653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410" name="Text Box 58"/>
            <p:cNvSpPr txBox="1">
              <a:spLocks noChangeArrowheads="1"/>
            </p:cNvSpPr>
            <p:nvPr/>
          </p:nvSpPr>
          <p:spPr bwMode="auto">
            <a:xfrm>
              <a:off x="1494" y="2101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411" name="Text Box 59"/>
            <p:cNvSpPr txBox="1">
              <a:spLocks noChangeArrowheads="1"/>
            </p:cNvSpPr>
            <p:nvPr/>
          </p:nvSpPr>
          <p:spPr bwMode="auto">
            <a:xfrm>
              <a:off x="567" y="3128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412" name="Text Box 60"/>
            <p:cNvSpPr txBox="1">
              <a:spLocks noChangeArrowheads="1"/>
            </p:cNvSpPr>
            <p:nvPr/>
          </p:nvSpPr>
          <p:spPr bwMode="auto">
            <a:xfrm>
              <a:off x="2107" y="2598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413" name="Text Box 61"/>
            <p:cNvSpPr txBox="1">
              <a:spLocks noChangeArrowheads="1"/>
            </p:cNvSpPr>
            <p:nvPr/>
          </p:nvSpPr>
          <p:spPr bwMode="auto">
            <a:xfrm>
              <a:off x="1829" y="3145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414" name="Text Box 62"/>
            <p:cNvSpPr txBox="1">
              <a:spLocks noChangeArrowheads="1"/>
            </p:cNvSpPr>
            <p:nvPr/>
          </p:nvSpPr>
          <p:spPr bwMode="auto">
            <a:xfrm>
              <a:off x="1606" y="1653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415" name="Text Box 63"/>
            <p:cNvSpPr txBox="1">
              <a:spLocks noChangeArrowheads="1"/>
            </p:cNvSpPr>
            <p:nvPr/>
          </p:nvSpPr>
          <p:spPr bwMode="auto">
            <a:xfrm>
              <a:off x="2107" y="2101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416" name="Text Box 64"/>
            <p:cNvSpPr txBox="1">
              <a:spLocks noChangeArrowheads="1"/>
            </p:cNvSpPr>
            <p:nvPr/>
          </p:nvSpPr>
          <p:spPr bwMode="auto">
            <a:xfrm>
              <a:off x="2555" y="2598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417" name="Text Box 65"/>
            <p:cNvSpPr txBox="1">
              <a:spLocks noChangeArrowheads="1"/>
            </p:cNvSpPr>
            <p:nvPr/>
          </p:nvSpPr>
          <p:spPr bwMode="auto">
            <a:xfrm>
              <a:off x="901" y="3128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418" name="Text Box 66"/>
            <p:cNvSpPr txBox="1">
              <a:spLocks noChangeArrowheads="1"/>
            </p:cNvSpPr>
            <p:nvPr/>
          </p:nvSpPr>
          <p:spPr bwMode="auto">
            <a:xfrm>
              <a:off x="2276" y="3145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92419" name="Oval 67"/>
            <p:cNvSpPr>
              <a:spLocks noChangeArrowheads="1"/>
            </p:cNvSpPr>
            <p:nvPr/>
          </p:nvSpPr>
          <p:spPr bwMode="auto">
            <a:xfrm>
              <a:off x="1227" y="2385"/>
              <a:ext cx="334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25</a:t>
              </a:r>
            </a:p>
          </p:txBody>
        </p:sp>
        <p:sp>
          <p:nvSpPr>
            <p:cNvPr id="1892420" name="Line 68"/>
            <p:cNvSpPr>
              <a:spLocks noChangeShapeType="1"/>
            </p:cNvSpPr>
            <p:nvPr/>
          </p:nvSpPr>
          <p:spPr bwMode="auto">
            <a:xfrm flipH="1">
              <a:off x="974" y="2634"/>
              <a:ext cx="308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421" name="Text Box 69"/>
            <p:cNvSpPr txBox="1">
              <a:spLocks noChangeArrowheads="1"/>
            </p:cNvSpPr>
            <p:nvPr/>
          </p:nvSpPr>
          <p:spPr bwMode="auto">
            <a:xfrm>
              <a:off x="948" y="2598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92422" name="Line 70"/>
            <p:cNvSpPr>
              <a:spLocks noChangeShapeType="1"/>
            </p:cNvSpPr>
            <p:nvPr/>
          </p:nvSpPr>
          <p:spPr bwMode="auto">
            <a:xfrm flipH="1">
              <a:off x="2304" y="3648"/>
              <a:ext cx="167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2423" name="Oval 71"/>
            <p:cNvSpPr>
              <a:spLocks noChangeArrowheads="1"/>
            </p:cNvSpPr>
            <p:nvPr/>
          </p:nvSpPr>
          <p:spPr bwMode="auto">
            <a:xfrm>
              <a:off x="2352" y="3456"/>
              <a:ext cx="335" cy="29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9</a:t>
              </a:r>
            </a:p>
          </p:txBody>
        </p:sp>
        <p:sp>
          <p:nvSpPr>
            <p:cNvPr id="1892424" name="Text Box 72"/>
            <p:cNvSpPr txBox="1">
              <a:spLocks noChangeArrowheads="1"/>
            </p:cNvSpPr>
            <p:nvPr/>
          </p:nvSpPr>
          <p:spPr bwMode="auto">
            <a:xfrm>
              <a:off x="2256" y="3652"/>
              <a:ext cx="2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</p:grpSp>
      <p:sp>
        <p:nvSpPr>
          <p:cNvPr id="1892425" name="Text Box 73"/>
          <p:cNvSpPr txBox="1">
            <a:spLocks noChangeArrowheads="1"/>
          </p:cNvSpPr>
          <p:nvPr/>
        </p:nvSpPr>
        <p:spPr bwMode="auto">
          <a:xfrm>
            <a:off x="359532" y="5481228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Se </a:t>
            </a:r>
            <a:r>
              <a:rPr lang="it-IT" b="1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 è ottimo esistono due foglie sorelle </a:t>
            </a:r>
            <a:r>
              <a:rPr lang="it-IT" b="1" i="1" dirty="0">
                <a:latin typeface="+mn-lt"/>
              </a:rPr>
              <a:t>x</a:t>
            </a:r>
            <a:r>
              <a:rPr lang="it-IT" dirty="0">
                <a:latin typeface="+mn-lt"/>
              </a:rPr>
              <a:t> ed </a:t>
            </a:r>
            <a:r>
              <a:rPr lang="it-IT" b="1" i="1" dirty="0" smtClean="0">
                <a:latin typeface="+mn-lt"/>
              </a:rPr>
              <a:t>y </a:t>
            </a:r>
            <a:r>
              <a:rPr lang="it-IT" dirty="0" smtClean="0">
                <a:latin typeface="+mn-lt"/>
              </a:rPr>
              <a:t>a profondità massima.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4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378" name="Text Box 2"/>
          <p:cNvSpPr txBox="1">
            <a:spLocks noChangeArrowheads="1"/>
          </p:cNvSpPr>
          <p:nvPr/>
        </p:nvSpPr>
        <p:spPr bwMode="auto">
          <a:xfrm>
            <a:off x="250825" y="280988"/>
            <a:ext cx="8641655" cy="6186309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b="1" i="1" u="sng" dirty="0">
                <a:solidFill>
                  <a:schemeClr val="accent2"/>
                </a:solidFill>
                <a:latin typeface="+mn-lt"/>
              </a:rPr>
              <a:t>Proprietà</a:t>
            </a:r>
            <a:r>
              <a:rPr lang="it-IT" sz="3600" dirty="0">
                <a:latin typeface="+mn-lt"/>
              </a:rPr>
              <a:t> (</a:t>
            </a:r>
            <a:r>
              <a:rPr lang="it-IT" sz="3600" i="1" dirty="0">
                <a:latin typeface="+mn-lt"/>
              </a:rPr>
              <a:t>sottostruttura ottima</a:t>
            </a:r>
            <a:r>
              <a:rPr lang="it-IT" sz="3600" dirty="0">
                <a:latin typeface="+mn-lt"/>
              </a:rPr>
              <a:t>)</a:t>
            </a:r>
          </a:p>
          <a:p>
            <a:r>
              <a:rPr lang="it-IT" sz="3600" dirty="0">
                <a:latin typeface="+mn-lt"/>
              </a:rPr>
              <a:t>Sia </a:t>
            </a:r>
            <a:r>
              <a:rPr lang="it-IT" sz="3600" b="1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 l’albero di un codice prefisso ottimo </a:t>
            </a:r>
            <a:r>
              <a:rPr lang="it-IT" sz="3600" dirty="0" smtClean="0">
                <a:latin typeface="+mn-lt"/>
              </a:rPr>
              <a:t>per l’alfabeto </a:t>
            </a:r>
            <a:r>
              <a:rPr lang="el-GR" sz="3600" b="1" i="1" dirty="0" smtClean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it-IT" sz="3600" dirty="0" smtClean="0">
                <a:latin typeface="+mn-lt"/>
              </a:rPr>
              <a:t> e siano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 ed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 i caratteri associati a due foglie sorelle </a:t>
            </a:r>
            <a:r>
              <a:rPr lang="it-IT" sz="3600" b="1" i="1" dirty="0">
                <a:latin typeface="+mn-lt"/>
              </a:rPr>
              <a:t>x</a:t>
            </a:r>
            <a:r>
              <a:rPr lang="it-IT" sz="3600" dirty="0">
                <a:latin typeface="+mn-lt"/>
              </a:rPr>
              <a:t> ed </a:t>
            </a:r>
            <a:r>
              <a:rPr lang="it-IT" sz="3600" b="1" i="1" dirty="0">
                <a:latin typeface="+mn-lt"/>
              </a:rPr>
              <a:t>y</a:t>
            </a:r>
            <a:r>
              <a:rPr lang="it-IT" sz="3600" dirty="0">
                <a:latin typeface="+mn-lt"/>
              </a:rPr>
              <a:t> di </a:t>
            </a:r>
            <a:r>
              <a:rPr lang="it-IT" sz="3600" b="1" i="1" dirty="0" smtClean="0">
                <a:latin typeface="+mn-lt"/>
              </a:rPr>
              <a:t>T</a:t>
            </a:r>
            <a:r>
              <a:rPr lang="it-IT" sz="3600" dirty="0" smtClean="0">
                <a:latin typeface="+mn-lt"/>
              </a:rPr>
              <a:t>. </a:t>
            </a:r>
            <a:endParaRPr lang="it-IT" sz="3600" dirty="0">
              <a:latin typeface="+mn-lt"/>
            </a:endParaRPr>
          </a:p>
          <a:p>
            <a:r>
              <a:rPr lang="it-IT" sz="3600" dirty="0">
                <a:latin typeface="+mn-lt"/>
              </a:rPr>
              <a:t>Se </a:t>
            </a:r>
            <a:r>
              <a:rPr lang="it-IT" sz="3600" dirty="0" smtClean="0">
                <a:latin typeface="+mn-lt"/>
              </a:rPr>
              <a:t>consideriamo il padre </a:t>
            </a:r>
            <a:r>
              <a:rPr lang="it-IT" sz="3600" b="1" i="1" dirty="0">
                <a:latin typeface="+mn-lt"/>
              </a:rPr>
              <a:t>z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di </a:t>
            </a:r>
            <a:r>
              <a:rPr lang="it-IT" sz="3600" b="1" i="1" dirty="0" smtClean="0">
                <a:solidFill>
                  <a:srgbClr val="000000"/>
                </a:solidFill>
                <a:latin typeface="Times New Roman"/>
              </a:rPr>
              <a:t>x</a:t>
            </a:r>
            <a:r>
              <a:rPr lang="it-IT" sz="3600" dirty="0" smtClean="0">
                <a:solidFill>
                  <a:srgbClr val="000000"/>
                </a:solidFill>
                <a:latin typeface="Times New Roman"/>
              </a:rPr>
              <a:t> ed </a:t>
            </a:r>
            <a:r>
              <a:rPr lang="it-IT" sz="3600" b="1" i="1" dirty="0" smtClean="0">
                <a:solidFill>
                  <a:srgbClr val="000000"/>
                </a:solidFill>
                <a:latin typeface="Times New Roman"/>
              </a:rPr>
              <a:t>y</a:t>
            </a:r>
            <a:r>
              <a:rPr lang="it-IT" sz="36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sz="3600" dirty="0" smtClean="0">
                <a:latin typeface="+mn-lt"/>
              </a:rPr>
              <a:t>come </a:t>
            </a:r>
            <a:r>
              <a:rPr lang="it-IT" sz="3600" dirty="0">
                <a:latin typeface="+mn-lt"/>
              </a:rPr>
              <a:t>foglia associata ad un nuovo carattere </a:t>
            </a:r>
            <a:r>
              <a:rPr lang="it-IT" sz="3600" b="1" i="1" dirty="0">
                <a:latin typeface="+mn-lt"/>
              </a:rPr>
              <a:t>c</a:t>
            </a:r>
            <a:r>
              <a:rPr lang="it-IT" sz="3600" dirty="0">
                <a:latin typeface="+mn-lt"/>
              </a:rPr>
              <a:t> con </a:t>
            </a:r>
            <a:r>
              <a:rPr lang="it-IT" sz="3600" dirty="0" smtClean="0">
                <a:latin typeface="+mn-lt"/>
              </a:rPr>
              <a:t>frequenza</a:t>
            </a:r>
          </a:p>
          <a:p>
            <a:pPr algn="ctr"/>
            <a:r>
              <a:rPr lang="it-IT" sz="3600" dirty="0" smtClean="0">
                <a:latin typeface="+mn-lt"/>
              </a:rPr>
              <a:t>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  <a:sym typeface="Symbol" pitchFamily="18" charset="2"/>
              </a:rPr>
              <a:t>c</a:t>
            </a:r>
            <a:r>
              <a:rPr lang="it-IT" sz="3600" b="1" i="1" dirty="0">
                <a:latin typeface="+mn-lt"/>
              </a:rPr>
              <a:t> = </a:t>
            </a:r>
            <a:r>
              <a:rPr lang="it-IT" sz="3600" b="1" i="1" dirty="0" err="1">
                <a:latin typeface="+mn-lt"/>
              </a:rPr>
              <a:t>z.f</a:t>
            </a:r>
            <a:r>
              <a:rPr lang="it-IT" sz="3600" b="1" i="1" dirty="0">
                <a:latin typeface="+mn-lt"/>
              </a:rPr>
              <a:t> =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  <a:sym typeface="Symbol" pitchFamily="18" charset="2"/>
              </a:rPr>
              <a:t>a</a:t>
            </a:r>
            <a:r>
              <a:rPr lang="it-IT" sz="3600" b="1" i="1" dirty="0" err="1">
                <a:latin typeface="+mn-lt"/>
              </a:rPr>
              <a:t>+</a:t>
            </a:r>
            <a:r>
              <a:rPr lang="it-IT" sz="3600" b="1" i="1" dirty="0">
                <a:latin typeface="+mn-lt"/>
              </a:rPr>
              <a:t>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  <a:sym typeface="Symbol" pitchFamily="18" charset="2"/>
              </a:rPr>
              <a:t>b</a:t>
            </a:r>
            <a:r>
              <a:rPr lang="it-IT" sz="3600" dirty="0">
                <a:latin typeface="+mn-lt"/>
              </a:rPr>
              <a:t> </a:t>
            </a:r>
            <a:endParaRPr lang="it-IT" sz="3600" dirty="0" smtClean="0">
              <a:latin typeface="+mn-lt"/>
            </a:endParaRPr>
          </a:p>
          <a:p>
            <a:r>
              <a:rPr lang="it-IT" sz="3600" dirty="0" smtClean="0">
                <a:latin typeface="+mn-lt"/>
              </a:rPr>
              <a:t>allora </a:t>
            </a:r>
            <a:r>
              <a:rPr lang="it-IT" sz="3600" dirty="0">
                <a:latin typeface="+mn-lt"/>
              </a:rPr>
              <a:t>l’albero</a:t>
            </a:r>
            <a:r>
              <a:rPr lang="it-IT" sz="3600" dirty="0">
                <a:latin typeface="+mn-lt"/>
                <a:sym typeface="Symbol" pitchFamily="18" charset="2"/>
              </a:rPr>
              <a:t> </a:t>
            </a:r>
            <a:r>
              <a:rPr lang="it-IT" sz="3600" b="1" i="1" dirty="0">
                <a:latin typeface="+mn-lt"/>
                <a:sym typeface="Symbol" pitchFamily="18" charset="2"/>
              </a:rPr>
              <a:t>T'</a:t>
            </a:r>
            <a:r>
              <a:rPr lang="it-IT" sz="3600" b="1" i="1" dirty="0" err="1">
                <a:latin typeface="+mn-lt"/>
                <a:sym typeface="Symbol" pitchFamily="18" charset="2"/>
              </a:rPr>
              <a:t>=T</a:t>
            </a:r>
            <a:r>
              <a:rPr lang="it-IT" sz="3600" b="1" i="1" dirty="0">
                <a:latin typeface="+mn-lt"/>
                <a:sym typeface="Symbol" pitchFamily="18" charset="2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- {</a:t>
            </a:r>
            <a:r>
              <a:rPr lang="it-IT" sz="3600" b="1" i="1" dirty="0">
                <a:latin typeface="+mn-lt"/>
                <a:sym typeface="Symbol" pitchFamily="18" charset="2"/>
              </a:rPr>
              <a:t>x,y</a:t>
            </a:r>
            <a:r>
              <a:rPr lang="it-IT" sz="3600" b="1" dirty="0">
                <a:latin typeface="+mn-lt"/>
                <a:sym typeface="Symbol" pitchFamily="18" charset="2"/>
              </a:rPr>
              <a:t>} </a:t>
            </a:r>
            <a:r>
              <a:rPr lang="it-IT" sz="3600" dirty="0">
                <a:latin typeface="+mn-lt"/>
                <a:sym typeface="Symbol" pitchFamily="18" charset="2"/>
              </a:rPr>
              <a:t>rappresenta un codice prefisso ottimo per l’alfabeto </a:t>
            </a:r>
            <a:endParaRPr lang="it-IT" sz="3600" dirty="0" smtClean="0">
              <a:latin typeface="+mn-lt"/>
              <a:sym typeface="Symbol" pitchFamily="18" charset="2"/>
            </a:endParaRPr>
          </a:p>
          <a:p>
            <a:pPr algn="ctr"/>
            <a:r>
              <a:rPr lang="el-GR" sz="3600" b="1" i="1" dirty="0" smtClean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it-IT" sz="3600" b="1" i="1" dirty="0" smtClean="0">
                <a:latin typeface="+mn-lt"/>
                <a:sym typeface="Symbol" pitchFamily="18" charset="2"/>
              </a:rPr>
              <a:t>' </a:t>
            </a:r>
            <a:r>
              <a:rPr lang="it-IT" sz="3600" b="1" i="1" dirty="0">
                <a:latin typeface="+mn-lt"/>
                <a:sym typeface="Symbol" pitchFamily="18" charset="2"/>
              </a:rPr>
              <a:t>=</a:t>
            </a:r>
            <a:r>
              <a:rPr lang="it-IT" sz="3600" b="1" dirty="0">
                <a:latin typeface="+mn-lt"/>
                <a:sym typeface="Symbol" pitchFamily="18" charset="2"/>
              </a:rPr>
              <a:t> </a:t>
            </a:r>
            <a:r>
              <a:rPr lang="el-GR" sz="3600" b="1" i="1" dirty="0" smtClean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it-IT" sz="3600" b="1" dirty="0" smtClean="0">
                <a:latin typeface="+mn-lt"/>
                <a:sym typeface="Symbol" pitchFamily="18" charset="2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- {</a:t>
            </a:r>
            <a:r>
              <a:rPr lang="it-IT" sz="3600" b="1" i="1" dirty="0">
                <a:latin typeface="+mn-lt"/>
                <a:sym typeface="Symbol" pitchFamily="18" charset="2"/>
              </a:rPr>
              <a:t>a,b</a:t>
            </a:r>
            <a:r>
              <a:rPr lang="it-IT" sz="3600" b="1" dirty="0">
                <a:latin typeface="+mn-lt"/>
                <a:sym typeface="Symbol" pitchFamily="18" charset="2"/>
              </a:rPr>
              <a:t>} </a:t>
            </a:r>
            <a:r>
              <a:rPr lang="en-US" sz="3600" b="1" dirty="0">
                <a:latin typeface="+mn-lt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⋃ </a:t>
            </a:r>
            <a:r>
              <a:rPr lang="it-IT" sz="3600" b="1" dirty="0">
                <a:latin typeface="+mn-lt"/>
                <a:sym typeface="Symbol" pitchFamily="18" charset="2"/>
              </a:rPr>
              <a:t>{</a:t>
            </a:r>
            <a:r>
              <a:rPr lang="it-IT" sz="3600" b="1" i="1" dirty="0">
                <a:latin typeface="+mn-lt"/>
                <a:sym typeface="Symbol" pitchFamily="18" charset="2"/>
              </a:rPr>
              <a:t>c</a:t>
            </a:r>
            <a:r>
              <a:rPr lang="it-IT" sz="3600" b="1" dirty="0">
                <a:latin typeface="+mn-lt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3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3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3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3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3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3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3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3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Text Box 2"/>
          <p:cNvSpPr txBox="1">
            <a:spLocks noChangeArrowheads="1"/>
          </p:cNvSpPr>
          <p:nvPr/>
        </p:nvSpPr>
        <p:spPr bwMode="auto">
          <a:xfrm>
            <a:off x="323850" y="304800"/>
            <a:ext cx="8286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Con il codice prefisso</a:t>
            </a:r>
          </a:p>
        </p:txBody>
      </p:sp>
      <p:sp>
        <p:nvSpPr>
          <p:cNvPr id="1869827" name="Text Box 3"/>
          <p:cNvSpPr txBox="1">
            <a:spLocks noChangeArrowheads="1"/>
          </p:cNvSpPr>
          <p:nvPr/>
        </p:nvSpPr>
        <p:spPr bwMode="auto">
          <a:xfrm>
            <a:off x="287338" y="2205038"/>
            <a:ext cx="8569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dirty="0" smtClean="0">
                <a:latin typeface="+mn-lt"/>
              </a:rPr>
              <a:t>la </a:t>
            </a:r>
            <a:r>
              <a:rPr lang="it-IT" dirty="0">
                <a:latin typeface="+mn-lt"/>
              </a:rPr>
              <a:t>codifica della stringa </a:t>
            </a:r>
            <a:r>
              <a:rPr lang="it-IT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abc</a:t>
            </a:r>
            <a:r>
              <a:rPr lang="it-IT" dirty="0">
                <a:latin typeface="+mn-lt"/>
              </a:rPr>
              <a:t> è </a:t>
            </a:r>
          </a:p>
          <a:p>
            <a:pPr algn="ctr"/>
            <a:r>
              <a:rPr lang="it-IT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0101100</a:t>
            </a:r>
            <a:endParaRPr lang="it-IT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9828" name="Text Box 4"/>
          <p:cNvSpPr txBox="1">
            <a:spLocks noChangeArrowheads="1"/>
          </p:cNvSpPr>
          <p:nvPr/>
        </p:nvSpPr>
        <p:spPr bwMode="auto">
          <a:xfrm>
            <a:off x="287524" y="1052736"/>
            <a:ext cx="8569325" cy="8477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carattere     a     b     c     d     e     f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cod. var.     0   101   100   111  1101  1100</a:t>
            </a:r>
          </a:p>
        </p:txBody>
      </p:sp>
      <p:sp>
        <p:nvSpPr>
          <p:cNvPr id="1869829" name="Text Box 5"/>
          <p:cNvSpPr txBox="1">
            <a:spLocks noChangeArrowheads="1"/>
          </p:cNvSpPr>
          <p:nvPr/>
        </p:nvSpPr>
        <p:spPr bwMode="auto">
          <a:xfrm>
            <a:off x="287338" y="3465513"/>
            <a:ext cx="8532812" cy="220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+mn-lt"/>
              </a:rPr>
              <a:t>La decodifica è pure </a:t>
            </a:r>
            <a:r>
              <a:rPr lang="it-IT" dirty="0" smtClean="0">
                <a:latin typeface="+mn-lt"/>
              </a:rPr>
              <a:t>semplice. </a:t>
            </a:r>
            <a:endParaRPr lang="it-IT" dirty="0">
              <a:latin typeface="+mn-lt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+mn-lt"/>
              </a:rPr>
              <a:t>Siccome nessuna parola codice è prefisso di un’altra, la prima parola codice del file codificato risulta univocamente </a:t>
            </a:r>
            <a:r>
              <a:rPr lang="it-IT" dirty="0" smtClean="0">
                <a:latin typeface="+mn-lt"/>
              </a:rPr>
              <a:t>determinata.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98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02" name="Object 2"/>
          <p:cNvGraphicFramePr>
            <a:graphicFrameLocks noChangeAspect="1"/>
          </p:cNvGraphicFramePr>
          <p:nvPr/>
        </p:nvGraphicFramePr>
        <p:xfrm>
          <a:off x="539552" y="368300"/>
          <a:ext cx="8208912" cy="1908572"/>
        </p:xfrm>
        <a:graphic>
          <a:graphicData uri="http://schemas.openxmlformats.org/presentationml/2006/ole">
            <p:oleObj spid="_x0000_s106498" name="Equation" r:id="rId3" imgW="3301920" imgH="685800" progId="Equation.3">
              <p:embed/>
            </p:oleObj>
          </a:graphicData>
        </a:graphic>
      </p:graphicFrame>
      <p:sp>
        <p:nvSpPr>
          <p:cNvPr id="1894403" name="Text Box 3"/>
          <p:cNvSpPr txBox="1">
            <a:spLocks noChangeArrowheads="1"/>
          </p:cNvSpPr>
          <p:nvPr/>
        </p:nvSpPr>
        <p:spPr bwMode="auto">
          <a:xfrm>
            <a:off x="323528" y="2384884"/>
            <a:ext cx="8569325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Supponiamo, per assurdo, esista un albero </a:t>
            </a:r>
            <a:r>
              <a:rPr lang="it-IT" b="1" i="1" dirty="0">
                <a:latin typeface="+mn-lt"/>
                <a:sym typeface="Symbol" pitchFamily="18" charset="2"/>
              </a:rPr>
              <a:t>S</a:t>
            </a:r>
            <a:r>
              <a:rPr lang="it-IT" sz="3600" b="1" i="1" dirty="0">
                <a:latin typeface="+mn-lt"/>
                <a:sym typeface="Symbol" pitchFamily="18" charset="2"/>
              </a:rPr>
              <a:t>'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per </a:t>
            </a:r>
            <a:r>
              <a:rPr lang="el-GR" b="1" i="1" dirty="0" smtClean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it-IT" sz="3600" b="1" i="1" dirty="0" smtClean="0">
                <a:latin typeface="+mn-lt"/>
                <a:sym typeface="Symbol" pitchFamily="18" charset="2"/>
              </a:rPr>
              <a:t>'</a:t>
            </a:r>
            <a:r>
              <a:rPr lang="it-IT" b="1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tale che </a:t>
            </a:r>
            <a:r>
              <a:rPr lang="it-IT" b="1" i="1" dirty="0">
                <a:latin typeface="+mn-lt"/>
              </a:rPr>
              <a:t>B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  <a:sym typeface="Symbol" pitchFamily="18" charset="2"/>
              </a:rPr>
              <a:t>S</a:t>
            </a:r>
            <a:r>
              <a:rPr lang="it-IT" sz="3600" b="1" i="1" dirty="0">
                <a:latin typeface="+mn-lt"/>
                <a:sym typeface="Symbol" pitchFamily="18" charset="2"/>
              </a:rPr>
              <a:t>'</a:t>
            </a:r>
            <a:r>
              <a:rPr lang="it-IT" b="1" dirty="0">
                <a:latin typeface="+mn-lt"/>
              </a:rPr>
              <a:t>) &lt; </a:t>
            </a:r>
            <a:r>
              <a:rPr lang="it-IT" b="1" i="1" dirty="0">
                <a:latin typeface="+mn-lt"/>
              </a:rPr>
              <a:t>B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  <a:sym typeface="Symbol" pitchFamily="18" charset="2"/>
              </a:rPr>
              <a:t>T</a:t>
            </a:r>
            <a:r>
              <a:rPr lang="it-IT" sz="3600" b="1" i="1" dirty="0" smtClean="0">
                <a:latin typeface="+mn-lt"/>
                <a:sym typeface="Symbol" pitchFamily="18" charset="2"/>
              </a:rPr>
              <a:t>'</a:t>
            </a:r>
            <a:r>
              <a:rPr lang="it-IT" b="1" dirty="0" smtClean="0">
                <a:latin typeface="+mn-lt"/>
              </a:rPr>
              <a:t>)</a:t>
            </a:r>
            <a:r>
              <a:rPr lang="it-IT" dirty="0" smtClean="0">
                <a:latin typeface="+mn-lt"/>
              </a:rPr>
              <a:t>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Aggiungendo ad </a:t>
            </a:r>
            <a:r>
              <a:rPr lang="it-IT" b="1" i="1" dirty="0">
                <a:latin typeface="+mn-lt"/>
                <a:sym typeface="Symbol" pitchFamily="18" charset="2"/>
              </a:rPr>
              <a:t>S</a:t>
            </a:r>
            <a:r>
              <a:rPr lang="it-IT" sz="3600" b="1" i="1" dirty="0">
                <a:latin typeface="+mn-lt"/>
                <a:sym typeface="Symbol" pitchFamily="18" charset="2"/>
              </a:rPr>
              <a:t>'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le foglie </a:t>
            </a:r>
            <a:r>
              <a:rPr lang="it-IT" b="1" i="1" dirty="0">
                <a:latin typeface="+mn-lt"/>
              </a:rPr>
              <a:t>x</a:t>
            </a:r>
            <a:r>
              <a:rPr lang="it-IT" dirty="0">
                <a:latin typeface="+mn-lt"/>
              </a:rPr>
              <a:t> ed </a:t>
            </a:r>
            <a:r>
              <a:rPr lang="it-IT" b="1" i="1" dirty="0">
                <a:latin typeface="+mn-lt"/>
              </a:rPr>
              <a:t>y</a:t>
            </a:r>
            <a:r>
              <a:rPr lang="it-IT" dirty="0">
                <a:latin typeface="+mn-lt"/>
              </a:rPr>
              <a:t> come figlie del nodo </a:t>
            </a:r>
            <a:r>
              <a:rPr lang="it-IT" b="1" i="1" dirty="0">
                <a:latin typeface="+mn-lt"/>
              </a:rPr>
              <a:t>z</a:t>
            </a:r>
            <a:r>
              <a:rPr lang="it-IT" dirty="0">
                <a:latin typeface="+mn-lt"/>
              </a:rPr>
              <a:t> (che in </a:t>
            </a:r>
            <a:r>
              <a:rPr lang="it-IT" b="1" i="1" dirty="0">
                <a:latin typeface="+mn-lt"/>
                <a:sym typeface="Symbol" pitchFamily="18" charset="2"/>
              </a:rPr>
              <a:t>S</a:t>
            </a:r>
            <a:r>
              <a:rPr lang="it-IT" sz="3600" b="1" i="1" dirty="0">
                <a:latin typeface="+mn-lt"/>
                <a:sym typeface="Symbol" pitchFamily="18" charset="2"/>
              </a:rPr>
              <a:t>'</a:t>
            </a:r>
            <a:r>
              <a:rPr lang="it-IT" dirty="0">
                <a:latin typeface="+mn-lt"/>
              </a:rPr>
              <a:t> è una foglia) otterremmo un albero </a:t>
            </a:r>
            <a:r>
              <a:rPr lang="it-IT" b="1" i="1" dirty="0">
                <a:latin typeface="+mn-lt"/>
              </a:rPr>
              <a:t>S</a:t>
            </a:r>
            <a:r>
              <a:rPr lang="it-IT" dirty="0">
                <a:latin typeface="+mn-lt"/>
              </a:rPr>
              <a:t> per </a:t>
            </a:r>
            <a:r>
              <a:rPr lang="el-GR" b="1" i="1" dirty="0" smtClean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tale che </a:t>
            </a:r>
            <a:r>
              <a:rPr lang="it-IT" b="1" i="1" dirty="0">
                <a:latin typeface="+mn-lt"/>
              </a:rPr>
              <a:t>B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S</a:t>
            </a:r>
            <a:r>
              <a:rPr lang="it-IT" b="1" dirty="0">
                <a:latin typeface="+mn-lt"/>
              </a:rPr>
              <a:t>) &lt; </a:t>
            </a:r>
            <a:r>
              <a:rPr lang="it-IT" b="1" i="1" dirty="0">
                <a:latin typeface="+mn-lt"/>
              </a:rPr>
              <a:t>B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)</a:t>
            </a:r>
            <a:r>
              <a:rPr lang="it-IT" b="1" i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contro l’ipotesi che </a:t>
            </a:r>
            <a:r>
              <a:rPr lang="it-IT" b="1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 sia </a:t>
            </a:r>
            <a:r>
              <a:rPr lang="it-IT" dirty="0" smtClean="0">
                <a:latin typeface="+mn-lt"/>
              </a:rPr>
              <a:t>ottimo.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888" y="317500"/>
            <a:ext cx="2949575" cy="2493963"/>
            <a:chOff x="709" y="493"/>
            <a:chExt cx="1858" cy="1571"/>
          </a:xfrm>
        </p:grpSpPr>
        <p:sp>
          <p:nvSpPr>
            <p:cNvPr id="1895427" name="Freeform 3"/>
            <p:cNvSpPr>
              <a:spLocks/>
            </p:cNvSpPr>
            <p:nvPr/>
          </p:nvSpPr>
          <p:spPr bwMode="auto">
            <a:xfrm>
              <a:off x="720" y="493"/>
              <a:ext cx="1847" cy="1515"/>
            </a:xfrm>
            <a:custGeom>
              <a:avLst/>
              <a:gdLst/>
              <a:ahLst/>
              <a:cxnLst>
                <a:cxn ang="0">
                  <a:pos x="765" y="0"/>
                </a:cxn>
                <a:cxn ang="0">
                  <a:pos x="0" y="995"/>
                </a:cxn>
                <a:cxn ang="0">
                  <a:pos x="824" y="992"/>
                </a:cxn>
                <a:cxn ang="0">
                  <a:pos x="886" y="1515"/>
                </a:cxn>
                <a:cxn ang="0">
                  <a:pos x="1847" y="1515"/>
                </a:cxn>
                <a:cxn ang="0">
                  <a:pos x="765" y="0"/>
                </a:cxn>
              </a:cxnLst>
              <a:rect l="0" t="0" r="r" b="b"/>
              <a:pathLst>
                <a:path w="1847" h="1515">
                  <a:moveTo>
                    <a:pt x="765" y="0"/>
                  </a:moveTo>
                  <a:lnTo>
                    <a:pt x="0" y="995"/>
                  </a:lnTo>
                  <a:lnTo>
                    <a:pt x="824" y="992"/>
                  </a:lnTo>
                  <a:lnTo>
                    <a:pt x="886" y="1515"/>
                  </a:lnTo>
                  <a:lnTo>
                    <a:pt x="1847" y="151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28" name="Rectangle 4"/>
            <p:cNvSpPr>
              <a:spLocks noChangeArrowheads="1"/>
            </p:cNvSpPr>
            <p:nvPr/>
          </p:nvSpPr>
          <p:spPr bwMode="auto">
            <a:xfrm>
              <a:off x="720" y="168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a</a:t>
              </a:r>
            </a:p>
          </p:txBody>
        </p:sp>
        <p:sp>
          <p:nvSpPr>
            <p:cNvPr id="1895429" name="Rectangle 5"/>
            <p:cNvSpPr>
              <a:spLocks noChangeArrowheads="1"/>
            </p:cNvSpPr>
            <p:nvPr/>
          </p:nvSpPr>
          <p:spPr bwMode="auto">
            <a:xfrm>
              <a:off x="1152" y="168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it-IT" sz="2800" b="1" i="1">
                  <a:latin typeface="+mn-lt"/>
                </a:rPr>
                <a:t>b</a:t>
              </a:r>
            </a:p>
          </p:txBody>
        </p:sp>
        <p:sp>
          <p:nvSpPr>
            <p:cNvPr id="1895430" name="Oval 6"/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800" b="1" i="1">
                <a:latin typeface="+mn-lt"/>
              </a:endParaRPr>
            </a:p>
          </p:txBody>
        </p:sp>
        <p:sp>
          <p:nvSpPr>
            <p:cNvPr id="1895431" name="Line 7"/>
            <p:cNvSpPr>
              <a:spLocks noChangeShapeType="1"/>
            </p:cNvSpPr>
            <p:nvPr/>
          </p:nvSpPr>
          <p:spPr bwMode="auto">
            <a:xfrm flipH="1">
              <a:off x="912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32" name="Line 8"/>
            <p:cNvSpPr>
              <a:spLocks noChangeShapeType="1"/>
            </p:cNvSpPr>
            <p:nvPr/>
          </p:nvSpPr>
          <p:spPr bwMode="auto">
            <a:xfrm>
              <a:off x="1200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33" name="Text Box 9"/>
            <p:cNvSpPr txBox="1">
              <a:spLocks noChangeArrowheads="1"/>
            </p:cNvSpPr>
            <p:nvPr/>
          </p:nvSpPr>
          <p:spPr bwMode="auto">
            <a:xfrm>
              <a:off x="1374" y="727"/>
              <a:ext cx="27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>
                  <a:latin typeface="+mn-lt"/>
                </a:rPr>
                <a:t>T</a:t>
              </a:r>
              <a:endParaRPr lang="it-IT" b="1">
                <a:latin typeface="+mn-lt"/>
              </a:endParaRPr>
            </a:p>
          </p:txBody>
        </p:sp>
        <p:sp>
          <p:nvSpPr>
            <p:cNvPr id="1895434" name="Rectangle 10"/>
            <p:cNvSpPr>
              <a:spLocks noChangeArrowheads="1"/>
            </p:cNvSpPr>
            <p:nvPr/>
          </p:nvSpPr>
          <p:spPr bwMode="auto">
            <a:xfrm>
              <a:off x="709" y="18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x</a:t>
              </a:r>
            </a:p>
          </p:txBody>
        </p:sp>
        <p:sp>
          <p:nvSpPr>
            <p:cNvPr id="1895435" name="Rectangle 11"/>
            <p:cNvSpPr>
              <a:spLocks noChangeArrowheads="1"/>
            </p:cNvSpPr>
            <p:nvPr/>
          </p:nvSpPr>
          <p:spPr bwMode="auto">
            <a:xfrm>
              <a:off x="1152" y="18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y</a:t>
              </a:r>
            </a:p>
          </p:txBody>
        </p:sp>
        <p:sp>
          <p:nvSpPr>
            <p:cNvPr id="1895436" name="Rectangle 12"/>
            <p:cNvSpPr>
              <a:spLocks noChangeArrowheads="1"/>
            </p:cNvSpPr>
            <p:nvPr/>
          </p:nvSpPr>
          <p:spPr bwMode="auto">
            <a:xfrm>
              <a:off x="1196" y="12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z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916238" y="296863"/>
            <a:ext cx="3916362" cy="2405062"/>
            <a:chOff x="2393" y="480"/>
            <a:chExt cx="2467" cy="1515"/>
          </a:xfrm>
        </p:grpSpPr>
        <p:sp>
          <p:nvSpPr>
            <p:cNvPr id="1895438" name="Freeform 14"/>
            <p:cNvSpPr>
              <a:spLocks/>
            </p:cNvSpPr>
            <p:nvPr/>
          </p:nvSpPr>
          <p:spPr bwMode="auto">
            <a:xfrm>
              <a:off x="3013" y="480"/>
              <a:ext cx="1847" cy="1515"/>
            </a:xfrm>
            <a:custGeom>
              <a:avLst/>
              <a:gdLst/>
              <a:ahLst/>
              <a:cxnLst>
                <a:cxn ang="0">
                  <a:pos x="765" y="0"/>
                </a:cxn>
                <a:cxn ang="0">
                  <a:pos x="0" y="995"/>
                </a:cxn>
                <a:cxn ang="0">
                  <a:pos x="824" y="992"/>
                </a:cxn>
                <a:cxn ang="0">
                  <a:pos x="886" y="1515"/>
                </a:cxn>
                <a:cxn ang="0">
                  <a:pos x="1847" y="1515"/>
                </a:cxn>
                <a:cxn ang="0">
                  <a:pos x="765" y="0"/>
                </a:cxn>
              </a:cxnLst>
              <a:rect l="0" t="0" r="r" b="b"/>
              <a:pathLst>
                <a:path w="1847" h="1515">
                  <a:moveTo>
                    <a:pt x="765" y="0"/>
                  </a:moveTo>
                  <a:lnTo>
                    <a:pt x="0" y="995"/>
                  </a:lnTo>
                  <a:lnTo>
                    <a:pt x="824" y="992"/>
                  </a:lnTo>
                  <a:lnTo>
                    <a:pt x="886" y="1515"/>
                  </a:lnTo>
                  <a:lnTo>
                    <a:pt x="1847" y="151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39" name="Rectangle 15"/>
            <p:cNvSpPr>
              <a:spLocks noChangeArrowheads="1"/>
            </p:cNvSpPr>
            <p:nvPr/>
          </p:nvSpPr>
          <p:spPr bwMode="auto">
            <a:xfrm>
              <a:off x="3301" y="1392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c</a:t>
              </a:r>
            </a:p>
          </p:txBody>
        </p:sp>
        <p:sp>
          <p:nvSpPr>
            <p:cNvPr id="1895440" name="Text Box 16"/>
            <p:cNvSpPr txBox="1">
              <a:spLocks noChangeArrowheads="1"/>
            </p:cNvSpPr>
            <p:nvPr/>
          </p:nvSpPr>
          <p:spPr bwMode="auto">
            <a:xfrm>
              <a:off x="3633" y="82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>
                  <a:latin typeface="+mn-lt"/>
                </a:rPr>
                <a:t>T’</a:t>
              </a:r>
              <a:endParaRPr lang="it-IT" b="1">
                <a:latin typeface="+mn-lt"/>
              </a:endParaRPr>
            </a:p>
          </p:txBody>
        </p:sp>
        <p:sp>
          <p:nvSpPr>
            <p:cNvPr id="1895441" name="Rectangle 17"/>
            <p:cNvSpPr>
              <a:spLocks noChangeArrowheads="1"/>
            </p:cNvSpPr>
            <p:nvPr/>
          </p:nvSpPr>
          <p:spPr bwMode="auto">
            <a:xfrm>
              <a:off x="3323" y="158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z</a:t>
              </a:r>
            </a:p>
          </p:txBody>
        </p:sp>
        <p:sp>
          <p:nvSpPr>
            <p:cNvPr id="1895442" name="AutoShape 18"/>
            <p:cNvSpPr>
              <a:spLocks noChangeArrowheads="1"/>
            </p:cNvSpPr>
            <p:nvPr/>
          </p:nvSpPr>
          <p:spPr bwMode="auto">
            <a:xfrm>
              <a:off x="2393" y="528"/>
              <a:ext cx="487" cy="96"/>
            </a:xfrm>
            <a:prstGeom prst="rightArrow">
              <a:avLst>
                <a:gd name="adj1" fmla="val 50000"/>
                <a:gd name="adj2" fmla="val 12682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65150" y="3344863"/>
            <a:ext cx="3546475" cy="2282825"/>
            <a:chOff x="912" y="2400"/>
            <a:chExt cx="2234" cy="1438"/>
          </a:xfrm>
        </p:grpSpPr>
        <p:sp>
          <p:nvSpPr>
            <p:cNvPr id="1895444" name="Freeform 20"/>
            <p:cNvSpPr>
              <a:spLocks/>
            </p:cNvSpPr>
            <p:nvPr/>
          </p:nvSpPr>
          <p:spPr bwMode="auto">
            <a:xfrm>
              <a:off x="912" y="2400"/>
              <a:ext cx="1400" cy="1438"/>
            </a:xfrm>
            <a:custGeom>
              <a:avLst/>
              <a:gdLst/>
              <a:ahLst/>
              <a:cxnLst>
                <a:cxn ang="0">
                  <a:pos x="845" y="0"/>
                </a:cxn>
                <a:cxn ang="0">
                  <a:pos x="0" y="1438"/>
                </a:cxn>
                <a:cxn ang="0">
                  <a:pos x="716" y="1423"/>
                </a:cxn>
                <a:cxn ang="0">
                  <a:pos x="792" y="738"/>
                </a:cxn>
                <a:cxn ang="0">
                  <a:pos x="1400" y="738"/>
                </a:cxn>
                <a:cxn ang="0">
                  <a:pos x="845" y="0"/>
                </a:cxn>
              </a:cxnLst>
              <a:rect l="0" t="0" r="r" b="b"/>
              <a:pathLst>
                <a:path w="1400" h="1438">
                  <a:moveTo>
                    <a:pt x="845" y="0"/>
                  </a:moveTo>
                  <a:lnTo>
                    <a:pt x="0" y="1438"/>
                  </a:lnTo>
                  <a:lnTo>
                    <a:pt x="716" y="1423"/>
                  </a:lnTo>
                  <a:lnTo>
                    <a:pt x="792" y="738"/>
                  </a:lnTo>
                  <a:lnTo>
                    <a:pt x="1400" y="738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45" name="Text Box 21"/>
            <p:cNvSpPr txBox="1">
              <a:spLocks noChangeArrowheads="1"/>
            </p:cNvSpPr>
            <p:nvPr/>
          </p:nvSpPr>
          <p:spPr bwMode="auto">
            <a:xfrm>
              <a:off x="1639" y="2551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>
                  <a:latin typeface="+mn-lt"/>
                </a:rPr>
                <a:t>S</a:t>
              </a:r>
              <a:endParaRPr lang="it-IT" b="1">
                <a:latin typeface="+mn-lt"/>
              </a:endParaRPr>
            </a:p>
          </p:txBody>
        </p:sp>
        <p:sp>
          <p:nvSpPr>
            <p:cNvPr id="1895446" name="Rectangle 22"/>
            <p:cNvSpPr>
              <a:spLocks noChangeArrowheads="1"/>
            </p:cNvSpPr>
            <p:nvPr/>
          </p:nvSpPr>
          <p:spPr bwMode="auto">
            <a:xfrm>
              <a:off x="1728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a</a:t>
              </a:r>
            </a:p>
          </p:txBody>
        </p:sp>
        <p:sp>
          <p:nvSpPr>
            <p:cNvPr id="1895447" name="Rectangle 23"/>
            <p:cNvSpPr>
              <a:spLocks noChangeArrowheads="1"/>
            </p:cNvSpPr>
            <p:nvPr/>
          </p:nvSpPr>
          <p:spPr bwMode="auto">
            <a:xfrm>
              <a:off x="2112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it-IT" sz="2800" b="1" i="1">
                  <a:latin typeface="+mn-lt"/>
                </a:rPr>
                <a:t>b</a:t>
              </a:r>
            </a:p>
          </p:txBody>
        </p:sp>
        <p:sp>
          <p:nvSpPr>
            <p:cNvPr id="1895448" name="Line 24"/>
            <p:cNvSpPr>
              <a:spLocks noChangeShapeType="1"/>
            </p:cNvSpPr>
            <p:nvPr/>
          </p:nvSpPr>
          <p:spPr bwMode="auto">
            <a:xfrm flipH="1">
              <a:off x="1872" y="312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49" name="Line 25"/>
            <p:cNvSpPr>
              <a:spLocks noChangeShapeType="1"/>
            </p:cNvSpPr>
            <p:nvPr/>
          </p:nvSpPr>
          <p:spPr bwMode="auto">
            <a:xfrm>
              <a:off x="2112" y="31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50" name="Oval 26"/>
            <p:cNvSpPr>
              <a:spLocks noChangeArrowheads="1"/>
            </p:cNvSpPr>
            <p:nvPr/>
          </p:nvSpPr>
          <p:spPr bwMode="auto">
            <a:xfrm>
              <a:off x="192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800" b="1" i="1">
                <a:latin typeface="+mn-lt"/>
              </a:endParaRPr>
            </a:p>
          </p:txBody>
        </p:sp>
        <p:sp>
          <p:nvSpPr>
            <p:cNvPr id="1895451" name="Rectangle 27"/>
            <p:cNvSpPr>
              <a:spLocks noChangeArrowheads="1"/>
            </p:cNvSpPr>
            <p:nvPr/>
          </p:nvSpPr>
          <p:spPr bwMode="auto">
            <a:xfrm>
              <a:off x="2082" y="278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z</a:t>
              </a:r>
            </a:p>
          </p:txBody>
        </p:sp>
        <p:sp>
          <p:nvSpPr>
            <p:cNvPr id="1895452" name="Rectangle 28"/>
            <p:cNvSpPr>
              <a:spLocks noChangeArrowheads="1"/>
            </p:cNvSpPr>
            <p:nvPr/>
          </p:nvSpPr>
          <p:spPr bwMode="auto">
            <a:xfrm>
              <a:off x="1728" y="355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x</a:t>
              </a:r>
            </a:p>
          </p:txBody>
        </p:sp>
        <p:sp>
          <p:nvSpPr>
            <p:cNvPr id="1895453" name="Rectangle 29"/>
            <p:cNvSpPr>
              <a:spLocks noChangeArrowheads="1"/>
            </p:cNvSpPr>
            <p:nvPr/>
          </p:nvSpPr>
          <p:spPr bwMode="auto">
            <a:xfrm>
              <a:off x="2127" y="355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y</a:t>
              </a:r>
            </a:p>
          </p:txBody>
        </p:sp>
        <p:sp>
          <p:nvSpPr>
            <p:cNvPr id="1895454" name="AutoShape 30"/>
            <p:cNvSpPr>
              <a:spLocks noChangeArrowheads="1"/>
            </p:cNvSpPr>
            <p:nvPr/>
          </p:nvSpPr>
          <p:spPr bwMode="auto">
            <a:xfrm>
              <a:off x="2747" y="2880"/>
              <a:ext cx="399" cy="96"/>
            </a:xfrm>
            <a:prstGeom prst="leftArrow">
              <a:avLst>
                <a:gd name="adj1" fmla="val 50000"/>
                <a:gd name="adj2" fmla="val 1039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graphicFrame>
        <p:nvGraphicFramePr>
          <p:cNvPr id="1895455" name="Object 31"/>
          <p:cNvGraphicFramePr>
            <a:graphicFrameLocks noChangeAspect="1"/>
          </p:cNvGraphicFramePr>
          <p:nvPr/>
        </p:nvGraphicFramePr>
        <p:xfrm>
          <a:off x="5621338" y="174625"/>
          <a:ext cx="3271142" cy="552450"/>
        </p:xfrm>
        <a:graphic>
          <a:graphicData uri="http://schemas.openxmlformats.org/presentationml/2006/ole">
            <p:oleObj spid="_x0000_s107522" name="Equation" r:id="rId3" imgW="1460160" imgH="228600" progId="Equation.3">
              <p:embed/>
            </p:oleObj>
          </a:graphicData>
        </a:graphic>
      </p:graphicFrame>
      <p:graphicFrame>
        <p:nvGraphicFramePr>
          <p:cNvPr id="1895456" name="Object 32"/>
          <p:cNvGraphicFramePr>
            <a:graphicFrameLocks noChangeAspect="1"/>
          </p:cNvGraphicFramePr>
          <p:nvPr/>
        </p:nvGraphicFramePr>
        <p:xfrm>
          <a:off x="503548" y="5897563"/>
          <a:ext cx="7600640" cy="577850"/>
        </p:xfrm>
        <a:graphic>
          <a:graphicData uri="http://schemas.openxmlformats.org/presentationml/2006/ole">
            <p:oleObj spid="_x0000_s107523" name="Equation" r:id="rId4" imgW="3047760" imgH="228600" progId="Equation.3">
              <p:embed/>
            </p:oleObj>
          </a:graphicData>
        </a:graphic>
      </p:graphicFrame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222750" y="2811463"/>
            <a:ext cx="2222500" cy="2816225"/>
            <a:chOff x="3216" y="2064"/>
            <a:chExt cx="1400" cy="1774"/>
          </a:xfrm>
        </p:grpSpPr>
        <p:sp>
          <p:nvSpPr>
            <p:cNvPr id="1895458" name="Freeform 34"/>
            <p:cNvSpPr>
              <a:spLocks/>
            </p:cNvSpPr>
            <p:nvPr/>
          </p:nvSpPr>
          <p:spPr bwMode="auto">
            <a:xfrm>
              <a:off x="3216" y="2400"/>
              <a:ext cx="1400" cy="1438"/>
            </a:xfrm>
            <a:custGeom>
              <a:avLst/>
              <a:gdLst/>
              <a:ahLst/>
              <a:cxnLst>
                <a:cxn ang="0">
                  <a:pos x="845" y="0"/>
                </a:cxn>
                <a:cxn ang="0">
                  <a:pos x="0" y="1438"/>
                </a:cxn>
                <a:cxn ang="0">
                  <a:pos x="716" y="1423"/>
                </a:cxn>
                <a:cxn ang="0">
                  <a:pos x="792" y="738"/>
                </a:cxn>
                <a:cxn ang="0">
                  <a:pos x="1400" y="738"/>
                </a:cxn>
                <a:cxn ang="0">
                  <a:pos x="845" y="0"/>
                </a:cxn>
              </a:cxnLst>
              <a:rect l="0" t="0" r="r" b="b"/>
              <a:pathLst>
                <a:path w="1400" h="1438">
                  <a:moveTo>
                    <a:pt x="845" y="0"/>
                  </a:moveTo>
                  <a:lnTo>
                    <a:pt x="0" y="1438"/>
                  </a:lnTo>
                  <a:lnTo>
                    <a:pt x="716" y="1423"/>
                  </a:lnTo>
                  <a:lnTo>
                    <a:pt x="792" y="738"/>
                  </a:lnTo>
                  <a:lnTo>
                    <a:pt x="1400" y="738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95459" name="Rectangle 35"/>
            <p:cNvSpPr>
              <a:spLocks noChangeArrowheads="1"/>
            </p:cNvSpPr>
            <p:nvPr/>
          </p:nvSpPr>
          <p:spPr bwMode="auto">
            <a:xfrm>
              <a:off x="4208" y="3024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c</a:t>
              </a:r>
            </a:p>
          </p:txBody>
        </p:sp>
        <p:sp>
          <p:nvSpPr>
            <p:cNvPr id="1895460" name="Text Box 36"/>
            <p:cNvSpPr txBox="1">
              <a:spLocks noChangeArrowheads="1"/>
            </p:cNvSpPr>
            <p:nvPr/>
          </p:nvSpPr>
          <p:spPr bwMode="auto">
            <a:xfrm>
              <a:off x="3899" y="2551"/>
              <a:ext cx="3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 i="1">
                  <a:latin typeface="+mn-lt"/>
                </a:rPr>
                <a:t>S’</a:t>
              </a:r>
              <a:endParaRPr lang="it-IT" b="1">
                <a:latin typeface="+mn-lt"/>
              </a:endParaRPr>
            </a:p>
          </p:txBody>
        </p:sp>
        <p:sp>
          <p:nvSpPr>
            <p:cNvPr id="1895461" name="Rectangle 37"/>
            <p:cNvSpPr>
              <a:spLocks noChangeArrowheads="1"/>
            </p:cNvSpPr>
            <p:nvPr/>
          </p:nvSpPr>
          <p:spPr bwMode="auto">
            <a:xfrm>
              <a:off x="4209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b="1" i="1">
                  <a:latin typeface="+mn-lt"/>
                </a:rPr>
                <a:t>z</a:t>
              </a:r>
            </a:p>
          </p:txBody>
        </p:sp>
        <p:sp>
          <p:nvSpPr>
            <p:cNvPr id="1895462" name="AutoShape 38"/>
            <p:cNvSpPr>
              <a:spLocks noChangeArrowheads="1"/>
            </p:cNvSpPr>
            <p:nvPr/>
          </p:nvSpPr>
          <p:spPr bwMode="auto">
            <a:xfrm>
              <a:off x="3988" y="2064"/>
              <a:ext cx="88" cy="288"/>
            </a:xfrm>
            <a:prstGeom prst="downArrow">
              <a:avLst>
                <a:gd name="adj1" fmla="val 50000"/>
                <a:gd name="adj2" fmla="val 818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graphicFrame>
        <p:nvGraphicFramePr>
          <p:cNvPr id="1895463" name="Object 39"/>
          <p:cNvGraphicFramePr>
            <a:graphicFrameLocks noChangeAspect="1"/>
          </p:cNvGraphicFramePr>
          <p:nvPr/>
        </p:nvGraphicFramePr>
        <p:xfrm>
          <a:off x="6162674" y="2852738"/>
          <a:ext cx="2333761" cy="503237"/>
        </p:xfrm>
        <a:graphic>
          <a:graphicData uri="http://schemas.openxmlformats.org/presentationml/2006/ole">
            <p:oleObj spid="_x0000_s107524" name="Equation" r:id="rId5" imgW="952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450" name="Text Box 2"/>
          <p:cNvSpPr txBox="1">
            <a:spLocks noChangeArrowheads="1"/>
          </p:cNvSpPr>
          <p:nvPr/>
        </p:nvSpPr>
        <p:spPr bwMode="auto">
          <a:xfrm>
            <a:off x="250824" y="228600"/>
            <a:ext cx="8713663" cy="341632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b="1" u="sng" dirty="0">
                <a:solidFill>
                  <a:schemeClr val="accent2"/>
                </a:solidFill>
                <a:latin typeface="+mn-lt"/>
              </a:rPr>
              <a:t>Proprietà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scelta golosa</a:t>
            </a:r>
            <a:r>
              <a:rPr lang="it-IT" sz="3600" dirty="0">
                <a:latin typeface="+mn-lt"/>
              </a:rPr>
              <a:t>) </a:t>
            </a:r>
          </a:p>
          <a:p>
            <a:r>
              <a:rPr lang="it-IT" sz="3600" dirty="0">
                <a:latin typeface="+mn-lt"/>
              </a:rPr>
              <a:t>S</a:t>
            </a:r>
            <a:r>
              <a:rPr lang="it-IT" sz="3600" dirty="0">
                <a:latin typeface="+mn-lt"/>
                <a:sym typeface="Symbol" pitchFamily="18" charset="2"/>
              </a:rPr>
              <a:t>iano </a:t>
            </a:r>
            <a:r>
              <a:rPr lang="it-IT" sz="3600" b="1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e </a:t>
            </a:r>
            <a:r>
              <a:rPr lang="it-IT" sz="3600" b="1" i="1" dirty="0">
                <a:latin typeface="+mn-lt"/>
                <a:sym typeface="Symbol" pitchFamily="18" charset="2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 due caratteri di </a:t>
            </a:r>
            <a:r>
              <a:rPr lang="el-GR" sz="3600" b="1" i="1" dirty="0" smtClean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it-IT" sz="3600" dirty="0" smtClean="0">
                <a:latin typeface="+mn-lt"/>
                <a:sym typeface="Symbol" pitchFamily="18" charset="2"/>
              </a:rPr>
              <a:t> </a:t>
            </a:r>
            <a:r>
              <a:rPr lang="it-IT" sz="3600" dirty="0">
                <a:latin typeface="+mn-lt"/>
                <a:sym typeface="Symbol" pitchFamily="18" charset="2"/>
              </a:rPr>
              <a:t>aventi frequenze </a:t>
            </a:r>
            <a:r>
              <a:rPr lang="it-IT" sz="3600" b="1" i="1" dirty="0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ed</a:t>
            </a:r>
            <a:r>
              <a:rPr lang="it-IT" sz="3600" dirty="0">
                <a:latin typeface="+mn-lt"/>
              </a:rPr>
              <a:t>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  <a:sym typeface="Symbol" pitchFamily="18" charset="2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 minime</a:t>
            </a:r>
          </a:p>
          <a:p>
            <a:r>
              <a:rPr lang="it-IT" sz="3600" dirty="0">
                <a:solidFill>
                  <a:srgbClr val="FF0000"/>
                </a:solidFill>
                <a:latin typeface="+mn-lt"/>
                <a:sym typeface="Symbol" pitchFamily="18" charset="2"/>
              </a:rPr>
              <a:t>Esiste</a:t>
            </a:r>
            <a:r>
              <a:rPr lang="it-IT" sz="3600" dirty="0">
                <a:latin typeface="+mn-lt"/>
                <a:sym typeface="Symbol" pitchFamily="18" charset="2"/>
              </a:rPr>
              <a:t> un codice prefisso ottimo in cui le parole codice di </a:t>
            </a:r>
            <a:r>
              <a:rPr lang="it-IT" sz="3600" b="1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e </a:t>
            </a:r>
            <a:r>
              <a:rPr lang="it-IT" sz="3600" b="1" i="1" dirty="0">
                <a:latin typeface="+mn-lt"/>
                <a:sym typeface="Symbol" pitchFamily="18" charset="2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 hanno </a:t>
            </a:r>
            <a:r>
              <a:rPr lang="it-IT" sz="3600" dirty="0" smtClean="0">
                <a:latin typeface="+mn-lt"/>
                <a:sym typeface="Symbol" pitchFamily="18" charset="2"/>
              </a:rPr>
              <a:t>uguale lunghezza </a:t>
            </a:r>
            <a:r>
              <a:rPr lang="it-IT" sz="3600" dirty="0">
                <a:latin typeface="+mn-lt"/>
                <a:sym typeface="Symbol" pitchFamily="18" charset="2"/>
              </a:rPr>
              <a:t>e differiscono soltanto per l’ultimo </a:t>
            </a:r>
            <a:r>
              <a:rPr lang="it-IT" sz="3600" dirty="0" smtClean="0">
                <a:latin typeface="+mn-lt"/>
                <a:sym typeface="Symbol" pitchFamily="18" charset="2"/>
              </a:rPr>
              <a:t>bit.</a:t>
            </a:r>
            <a:endParaRPr lang="it-IT" sz="3600" dirty="0">
              <a:latin typeface="+mn-lt"/>
            </a:endParaRPr>
          </a:p>
        </p:txBody>
      </p:sp>
      <p:sp>
        <p:nvSpPr>
          <p:cNvPr id="1896451" name="Text Box 3"/>
          <p:cNvSpPr txBox="1">
            <a:spLocks noChangeArrowheads="1"/>
          </p:cNvSpPr>
          <p:nvPr/>
        </p:nvSpPr>
        <p:spPr bwMode="auto">
          <a:xfrm>
            <a:off x="251520" y="3933056"/>
            <a:ext cx="8642350" cy="175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3600" dirty="0">
                <a:latin typeface="+mn-lt"/>
                <a:sym typeface="Symbol" pitchFamily="18" charset="2"/>
              </a:rPr>
              <a:t>Se i codici di </a:t>
            </a:r>
            <a:r>
              <a:rPr lang="it-IT" sz="3600" b="1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e </a:t>
            </a:r>
            <a:r>
              <a:rPr lang="it-IT" sz="3600" b="1" i="1" dirty="0">
                <a:latin typeface="+mn-lt"/>
                <a:sym typeface="Symbol" pitchFamily="18" charset="2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 differiscono soltanto per l’ultimo bit, nell’albero del codice le foglie </a:t>
            </a:r>
            <a:r>
              <a:rPr lang="it-IT" sz="3600" b="1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e </a:t>
            </a:r>
            <a:r>
              <a:rPr lang="it-IT" sz="3600" b="1" i="1" dirty="0">
                <a:latin typeface="+mn-lt"/>
                <a:sym typeface="Symbol" pitchFamily="18" charset="2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 sono </a:t>
            </a:r>
            <a:r>
              <a:rPr lang="it-IT" sz="3600" dirty="0">
                <a:latin typeface="+mn-lt"/>
              </a:rPr>
              <a:t>figlie dello stesso nodo, cioè </a:t>
            </a:r>
            <a:r>
              <a:rPr lang="it-IT" sz="3600" dirty="0" smtClean="0">
                <a:latin typeface="+mn-lt"/>
              </a:rPr>
              <a:t>sorelle.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6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6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474" name="Text Box 2"/>
          <p:cNvSpPr txBox="1">
            <a:spLocks noChangeArrowheads="1"/>
          </p:cNvSpPr>
          <p:nvPr/>
        </p:nvSpPr>
        <p:spPr bwMode="auto">
          <a:xfrm>
            <a:off x="287338" y="441325"/>
            <a:ext cx="8569325" cy="341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3600" dirty="0">
                <a:latin typeface="+mn-lt"/>
              </a:rPr>
              <a:t>Attenzione: Il Lemma </a:t>
            </a:r>
            <a:r>
              <a:rPr lang="it-IT" sz="3600" b="1" i="1" dirty="0">
                <a:solidFill>
                  <a:srgbClr val="FF0000"/>
                </a:solidFill>
                <a:latin typeface="+mn-lt"/>
              </a:rPr>
              <a:t>non</a:t>
            </a:r>
            <a:r>
              <a:rPr lang="it-IT" sz="3600" dirty="0">
                <a:latin typeface="+mn-lt"/>
              </a:rPr>
              <a:t> dice che ciò è vero per ogni </a:t>
            </a:r>
            <a:r>
              <a:rPr lang="it-IT" sz="3600" dirty="0">
                <a:latin typeface="+mn-lt"/>
                <a:sym typeface="Symbol" pitchFamily="18" charset="2"/>
              </a:rPr>
              <a:t>codice prefisso ottimo e </a:t>
            </a:r>
            <a:r>
              <a:rPr lang="it-IT" sz="3600" b="1" i="1" dirty="0">
                <a:solidFill>
                  <a:srgbClr val="FF0000"/>
                </a:solidFill>
                <a:latin typeface="+mn-lt"/>
              </a:rPr>
              <a:t>tanto meno</a:t>
            </a:r>
            <a:r>
              <a:rPr lang="it-IT" sz="3600" dirty="0">
                <a:latin typeface="+mn-lt"/>
              </a:rPr>
              <a:t> che se ciò è vero il codice è ottimo</a:t>
            </a:r>
            <a:r>
              <a:rPr lang="it-IT" sz="3600" dirty="0">
                <a:latin typeface="+mn-lt"/>
                <a:sym typeface="Symbol" pitchFamily="18" charset="2"/>
              </a:rPr>
              <a:t>!!!! </a:t>
            </a:r>
          </a:p>
          <a:p>
            <a:endParaRPr lang="it-IT" sz="3600" dirty="0">
              <a:latin typeface="+mn-lt"/>
              <a:sym typeface="Symbol" pitchFamily="18" charset="2"/>
            </a:endParaRPr>
          </a:p>
          <a:p>
            <a:r>
              <a:rPr lang="it-IT" sz="3600" dirty="0">
                <a:latin typeface="+mn-lt"/>
                <a:sym typeface="Symbol" pitchFamily="18" charset="2"/>
              </a:rPr>
              <a:t>Dice </a:t>
            </a:r>
            <a:r>
              <a:rPr lang="it-IT" sz="36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solo</a:t>
            </a:r>
            <a:r>
              <a:rPr lang="it-IT" sz="3600" dirty="0">
                <a:latin typeface="+mn-lt"/>
                <a:sym typeface="Symbol" pitchFamily="18" charset="2"/>
              </a:rPr>
              <a:t> che </a:t>
            </a:r>
            <a:r>
              <a:rPr lang="it-IT" sz="3600" dirty="0">
                <a:latin typeface="+mn-lt"/>
              </a:rPr>
              <a:t>ciò </a:t>
            </a:r>
            <a:r>
              <a:rPr lang="it-IT" sz="3600" dirty="0">
                <a:latin typeface="+mn-lt"/>
                <a:sym typeface="Symbol" pitchFamily="18" charset="2"/>
              </a:rPr>
              <a:t>è vero per </a:t>
            </a:r>
            <a:r>
              <a:rPr lang="it-IT" sz="36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almeno</a:t>
            </a:r>
            <a:r>
              <a:rPr lang="it-IT" sz="3600" dirty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it-IT" sz="3600" dirty="0">
                <a:latin typeface="+mn-lt"/>
                <a:sym typeface="Symbol" pitchFamily="18" charset="2"/>
              </a:rPr>
              <a:t>un codice </a:t>
            </a:r>
            <a:r>
              <a:rPr lang="it-IT" sz="3600" dirty="0" smtClean="0">
                <a:latin typeface="+mn-lt"/>
                <a:sym typeface="Symbol" pitchFamily="18" charset="2"/>
              </a:rPr>
              <a:t>ottimo.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328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Sappiamo che in </a:t>
            </a:r>
            <a:r>
              <a:rPr lang="it-IT" sz="3600" b="1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 esistono due foglie sorelle a profondità </a:t>
            </a:r>
            <a:r>
              <a:rPr lang="it-IT" sz="3600" dirty="0" smtClean="0">
                <a:latin typeface="+mn-lt"/>
              </a:rPr>
              <a:t>massima.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Siano </a:t>
            </a:r>
            <a:r>
              <a:rPr lang="it-IT" sz="3600" b="1" i="1" dirty="0">
                <a:latin typeface="+mn-lt"/>
              </a:rPr>
              <a:t>c</a:t>
            </a:r>
            <a:r>
              <a:rPr lang="it-IT" sz="3600" dirty="0">
                <a:latin typeface="+mn-lt"/>
              </a:rPr>
              <a:t> e </a:t>
            </a:r>
            <a:r>
              <a:rPr lang="it-IT" sz="3600" b="1" i="1" dirty="0">
                <a:latin typeface="+mn-lt"/>
              </a:rPr>
              <a:t>d</a:t>
            </a:r>
            <a:r>
              <a:rPr lang="it-IT" sz="3600" dirty="0">
                <a:latin typeface="+mn-lt"/>
              </a:rPr>
              <a:t> i caratteri di tali </a:t>
            </a:r>
            <a:r>
              <a:rPr lang="it-IT" sz="3600" dirty="0" smtClean="0">
                <a:latin typeface="+mn-lt"/>
              </a:rPr>
              <a:t>foglie.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Mostriamo che scambiando </a:t>
            </a:r>
            <a:r>
              <a:rPr lang="it-IT" sz="3600" b="1" i="1" dirty="0">
                <a:latin typeface="+mn-lt"/>
              </a:rPr>
              <a:t>c</a:t>
            </a:r>
            <a:r>
              <a:rPr lang="it-IT" sz="3600" dirty="0">
                <a:latin typeface="+mn-lt"/>
              </a:rPr>
              <a:t> e </a:t>
            </a:r>
            <a:r>
              <a:rPr lang="it-IT" sz="3600" b="1" i="1" dirty="0">
                <a:latin typeface="+mn-lt"/>
              </a:rPr>
              <a:t>d</a:t>
            </a:r>
            <a:r>
              <a:rPr lang="it-IT" sz="3600" dirty="0">
                <a:latin typeface="+mn-lt"/>
              </a:rPr>
              <a:t> con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 e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 il codice rimane </a:t>
            </a:r>
            <a:r>
              <a:rPr lang="it-IT" sz="3600" dirty="0" smtClean="0">
                <a:latin typeface="+mn-lt"/>
              </a:rPr>
              <a:t>ottimo.</a:t>
            </a:r>
            <a:endParaRPr lang="it-IT" sz="3600" dirty="0">
              <a:latin typeface="+mn-lt"/>
            </a:endParaRPr>
          </a:p>
        </p:txBody>
      </p:sp>
      <p:sp>
        <p:nvSpPr>
          <p:cNvPr id="1898499" name="Text Box 3"/>
          <p:cNvSpPr txBox="1">
            <a:spLocks noChangeArrowheads="1"/>
          </p:cNvSpPr>
          <p:nvPr/>
        </p:nvSpPr>
        <p:spPr bwMode="auto">
          <a:xfrm>
            <a:off x="287524" y="3789040"/>
            <a:ext cx="85328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Possiamo supporre </a:t>
            </a:r>
            <a:r>
              <a:rPr lang="it-IT" sz="3600" b="1" i="1" dirty="0" err="1">
                <a:latin typeface="+mn-lt"/>
              </a:rPr>
              <a:t>f</a:t>
            </a:r>
            <a:r>
              <a:rPr lang="it-IT" sz="3600" b="1" i="1" baseline="-25000" dirty="0" err="1">
                <a:latin typeface="+mn-lt"/>
              </a:rPr>
              <a:t>c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≤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</a:rPr>
              <a:t>d</a:t>
            </a:r>
            <a:r>
              <a:rPr lang="it-IT" sz="3600" b="1" dirty="0">
                <a:latin typeface="+mn-lt"/>
                <a:sym typeface="Symbol" pitchFamily="18" charset="2"/>
              </a:rPr>
              <a:t> </a:t>
            </a:r>
            <a:r>
              <a:rPr lang="it-IT" sz="3600" dirty="0">
                <a:latin typeface="+mn-lt"/>
                <a:sym typeface="Symbol" pitchFamily="18" charset="2"/>
              </a:rPr>
              <a:t>ed </a:t>
            </a:r>
            <a:r>
              <a:rPr lang="it-IT" sz="3600" b="1" i="1" dirty="0">
                <a:latin typeface="+mn-lt"/>
              </a:rPr>
              <a:t>f</a:t>
            </a:r>
            <a:r>
              <a:rPr lang="it-IT" sz="3600" b="1" i="1" baseline="-25000" dirty="0">
                <a:latin typeface="+mn-lt"/>
              </a:rPr>
              <a:t>a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≤ </a:t>
            </a:r>
            <a:r>
              <a:rPr lang="it-IT" sz="3600" b="1" i="1" dirty="0" err="1" smtClean="0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 smtClean="0">
                <a:latin typeface="+mn-lt"/>
              </a:rPr>
              <a:t>b</a:t>
            </a:r>
            <a:r>
              <a:rPr lang="it-IT" sz="3600" dirty="0" smtClean="0">
                <a:latin typeface="+mn-lt"/>
              </a:rPr>
              <a:t>.</a:t>
            </a:r>
            <a:endParaRPr lang="it-IT" sz="3600" b="1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sz="3600" b="1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e </a:t>
            </a:r>
            <a:r>
              <a:rPr lang="it-IT" sz="3600" b="1" i="1" dirty="0">
                <a:latin typeface="+mn-lt"/>
                <a:sym typeface="Symbol" pitchFamily="18" charset="2"/>
              </a:rPr>
              <a:t>b</a:t>
            </a:r>
            <a:r>
              <a:rPr lang="it-IT" sz="3600" dirty="0">
                <a:latin typeface="+mn-lt"/>
                <a:sym typeface="Symbol" pitchFamily="18" charset="2"/>
              </a:rPr>
              <a:t> sono i due caratteri con frequenza minima in assoluto e quindi </a:t>
            </a:r>
            <a:r>
              <a:rPr lang="it-IT" sz="3600" b="1" i="1" dirty="0">
                <a:latin typeface="+mn-lt"/>
              </a:rPr>
              <a:t>f</a:t>
            </a:r>
            <a:r>
              <a:rPr lang="it-IT" sz="3600" b="1" i="1" baseline="-25000" dirty="0">
                <a:latin typeface="+mn-lt"/>
              </a:rPr>
              <a:t>a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≤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</a:rPr>
              <a:t>c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  <a:sym typeface="Symbol" pitchFamily="18" charset="2"/>
              </a:rPr>
              <a:t>ed </a:t>
            </a:r>
            <a:r>
              <a:rPr lang="it-IT" sz="3600" b="1" i="1" dirty="0" err="1">
                <a:latin typeface="+mn-lt"/>
              </a:rPr>
              <a:t>f</a:t>
            </a:r>
            <a:r>
              <a:rPr lang="it-IT" sz="3600" b="1" i="1" baseline="-25000" dirty="0" err="1">
                <a:latin typeface="+mn-lt"/>
              </a:rPr>
              <a:t>b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≤ </a:t>
            </a:r>
            <a:r>
              <a:rPr lang="it-IT" sz="3600" b="1" i="1" dirty="0" err="1" smtClean="0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 smtClean="0">
                <a:latin typeface="+mn-lt"/>
              </a:rPr>
              <a:t>d</a:t>
            </a:r>
            <a:r>
              <a:rPr lang="it-IT" sz="360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8" grpId="0" build="p"/>
      <p:bldP spid="18984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522" name="Freeform 2"/>
          <p:cNvSpPr>
            <a:spLocks/>
          </p:cNvSpPr>
          <p:nvPr/>
        </p:nvSpPr>
        <p:spPr bwMode="auto">
          <a:xfrm>
            <a:off x="1219200" y="2819400"/>
            <a:ext cx="2819400" cy="2971800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0" y="1296"/>
              </a:cxn>
              <a:cxn ang="0">
                <a:pos x="480" y="1296"/>
              </a:cxn>
              <a:cxn ang="0">
                <a:pos x="336" y="1872"/>
              </a:cxn>
              <a:cxn ang="0">
                <a:pos x="1392" y="1872"/>
              </a:cxn>
              <a:cxn ang="0">
                <a:pos x="1296" y="1488"/>
              </a:cxn>
              <a:cxn ang="0">
                <a:pos x="1776" y="1488"/>
              </a:cxn>
              <a:cxn ang="0">
                <a:pos x="857" y="5"/>
              </a:cxn>
            </a:cxnLst>
            <a:rect l="0" t="0" r="r" b="b"/>
            <a:pathLst>
              <a:path w="1776" h="1872">
                <a:moveTo>
                  <a:pt x="864" y="0"/>
                </a:moveTo>
                <a:lnTo>
                  <a:pt x="0" y="1296"/>
                </a:lnTo>
                <a:lnTo>
                  <a:pt x="480" y="1296"/>
                </a:lnTo>
                <a:lnTo>
                  <a:pt x="336" y="1872"/>
                </a:lnTo>
                <a:lnTo>
                  <a:pt x="1392" y="1872"/>
                </a:lnTo>
                <a:lnTo>
                  <a:pt x="1296" y="1488"/>
                </a:lnTo>
                <a:lnTo>
                  <a:pt x="1776" y="1488"/>
                </a:lnTo>
                <a:lnTo>
                  <a:pt x="857" y="5"/>
                </a:ln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23" name="Rectangle 3"/>
          <p:cNvSpPr>
            <a:spLocks noChangeArrowheads="1"/>
          </p:cNvSpPr>
          <p:nvPr/>
        </p:nvSpPr>
        <p:spPr bwMode="auto">
          <a:xfrm>
            <a:off x="2057400" y="6096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c</a:t>
            </a:r>
            <a:endParaRPr lang="it-IT" b="1" i="1">
              <a:latin typeface="+mn-lt"/>
            </a:endParaRPr>
          </a:p>
        </p:txBody>
      </p:sp>
      <p:sp>
        <p:nvSpPr>
          <p:cNvPr id="1899524" name="Rectangle 4"/>
          <p:cNvSpPr>
            <a:spLocks noChangeArrowheads="1"/>
          </p:cNvSpPr>
          <p:nvPr/>
        </p:nvSpPr>
        <p:spPr bwMode="auto">
          <a:xfrm>
            <a:off x="3446463" y="5410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b</a:t>
            </a:r>
          </a:p>
        </p:txBody>
      </p:sp>
      <p:sp>
        <p:nvSpPr>
          <p:cNvPr id="1899525" name="Rectangle 5"/>
          <p:cNvSpPr>
            <a:spLocks noChangeArrowheads="1"/>
          </p:cNvSpPr>
          <p:nvPr/>
        </p:nvSpPr>
        <p:spPr bwMode="auto">
          <a:xfrm>
            <a:off x="1143000" y="5105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a</a:t>
            </a:r>
          </a:p>
        </p:txBody>
      </p:sp>
      <p:sp>
        <p:nvSpPr>
          <p:cNvPr id="1899526" name="Rectangle 6"/>
          <p:cNvSpPr>
            <a:spLocks noChangeArrowheads="1"/>
          </p:cNvSpPr>
          <p:nvPr/>
        </p:nvSpPr>
        <p:spPr bwMode="auto">
          <a:xfrm>
            <a:off x="2743200" y="6096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d</a:t>
            </a:r>
          </a:p>
        </p:txBody>
      </p:sp>
      <p:sp>
        <p:nvSpPr>
          <p:cNvPr id="1899527" name="Oval 7"/>
          <p:cNvSpPr>
            <a:spLocks noChangeArrowheads="1"/>
          </p:cNvSpPr>
          <p:nvPr/>
        </p:nvSpPr>
        <p:spPr bwMode="auto">
          <a:xfrm>
            <a:off x="3124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28" name="Oval 8"/>
          <p:cNvSpPr>
            <a:spLocks noChangeArrowheads="1"/>
          </p:cNvSpPr>
          <p:nvPr/>
        </p:nvSpPr>
        <p:spPr bwMode="auto">
          <a:xfrm>
            <a:off x="1600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29" name="Line 9"/>
          <p:cNvSpPr>
            <a:spLocks noChangeShapeType="1"/>
          </p:cNvSpPr>
          <p:nvPr/>
        </p:nvSpPr>
        <p:spPr bwMode="auto">
          <a:xfrm flipH="1">
            <a:off x="14478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30" name="Line 10"/>
          <p:cNvSpPr>
            <a:spLocks noChangeShapeType="1"/>
          </p:cNvSpPr>
          <p:nvPr/>
        </p:nvSpPr>
        <p:spPr bwMode="auto">
          <a:xfrm flipH="1">
            <a:off x="2362200" y="579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31" name="Line 11"/>
          <p:cNvSpPr>
            <a:spLocks noChangeShapeType="1"/>
          </p:cNvSpPr>
          <p:nvPr/>
        </p:nvSpPr>
        <p:spPr bwMode="auto">
          <a:xfrm>
            <a:off x="2743200" y="579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32" name="Line 12"/>
          <p:cNvSpPr>
            <a:spLocks noChangeShapeType="1"/>
          </p:cNvSpPr>
          <p:nvPr/>
        </p:nvSpPr>
        <p:spPr bwMode="auto">
          <a:xfrm>
            <a:off x="34290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33" name="Oval 13"/>
          <p:cNvSpPr>
            <a:spLocks noChangeArrowheads="1"/>
          </p:cNvSpPr>
          <p:nvPr/>
        </p:nvSpPr>
        <p:spPr bwMode="auto">
          <a:xfrm>
            <a:off x="2438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34" name="Text Box 14"/>
          <p:cNvSpPr txBox="1">
            <a:spLocks noChangeArrowheads="1"/>
          </p:cNvSpPr>
          <p:nvPr/>
        </p:nvSpPr>
        <p:spPr bwMode="auto">
          <a:xfrm>
            <a:off x="2390775" y="351631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>
                <a:latin typeface="+mn-lt"/>
              </a:rPr>
              <a:t>T</a:t>
            </a:r>
          </a:p>
        </p:txBody>
      </p:sp>
      <p:sp>
        <p:nvSpPr>
          <p:cNvPr id="1899535" name="Freeform 15"/>
          <p:cNvSpPr>
            <a:spLocks/>
          </p:cNvSpPr>
          <p:nvPr/>
        </p:nvSpPr>
        <p:spPr bwMode="auto">
          <a:xfrm>
            <a:off x="5064125" y="2743200"/>
            <a:ext cx="2819400" cy="2971800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0" y="1296"/>
              </a:cxn>
              <a:cxn ang="0">
                <a:pos x="480" y="1296"/>
              </a:cxn>
              <a:cxn ang="0">
                <a:pos x="336" y="1872"/>
              </a:cxn>
              <a:cxn ang="0">
                <a:pos x="1392" y="1872"/>
              </a:cxn>
              <a:cxn ang="0">
                <a:pos x="1296" y="1488"/>
              </a:cxn>
              <a:cxn ang="0">
                <a:pos x="1776" y="1488"/>
              </a:cxn>
              <a:cxn ang="0">
                <a:pos x="857" y="5"/>
              </a:cxn>
            </a:cxnLst>
            <a:rect l="0" t="0" r="r" b="b"/>
            <a:pathLst>
              <a:path w="1776" h="1872">
                <a:moveTo>
                  <a:pt x="864" y="0"/>
                </a:moveTo>
                <a:lnTo>
                  <a:pt x="0" y="1296"/>
                </a:lnTo>
                <a:lnTo>
                  <a:pt x="480" y="1296"/>
                </a:lnTo>
                <a:lnTo>
                  <a:pt x="336" y="1872"/>
                </a:lnTo>
                <a:lnTo>
                  <a:pt x="1392" y="1872"/>
                </a:lnTo>
                <a:lnTo>
                  <a:pt x="1296" y="1488"/>
                </a:lnTo>
                <a:lnTo>
                  <a:pt x="1776" y="1488"/>
                </a:lnTo>
                <a:lnTo>
                  <a:pt x="857" y="5"/>
                </a:ln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36" name="Rectangle 16"/>
          <p:cNvSpPr>
            <a:spLocks noChangeArrowheads="1"/>
          </p:cNvSpPr>
          <p:nvPr/>
        </p:nvSpPr>
        <p:spPr bwMode="auto">
          <a:xfrm>
            <a:off x="5978525" y="60198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a</a:t>
            </a:r>
            <a:endParaRPr lang="it-IT" b="1" i="1">
              <a:latin typeface="+mn-lt"/>
            </a:endParaRPr>
          </a:p>
        </p:txBody>
      </p:sp>
      <p:sp>
        <p:nvSpPr>
          <p:cNvPr id="1899537" name="Rectangle 17"/>
          <p:cNvSpPr>
            <a:spLocks noChangeArrowheads="1"/>
          </p:cNvSpPr>
          <p:nvPr/>
        </p:nvSpPr>
        <p:spPr bwMode="auto">
          <a:xfrm>
            <a:off x="7385050" y="5334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b</a:t>
            </a:r>
          </a:p>
        </p:txBody>
      </p:sp>
      <p:sp>
        <p:nvSpPr>
          <p:cNvPr id="1899538" name="Rectangle 18"/>
          <p:cNvSpPr>
            <a:spLocks noChangeArrowheads="1"/>
          </p:cNvSpPr>
          <p:nvPr/>
        </p:nvSpPr>
        <p:spPr bwMode="auto">
          <a:xfrm>
            <a:off x="5064125" y="5029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c</a:t>
            </a:r>
          </a:p>
        </p:txBody>
      </p:sp>
      <p:sp>
        <p:nvSpPr>
          <p:cNvPr id="1899539" name="Rectangle 19"/>
          <p:cNvSpPr>
            <a:spLocks noChangeArrowheads="1"/>
          </p:cNvSpPr>
          <p:nvPr/>
        </p:nvSpPr>
        <p:spPr bwMode="auto">
          <a:xfrm>
            <a:off x="6681788" y="60198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>
                <a:latin typeface="+mn-lt"/>
              </a:rPr>
              <a:t>d</a:t>
            </a:r>
          </a:p>
        </p:txBody>
      </p:sp>
      <p:sp>
        <p:nvSpPr>
          <p:cNvPr id="1899540" name="Oval 20"/>
          <p:cNvSpPr>
            <a:spLocks noChangeArrowheads="1"/>
          </p:cNvSpPr>
          <p:nvPr/>
        </p:nvSpPr>
        <p:spPr bwMode="auto">
          <a:xfrm>
            <a:off x="7045325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41" name="Oval 21"/>
          <p:cNvSpPr>
            <a:spLocks noChangeArrowheads="1"/>
          </p:cNvSpPr>
          <p:nvPr/>
        </p:nvSpPr>
        <p:spPr bwMode="auto">
          <a:xfrm>
            <a:off x="5521325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42" name="Line 22"/>
          <p:cNvSpPr>
            <a:spLocks noChangeShapeType="1"/>
          </p:cNvSpPr>
          <p:nvPr/>
        </p:nvSpPr>
        <p:spPr bwMode="auto">
          <a:xfrm flipH="1">
            <a:off x="5368925" y="4724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43" name="Line 23"/>
          <p:cNvSpPr>
            <a:spLocks noChangeShapeType="1"/>
          </p:cNvSpPr>
          <p:nvPr/>
        </p:nvSpPr>
        <p:spPr bwMode="auto">
          <a:xfrm flipH="1">
            <a:off x="6283325" y="5715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44" name="Line 24"/>
          <p:cNvSpPr>
            <a:spLocks noChangeShapeType="1"/>
          </p:cNvSpPr>
          <p:nvPr/>
        </p:nvSpPr>
        <p:spPr bwMode="auto">
          <a:xfrm>
            <a:off x="6664325" y="5715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45" name="Line 25"/>
          <p:cNvSpPr>
            <a:spLocks noChangeShapeType="1"/>
          </p:cNvSpPr>
          <p:nvPr/>
        </p:nvSpPr>
        <p:spPr bwMode="auto">
          <a:xfrm>
            <a:off x="7350125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46" name="Oval 26"/>
          <p:cNvSpPr>
            <a:spLocks noChangeArrowheads="1"/>
          </p:cNvSpPr>
          <p:nvPr/>
        </p:nvSpPr>
        <p:spPr bwMode="auto">
          <a:xfrm>
            <a:off x="6359525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99547" name="Text Box 27"/>
          <p:cNvSpPr txBox="1">
            <a:spLocks noChangeArrowheads="1"/>
          </p:cNvSpPr>
          <p:nvPr/>
        </p:nvSpPr>
        <p:spPr bwMode="auto">
          <a:xfrm>
            <a:off x="6189663" y="3516313"/>
            <a:ext cx="570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 i="1">
                <a:latin typeface="+mn-lt"/>
              </a:rPr>
              <a:t>T’</a:t>
            </a:r>
          </a:p>
        </p:txBody>
      </p:sp>
      <p:sp>
        <p:nvSpPr>
          <p:cNvPr id="1899548" name="Text Box 28"/>
          <p:cNvSpPr txBox="1">
            <a:spLocks noChangeArrowheads="1"/>
          </p:cNvSpPr>
          <p:nvPr/>
        </p:nvSpPr>
        <p:spPr bwMode="auto">
          <a:xfrm>
            <a:off x="358775" y="260350"/>
            <a:ext cx="84677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Sia </a:t>
            </a:r>
            <a:r>
              <a:rPr lang="it-IT" sz="3600" b="1" i="1" dirty="0">
                <a:latin typeface="+mn-lt"/>
                <a:sym typeface="Symbol" pitchFamily="18" charset="2"/>
              </a:rPr>
              <a:t>T' </a:t>
            </a:r>
            <a:r>
              <a:rPr lang="it-IT" sz="3600" dirty="0">
                <a:latin typeface="+mn-lt"/>
                <a:sym typeface="Symbol" pitchFamily="18" charset="2"/>
              </a:rPr>
              <a:t>ottenuto da </a:t>
            </a:r>
            <a:r>
              <a:rPr lang="it-IT" sz="3600" b="1" i="1" dirty="0">
                <a:latin typeface="+mn-lt"/>
                <a:sym typeface="Symbol" pitchFamily="18" charset="2"/>
              </a:rPr>
              <a:t>T</a:t>
            </a:r>
            <a:r>
              <a:rPr lang="it-IT" sz="3600" dirty="0">
                <a:latin typeface="+mn-lt"/>
                <a:sym typeface="Symbol" pitchFamily="18" charset="2"/>
              </a:rPr>
              <a:t> scambiando la foglia </a:t>
            </a:r>
            <a:r>
              <a:rPr lang="it-IT" sz="3600" b="1" i="1" dirty="0">
                <a:latin typeface="+mn-lt"/>
                <a:sym typeface="Symbol" pitchFamily="18" charset="2"/>
              </a:rPr>
              <a:t>c</a:t>
            </a:r>
            <a:r>
              <a:rPr lang="it-IT" sz="3600" dirty="0">
                <a:latin typeface="+mn-lt"/>
                <a:sym typeface="Symbol" pitchFamily="18" charset="2"/>
              </a:rPr>
              <a:t> con la foglia </a:t>
            </a:r>
            <a:r>
              <a:rPr lang="it-IT" sz="3600" b="1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(con ricalcolo delle frequenze dei nodi interni) </a:t>
            </a:r>
          </a:p>
        </p:txBody>
      </p:sp>
      <p:sp>
        <p:nvSpPr>
          <p:cNvPr id="1899549" name="Text Box 29"/>
          <p:cNvSpPr txBox="1">
            <a:spLocks noChangeArrowheads="1"/>
          </p:cNvSpPr>
          <p:nvPr/>
        </p:nvSpPr>
        <p:spPr bwMode="auto">
          <a:xfrm>
            <a:off x="2700338" y="2097088"/>
            <a:ext cx="3671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b="1" i="1" dirty="0">
                <a:latin typeface="+mn-lt"/>
              </a:rPr>
              <a:t>f</a:t>
            </a:r>
            <a:r>
              <a:rPr lang="it-IT" sz="3600" b="1" i="1" baseline="-25000" dirty="0">
                <a:latin typeface="+mn-lt"/>
              </a:rPr>
              <a:t>a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≤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</a:rPr>
              <a:t>c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  <a:sym typeface="Symbol" pitchFamily="18" charset="2"/>
              </a:rPr>
              <a:t>ed </a:t>
            </a:r>
            <a:r>
              <a:rPr lang="it-IT" sz="3600" b="1" i="1" dirty="0" err="1">
                <a:latin typeface="+mn-lt"/>
              </a:rPr>
              <a:t>f</a:t>
            </a:r>
            <a:r>
              <a:rPr lang="it-IT" sz="3600" b="1" i="1" baseline="-25000" dirty="0" err="1">
                <a:latin typeface="+mn-lt"/>
              </a:rPr>
              <a:t>b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>
                <a:latin typeface="+mn-lt"/>
                <a:sym typeface="Symbol" pitchFamily="18" charset="2"/>
              </a:rPr>
              <a:t>≤ </a:t>
            </a:r>
            <a:r>
              <a:rPr lang="it-IT" sz="3600" b="1" i="1" dirty="0" err="1">
                <a:latin typeface="+mn-lt"/>
                <a:sym typeface="Symbol" pitchFamily="18" charset="2"/>
              </a:rPr>
              <a:t>f</a:t>
            </a:r>
            <a:r>
              <a:rPr lang="it-IT" sz="3600" b="1" i="1" baseline="-25000" dirty="0" err="1">
                <a:latin typeface="+mn-lt"/>
              </a:rPr>
              <a:t>d</a:t>
            </a:r>
            <a:r>
              <a:rPr lang="it-IT" sz="3600" dirty="0">
                <a:latin typeface="+mn-lt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9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9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9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9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9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9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9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9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9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9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9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9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9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9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9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9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9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9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9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9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9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9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9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9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9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9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9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9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9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9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9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9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9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9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9522" grpId="0" animBg="1"/>
      <p:bldP spid="1899523" grpId="0" animBg="1"/>
      <p:bldP spid="1899524" grpId="0" animBg="1"/>
      <p:bldP spid="1899525" grpId="0" animBg="1"/>
      <p:bldP spid="1899526" grpId="0" animBg="1"/>
      <p:bldP spid="1899527" grpId="0" animBg="1"/>
      <p:bldP spid="1899528" grpId="0" animBg="1"/>
      <p:bldP spid="1899529" grpId="0" animBg="1"/>
      <p:bldP spid="1899530" grpId="0" animBg="1"/>
      <p:bldP spid="1899531" grpId="0" animBg="1"/>
      <p:bldP spid="1899532" grpId="0" animBg="1"/>
      <p:bldP spid="1899533" grpId="0" animBg="1"/>
      <p:bldP spid="1899534" grpId="0"/>
      <p:bldP spid="1899535" grpId="0" animBg="1"/>
      <p:bldP spid="1899536" grpId="0" animBg="1"/>
      <p:bldP spid="1899537" grpId="0" animBg="1"/>
      <p:bldP spid="1899538" grpId="0" animBg="1"/>
      <p:bldP spid="1899539" grpId="0" animBg="1"/>
      <p:bldP spid="1899540" grpId="0" animBg="1"/>
      <p:bldP spid="1899541" grpId="0" animBg="1"/>
      <p:bldP spid="1899542" grpId="0" animBg="1"/>
      <p:bldP spid="1899543" grpId="0" animBg="1"/>
      <p:bldP spid="1899544" grpId="0" animBg="1"/>
      <p:bldP spid="1899545" grpId="0" animBg="1"/>
      <p:bldP spid="1899546" grpId="0" animBg="1"/>
      <p:bldP spid="1899547" grpId="0"/>
      <p:bldP spid="18995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546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Allora:</a:t>
            </a:r>
          </a:p>
        </p:txBody>
      </p:sp>
      <p:sp>
        <p:nvSpPr>
          <p:cNvPr id="1900547" name="Text Box 3"/>
          <p:cNvSpPr txBox="1">
            <a:spLocks noChangeArrowheads="1"/>
          </p:cNvSpPr>
          <p:nvPr/>
        </p:nvSpPr>
        <p:spPr bwMode="auto">
          <a:xfrm>
            <a:off x="251520" y="3681028"/>
            <a:ext cx="85518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Siccome </a:t>
            </a:r>
            <a:r>
              <a:rPr lang="it-IT" sz="3600" b="1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 è ottimo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>
                <a:latin typeface="+mn-lt"/>
              </a:rPr>
              <a:t>T</a:t>
            </a:r>
            <a:r>
              <a:rPr lang="it-IT" sz="3600" b="1" dirty="0">
                <a:latin typeface="+mn-lt"/>
              </a:rPr>
              <a:t>) =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>
                <a:latin typeface="+mn-lt"/>
              </a:rPr>
              <a:t>T</a:t>
            </a:r>
            <a:r>
              <a:rPr lang="it-IT" sz="3600" b="1" i="1" dirty="0">
                <a:latin typeface="+mn-lt"/>
                <a:sym typeface="Symbol" pitchFamily="18" charset="2"/>
              </a:rPr>
              <a:t>'</a:t>
            </a:r>
            <a:r>
              <a:rPr lang="it-IT" sz="3600" b="1" dirty="0">
                <a:latin typeface="+mn-lt"/>
              </a:rPr>
              <a:t>) </a:t>
            </a:r>
            <a:r>
              <a:rPr lang="it-IT" sz="3600" dirty="0">
                <a:latin typeface="+mn-lt"/>
              </a:rPr>
              <a:t>e quindi anche </a:t>
            </a:r>
            <a:r>
              <a:rPr lang="it-IT" sz="3600" b="1" i="1" dirty="0">
                <a:latin typeface="+mn-lt"/>
              </a:rPr>
              <a:t>T</a:t>
            </a:r>
            <a:r>
              <a:rPr lang="it-IT" sz="3600" b="1" i="1" dirty="0">
                <a:latin typeface="+mn-lt"/>
                <a:sym typeface="Symbol" pitchFamily="18" charset="2"/>
              </a:rPr>
              <a:t>'</a:t>
            </a:r>
            <a:r>
              <a:rPr lang="it-IT" sz="3600" i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è </a:t>
            </a:r>
            <a:r>
              <a:rPr lang="it-IT" sz="3600" dirty="0" smtClean="0">
                <a:latin typeface="+mn-lt"/>
              </a:rPr>
              <a:t>ottimo.</a:t>
            </a:r>
            <a:endParaRPr lang="it-IT" sz="3600" dirty="0">
              <a:latin typeface="+mn-lt"/>
            </a:endParaRPr>
          </a:p>
          <a:p>
            <a:r>
              <a:rPr lang="it-IT" sz="3600" dirty="0">
                <a:latin typeface="+mn-lt"/>
              </a:rPr>
              <a:t>Scambiando poi </a:t>
            </a:r>
            <a:r>
              <a:rPr lang="it-IT" sz="3600" dirty="0">
                <a:latin typeface="+mn-lt"/>
                <a:sym typeface="Symbol" pitchFamily="18" charset="2"/>
              </a:rPr>
              <a:t>le foglie </a:t>
            </a:r>
            <a:r>
              <a:rPr lang="it-IT" sz="3600" b="1" i="1" dirty="0">
                <a:latin typeface="+mn-lt"/>
                <a:sym typeface="Symbol" pitchFamily="18" charset="2"/>
              </a:rPr>
              <a:t>d</a:t>
            </a:r>
            <a:r>
              <a:rPr lang="it-IT" sz="3600" dirty="0">
                <a:latin typeface="+mn-lt"/>
                <a:sym typeface="Symbol" pitchFamily="18" charset="2"/>
              </a:rPr>
              <a:t> e </a:t>
            </a:r>
            <a:r>
              <a:rPr lang="it-IT" sz="3600" b="1" i="1" dirty="0">
                <a:latin typeface="+mn-lt"/>
                <a:sym typeface="Symbol" pitchFamily="18" charset="2"/>
              </a:rPr>
              <a:t>b</a:t>
            </a:r>
            <a:r>
              <a:rPr lang="it-IT" sz="3600" i="1" dirty="0">
                <a:latin typeface="+mn-lt"/>
                <a:sym typeface="Symbol" pitchFamily="18" charset="2"/>
              </a:rPr>
              <a:t>,</a:t>
            </a:r>
            <a:r>
              <a:rPr lang="it-IT" sz="3600" dirty="0">
                <a:latin typeface="+mn-lt"/>
              </a:rPr>
              <a:t> si ottiene ancora un albero </a:t>
            </a:r>
            <a:r>
              <a:rPr lang="it-IT" sz="3600" dirty="0" smtClean="0">
                <a:latin typeface="+mn-lt"/>
              </a:rPr>
              <a:t>ottimo </a:t>
            </a:r>
            <a:r>
              <a:rPr lang="it-IT" sz="3600" b="1" i="1" dirty="0" smtClean="0">
                <a:latin typeface="+mn-lt"/>
              </a:rPr>
              <a:t>T</a:t>
            </a:r>
            <a:r>
              <a:rPr lang="it-IT" sz="3600" b="1" i="1" dirty="0">
                <a:latin typeface="+mn-lt"/>
                <a:sym typeface="Symbol" pitchFamily="18" charset="2"/>
              </a:rPr>
              <a:t>''</a:t>
            </a:r>
            <a:r>
              <a:rPr lang="it-IT" sz="3600" b="1" i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in cui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 e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 sono foglie </a:t>
            </a:r>
            <a:r>
              <a:rPr lang="it-IT" sz="3600" dirty="0" smtClean="0">
                <a:latin typeface="+mn-lt"/>
              </a:rPr>
              <a:t>sorelle.</a:t>
            </a:r>
            <a:endParaRPr lang="it-IT" sz="3600" dirty="0">
              <a:latin typeface="+mn-lt"/>
            </a:endParaRPr>
          </a:p>
        </p:txBody>
      </p:sp>
      <p:graphicFrame>
        <p:nvGraphicFramePr>
          <p:cNvPr id="1900548" name="Object 4"/>
          <p:cNvGraphicFramePr>
            <a:graphicFrameLocks noChangeAspect="1"/>
          </p:cNvGraphicFramePr>
          <p:nvPr/>
        </p:nvGraphicFramePr>
        <p:xfrm>
          <a:off x="301625" y="831850"/>
          <a:ext cx="8250238" cy="2925763"/>
        </p:xfrm>
        <a:graphic>
          <a:graphicData uri="http://schemas.openxmlformats.org/presentationml/2006/ole">
            <p:oleObj spid="_x0000_s112642" name="Equation" r:id="rId3" imgW="3390840" imgH="1193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642350" cy="1092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u="sng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Teorema</a:t>
            </a:r>
            <a:r>
              <a:rPr lang="it-IT">
                <a:latin typeface="Times New Roman" pitchFamily="18" charset="0"/>
                <a:cs typeface="Times New Roman" pitchFamily="18" charset="0"/>
              </a:rPr>
              <a:t>   L’algoritmo di Huffman produce un codice prefisso ottimo</a:t>
            </a:r>
            <a:r>
              <a:rPr lang="it-IT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87338" y="4941888"/>
            <a:ext cx="85693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Conseguenza della sottostruttura ottima e della proprietà della scelta golosa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23850" y="1520825"/>
            <a:ext cx="8497888" cy="397033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1435" tIns="45718" rIns="91435" bIns="45718"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c, f, 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  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coda con priorità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it-IT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Push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Q, </a:t>
            </a:r>
            <a:r>
              <a:rPr lang="it-IT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Nodo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it-IT" sz="2800" b="1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c</a:t>
            </a:r>
            <a:r>
              <a:rPr lang="it-IT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downto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ExtractMin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ExtractMin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Push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, </a:t>
            </a:r>
            <a:r>
              <a:rPr lang="it-IT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Nodo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ExtractMin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87338" y="944563"/>
            <a:ext cx="8532812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b="1" i="1" u="sng" dirty="0">
                <a:latin typeface="Times New Roman" pitchFamily="18" charset="0"/>
                <a:cs typeface="Times New Roman" pitchFamily="18" charset="0"/>
              </a:rPr>
              <a:t>Esercizio 5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Dimostrare che ogni algoritmo di compressione che accorcia qualche sequenza di bit deve per forza allungarne qualche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altra. 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Text Box 2"/>
          <p:cNvSpPr txBox="1">
            <a:spLocks noChangeArrowheads="1"/>
          </p:cNvSpPr>
          <p:nvPr/>
        </p:nvSpPr>
        <p:spPr bwMode="auto">
          <a:xfrm>
            <a:off x="323850" y="225425"/>
            <a:ext cx="84963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sz="3600" b="1" i="1" u="sng" dirty="0">
                <a:latin typeface="Times New Roman" pitchFamily="18" charset="0"/>
                <a:cs typeface="Times New Roman" pitchFamily="18" charset="0"/>
              </a:rPr>
              <a:t>Dimostrazione</a:t>
            </a:r>
          </a:p>
          <a:p>
            <a:pPr>
              <a:spcBef>
                <a:spcPct val="4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Supponiamo per assurdo che l’algoritmo accorci qualche sequenza ma non ne allunghi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nessuna.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Sia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la più corta sequenza che viene accorciata dall’algoritmo e sia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la sua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lunghezza.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Le sequenze di lunghezza minore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sono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36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e non vengono accorciate o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allungate.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36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Text Box 2"/>
          <p:cNvSpPr txBox="1">
            <a:spLocks noChangeArrowheads="1"/>
          </p:cNvSpPr>
          <p:nvPr/>
        </p:nvSpPr>
        <p:spPr bwMode="auto">
          <a:xfrm>
            <a:off x="287338" y="404813"/>
            <a:ext cx="8569325" cy="452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it-IT">
                <a:latin typeface="+mn-lt"/>
              </a:rPr>
              <a:t>Per la decodifica basta quindi: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>
                <a:latin typeface="+mn-lt"/>
              </a:rPr>
              <a:t>individuare la prima parola codice del file codificato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>
                <a:latin typeface="+mn-lt"/>
              </a:rPr>
              <a:t>tradurla nel carattere originale e aggiungere tale carattere al file decodificato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>
                <a:latin typeface="+mn-lt"/>
              </a:rPr>
              <a:t>rimuovere la parola codice dal file codificato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it-IT">
                <a:latin typeface="+mn-lt"/>
              </a:rPr>
              <a:t>ripetere l’operazione per i caratteri successivi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085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42" name="Text Box 2"/>
          <p:cNvSpPr txBox="1">
            <a:spLocks noChangeArrowheads="1"/>
          </p:cNvSpPr>
          <p:nvPr/>
        </p:nvSpPr>
        <p:spPr bwMode="auto">
          <a:xfrm>
            <a:off x="250825" y="368300"/>
            <a:ext cx="8677275" cy="55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Ognuna di esse viene codificata con una sequenza diversa e quindi le loro codifiche sono anch’esse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36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e sono tutte di lunghezza minore di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m.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Dunque ognuna delle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36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sequenze più corte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è codifica di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qualche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sequenza più corta di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m.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Dunque la codifica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coincide con la codifica di un’altra sequenza. ASSURDO!!!!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74" name="Text Box 2"/>
          <p:cNvSpPr txBox="1">
            <a:spLocks noChangeArrowheads="1"/>
          </p:cNvSpPr>
          <p:nvPr/>
        </p:nvSpPr>
        <p:spPr bwMode="auto">
          <a:xfrm>
            <a:off x="287338" y="368300"/>
            <a:ext cx="853281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Ad esempio con il codice</a:t>
            </a:r>
          </a:p>
        </p:txBody>
      </p:sp>
      <p:sp>
        <p:nvSpPr>
          <p:cNvPr id="1871875" name="Text Box 3"/>
          <p:cNvSpPr txBox="1">
            <a:spLocks noChangeArrowheads="1"/>
          </p:cNvSpPr>
          <p:nvPr/>
        </p:nvSpPr>
        <p:spPr bwMode="auto">
          <a:xfrm>
            <a:off x="251520" y="2096852"/>
            <a:ext cx="8569325" cy="175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la suddivisione in parole codice della stringa di bit </a:t>
            </a:r>
            <a:r>
              <a:rPr lang="it-IT" sz="3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001011101</a:t>
            </a:r>
            <a:r>
              <a:rPr lang="it-IT" sz="3600" dirty="0">
                <a:latin typeface="+mn-lt"/>
              </a:rPr>
              <a:t> è </a:t>
            </a:r>
            <a:r>
              <a:rPr lang="it-IT" sz="3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0</a:t>
            </a:r>
            <a:r>
              <a:rPr lang="it-IT" sz="36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r>
              <a:rPr lang="it-IT" sz="3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1011101</a:t>
            </a:r>
            <a:r>
              <a:rPr lang="it-IT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3600" dirty="0">
                <a:latin typeface="+mn-lt"/>
              </a:rPr>
              <a:t>a cui corrisponde la stringa </a:t>
            </a:r>
            <a:r>
              <a:rPr lang="it-IT" sz="36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aabe</a:t>
            </a:r>
            <a:r>
              <a:rPr lang="it-IT" sz="3600" dirty="0">
                <a:latin typeface="+mn-lt"/>
              </a:rPr>
              <a:t> </a:t>
            </a:r>
          </a:p>
        </p:txBody>
      </p:sp>
      <p:sp>
        <p:nvSpPr>
          <p:cNvPr id="1871876" name="Text Box 4"/>
          <p:cNvSpPr txBox="1">
            <a:spLocks noChangeArrowheads="1"/>
          </p:cNvSpPr>
          <p:nvPr/>
        </p:nvSpPr>
        <p:spPr bwMode="auto">
          <a:xfrm>
            <a:off x="250825" y="1089025"/>
            <a:ext cx="8569325" cy="8477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carattere     a     b     c     d     e     f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cod. var.     0   101   100   111  1101  1100</a:t>
            </a:r>
          </a:p>
        </p:txBody>
      </p:sp>
      <p:sp>
        <p:nvSpPr>
          <p:cNvPr id="1871877" name="Text Box 5"/>
          <p:cNvSpPr txBox="1">
            <a:spLocks noChangeArrowheads="1"/>
          </p:cNvSpPr>
          <p:nvPr/>
        </p:nvSpPr>
        <p:spPr bwMode="auto">
          <a:xfrm>
            <a:off x="250825" y="4178300"/>
            <a:ext cx="8569325" cy="175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Per facilitare la suddivisione del file codificato in parole codice è comodo rappresentare il codice con un albero </a:t>
            </a:r>
            <a:r>
              <a:rPr lang="it-IT" sz="3600" dirty="0" smtClean="0">
                <a:latin typeface="+mn-lt"/>
              </a:rPr>
              <a:t>binario.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18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Oval 2"/>
          <p:cNvSpPr>
            <a:spLocks noChangeArrowheads="1"/>
          </p:cNvSpPr>
          <p:nvPr/>
        </p:nvSpPr>
        <p:spPr bwMode="auto">
          <a:xfrm>
            <a:off x="4572000" y="270827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endParaRPr lang="it-IT" sz="2400" b="1">
              <a:latin typeface="+mn-lt"/>
            </a:endParaRPr>
          </a:p>
        </p:txBody>
      </p:sp>
      <p:sp>
        <p:nvSpPr>
          <p:cNvPr id="1872899" name="Text Box 3"/>
          <p:cNvSpPr txBox="1">
            <a:spLocks noChangeArrowheads="1"/>
          </p:cNvSpPr>
          <p:nvPr/>
        </p:nvSpPr>
        <p:spPr bwMode="auto">
          <a:xfrm>
            <a:off x="250825" y="152400"/>
            <a:ext cx="864235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Esempio: il codice a lunghezza fissa</a:t>
            </a:r>
          </a:p>
        </p:txBody>
      </p:sp>
      <p:sp>
        <p:nvSpPr>
          <p:cNvPr id="1872900" name="Text Box 4"/>
          <p:cNvSpPr txBox="1">
            <a:spLocks noChangeArrowheads="1"/>
          </p:cNvSpPr>
          <p:nvPr/>
        </p:nvSpPr>
        <p:spPr bwMode="auto">
          <a:xfrm>
            <a:off x="287524" y="800708"/>
            <a:ext cx="8569325" cy="121285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carattere     a     b     c     d     e     f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frequenza    57    13    12    24     9     5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cod. fisso  000   001   010   011   100   101</a:t>
            </a:r>
          </a:p>
        </p:txBody>
      </p:sp>
      <p:sp>
        <p:nvSpPr>
          <p:cNvPr id="1872901" name="Oval 5"/>
          <p:cNvSpPr>
            <a:spLocks noChangeArrowheads="1"/>
          </p:cNvSpPr>
          <p:nvPr/>
        </p:nvSpPr>
        <p:spPr bwMode="auto">
          <a:xfrm>
            <a:off x="4572000" y="270827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120</a:t>
            </a:r>
          </a:p>
        </p:txBody>
      </p:sp>
      <p:sp>
        <p:nvSpPr>
          <p:cNvPr id="1872902" name="Rectangle 6"/>
          <p:cNvSpPr>
            <a:spLocks noChangeArrowheads="1"/>
          </p:cNvSpPr>
          <p:nvPr/>
        </p:nvSpPr>
        <p:spPr bwMode="auto">
          <a:xfrm>
            <a:off x="1368425" y="5842000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a</a:t>
            </a:r>
            <a:r>
              <a:rPr lang="it-IT" sz="2400" b="1" dirty="0">
                <a:latin typeface="+mn-lt"/>
              </a:rPr>
              <a:t>:57</a:t>
            </a:r>
          </a:p>
        </p:txBody>
      </p:sp>
      <p:sp>
        <p:nvSpPr>
          <p:cNvPr id="1872903" name="Rectangle 7"/>
          <p:cNvSpPr>
            <a:spLocks noChangeArrowheads="1"/>
          </p:cNvSpPr>
          <p:nvPr/>
        </p:nvSpPr>
        <p:spPr bwMode="auto">
          <a:xfrm>
            <a:off x="6103938" y="5842000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f</a:t>
            </a:r>
            <a:r>
              <a:rPr lang="it-IT" sz="2400" b="1" dirty="0">
                <a:latin typeface="+mn-lt"/>
              </a:rPr>
              <a:t>:5</a:t>
            </a:r>
          </a:p>
        </p:txBody>
      </p:sp>
      <p:sp>
        <p:nvSpPr>
          <p:cNvPr id="1872904" name="Rectangle 8"/>
          <p:cNvSpPr>
            <a:spLocks noChangeArrowheads="1"/>
          </p:cNvSpPr>
          <p:nvPr/>
        </p:nvSpPr>
        <p:spPr bwMode="auto">
          <a:xfrm>
            <a:off x="5195888" y="5842000"/>
            <a:ext cx="706437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e</a:t>
            </a:r>
            <a:r>
              <a:rPr lang="it-IT" sz="2400" b="1" dirty="0">
                <a:latin typeface="+mn-lt"/>
              </a:rPr>
              <a:t>:9</a:t>
            </a:r>
          </a:p>
        </p:txBody>
      </p:sp>
      <p:sp>
        <p:nvSpPr>
          <p:cNvPr id="1872905" name="Rectangle 9"/>
          <p:cNvSpPr>
            <a:spLocks noChangeArrowheads="1"/>
          </p:cNvSpPr>
          <p:nvPr/>
        </p:nvSpPr>
        <p:spPr bwMode="auto">
          <a:xfrm>
            <a:off x="4189413" y="5842000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d</a:t>
            </a:r>
            <a:r>
              <a:rPr lang="it-IT" sz="2400" b="1" dirty="0">
                <a:latin typeface="+mn-lt"/>
              </a:rPr>
              <a:t>:24</a:t>
            </a:r>
          </a:p>
        </p:txBody>
      </p:sp>
      <p:sp>
        <p:nvSpPr>
          <p:cNvPr id="1872906" name="Rectangle 10"/>
          <p:cNvSpPr>
            <a:spLocks noChangeArrowheads="1"/>
          </p:cNvSpPr>
          <p:nvPr/>
        </p:nvSpPr>
        <p:spPr bwMode="auto">
          <a:xfrm>
            <a:off x="3282950" y="5842000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c</a:t>
            </a:r>
            <a:r>
              <a:rPr lang="it-IT" sz="2400" b="1" dirty="0">
                <a:latin typeface="+mn-lt"/>
              </a:rPr>
              <a:t>:12</a:t>
            </a:r>
          </a:p>
        </p:txBody>
      </p:sp>
      <p:sp>
        <p:nvSpPr>
          <p:cNvPr id="1872907" name="Rectangle 11"/>
          <p:cNvSpPr>
            <a:spLocks noChangeArrowheads="1"/>
          </p:cNvSpPr>
          <p:nvPr/>
        </p:nvSpPr>
        <p:spPr bwMode="auto">
          <a:xfrm>
            <a:off x="2274888" y="5842000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b</a:t>
            </a:r>
            <a:r>
              <a:rPr lang="it-IT" sz="2400" b="1" dirty="0">
                <a:latin typeface="+mn-lt"/>
              </a:rPr>
              <a:t>:13</a:t>
            </a:r>
          </a:p>
        </p:txBody>
      </p:sp>
      <p:sp>
        <p:nvSpPr>
          <p:cNvPr id="1872908" name="Text Box 12"/>
          <p:cNvSpPr txBox="1">
            <a:spLocks noChangeArrowheads="1"/>
          </p:cNvSpPr>
          <p:nvPr/>
        </p:nvSpPr>
        <p:spPr bwMode="auto">
          <a:xfrm>
            <a:off x="5800725" y="31194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2909" name="Text Box 13"/>
          <p:cNvSpPr txBox="1">
            <a:spLocks noChangeArrowheads="1"/>
          </p:cNvSpPr>
          <p:nvPr/>
        </p:nvSpPr>
        <p:spPr bwMode="auto">
          <a:xfrm>
            <a:off x="4392613" y="5157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2910" name="Text Box 14"/>
          <p:cNvSpPr txBox="1">
            <a:spLocks noChangeArrowheads="1"/>
          </p:cNvSpPr>
          <p:nvPr/>
        </p:nvSpPr>
        <p:spPr bwMode="auto">
          <a:xfrm>
            <a:off x="3492500" y="411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2911" name="Text Box 15"/>
          <p:cNvSpPr txBox="1">
            <a:spLocks noChangeArrowheads="1"/>
          </p:cNvSpPr>
          <p:nvPr/>
        </p:nvSpPr>
        <p:spPr bwMode="auto">
          <a:xfrm>
            <a:off x="2447925" y="5157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2912" name="Text Box 16"/>
          <p:cNvSpPr txBox="1">
            <a:spLocks noChangeArrowheads="1"/>
          </p:cNvSpPr>
          <p:nvPr/>
        </p:nvSpPr>
        <p:spPr bwMode="auto">
          <a:xfrm>
            <a:off x="6264275" y="5157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2913" name="Text Box 17"/>
          <p:cNvSpPr txBox="1">
            <a:spLocks noChangeArrowheads="1"/>
          </p:cNvSpPr>
          <p:nvPr/>
        </p:nvSpPr>
        <p:spPr bwMode="auto">
          <a:xfrm>
            <a:off x="1511300" y="5157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2914" name="Text Box 18"/>
          <p:cNvSpPr txBox="1">
            <a:spLocks noChangeArrowheads="1"/>
          </p:cNvSpPr>
          <p:nvPr/>
        </p:nvSpPr>
        <p:spPr bwMode="auto">
          <a:xfrm>
            <a:off x="3384550" y="5157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2915" name="Text Box 19"/>
          <p:cNvSpPr txBox="1">
            <a:spLocks noChangeArrowheads="1"/>
          </p:cNvSpPr>
          <p:nvPr/>
        </p:nvSpPr>
        <p:spPr bwMode="auto">
          <a:xfrm>
            <a:off x="5292725" y="5157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2916" name="Text Box 20"/>
          <p:cNvSpPr txBox="1">
            <a:spLocks noChangeArrowheads="1"/>
          </p:cNvSpPr>
          <p:nvPr/>
        </p:nvSpPr>
        <p:spPr bwMode="auto">
          <a:xfrm>
            <a:off x="2339975" y="411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2917" name="Text Box 21"/>
          <p:cNvSpPr txBox="1">
            <a:spLocks noChangeArrowheads="1"/>
          </p:cNvSpPr>
          <p:nvPr/>
        </p:nvSpPr>
        <p:spPr bwMode="auto">
          <a:xfrm>
            <a:off x="6002338" y="40259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2918" name="Text Box 22"/>
          <p:cNvSpPr txBox="1">
            <a:spLocks noChangeArrowheads="1"/>
          </p:cNvSpPr>
          <p:nvPr/>
        </p:nvSpPr>
        <p:spPr bwMode="auto">
          <a:xfrm>
            <a:off x="3779838" y="30686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2919" name="Text Box 23"/>
          <p:cNvSpPr txBox="1">
            <a:spLocks noChangeArrowheads="1"/>
          </p:cNvSpPr>
          <p:nvPr/>
        </p:nvSpPr>
        <p:spPr bwMode="auto">
          <a:xfrm>
            <a:off x="215516" y="2132856"/>
            <a:ext cx="86772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7" tIns="45659" rIns="91317" bIns="45659" anchor="ctr"/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ha la rappresentazione ad albero</a:t>
            </a:r>
          </a:p>
        </p:txBody>
      </p:sp>
      <p:sp>
        <p:nvSpPr>
          <p:cNvPr id="1872920" name="Oval 24"/>
          <p:cNvSpPr>
            <a:spLocks noChangeArrowheads="1"/>
          </p:cNvSpPr>
          <p:nvPr/>
        </p:nvSpPr>
        <p:spPr bwMode="auto">
          <a:xfrm>
            <a:off x="2808288" y="3752850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endParaRPr lang="it-IT" sz="2400" b="1">
              <a:latin typeface="+mn-lt"/>
            </a:endParaRPr>
          </a:p>
        </p:txBody>
      </p:sp>
      <p:sp>
        <p:nvSpPr>
          <p:cNvPr id="1872921" name="Oval 25"/>
          <p:cNvSpPr>
            <a:spLocks noChangeArrowheads="1"/>
          </p:cNvSpPr>
          <p:nvPr/>
        </p:nvSpPr>
        <p:spPr bwMode="auto">
          <a:xfrm>
            <a:off x="6588125" y="3752850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endParaRPr lang="it-IT" sz="2400" b="1">
              <a:latin typeface="+mn-lt"/>
            </a:endParaRPr>
          </a:p>
        </p:txBody>
      </p:sp>
      <p:cxnSp>
        <p:nvCxnSpPr>
          <p:cNvPr id="1872922" name="AutoShape 26"/>
          <p:cNvCxnSpPr>
            <a:cxnSpLocks noChangeShapeType="1"/>
            <a:stCxn id="1872898" idx="3"/>
            <a:endCxn id="1872920" idx="7"/>
          </p:cNvCxnSpPr>
          <p:nvPr/>
        </p:nvCxnSpPr>
        <p:spPr bwMode="auto">
          <a:xfrm flipH="1">
            <a:off x="3360738" y="3273425"/>
            <a:ext cx="1306512" cy="561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23" name="AutoShape 27"/>
          <p:cNvCxnSpPr>
            <a:cxnSpLocks noChangeShapeType="1"/>
            <a:stCxn id="1872898" idx="5"/>
            <a:endCxn id="1872921" idx="1"/>
          </p:cNvCxnSpPr>
          <p:nvPr/>
        </p:nvCxnSpPr>
        <p:spPr bwMode="auto">
          <a:xfrm>
            <a:off x="5124450" y="3273425"/>
            <a:ext cx="1558925" cy="561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72924" name="Oval 28"/>
          <p:cNvSpPr>
            <a:spLocks noChangeArrowheads="1"/>
          </p:cNvSpPr>
          <p:nvPr/>
        </p:nvSpPr>
        <p:spPr bwMode="auto">
          <a:xfrm>
            <a:off x="2808288" y="3752850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</a:rPr>
              <a:t>106</a:t>
            </a:r>
          </a:p>
        </p:txBody>
      </p:sp>
      <p:sp>
        <p:nvSpPr>
          <p:cNvPr id="1872925" name="Oval 29"/>
          <p:cNvSpPr>
            <a:spLocks noChangeArrowheads="1"/>
          </p:cNvSpPr>
          <p:nvPr/>
        </p:nvSpPr>
        <p:spPr bwMode="auto">
          <a:xfrm>
            <a:off x="6588125" y="3752850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14</a:t>
            </a:r>
          </a:p>
        </p:txBody>
      </p:sp>
      <p:sp>
        <p:nvSpPr>
          <p:cNvPr id="1872926" name="Oval 30"/>
          <p:cNvSpPr>
            <a:spLocks noChangeArrowheads="1"/>
          </p:cNvSpPr>
          <p:nvPr/>
        </p:nvSpPr>
        <p:spPr bwMode="auto">
          <a:xfrm>
            <a:off x="1871663" y="458152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endParaRPr lang="it-IT" sz="2400" b="1">
              <a:latin typeface="+mn-lt"/>
            </a:endParaRPr>
          </a:p>
        </p:txBody>
      </p:sp>
      <p:sp>
        <p:nvSpPr>
          <p:cNvPr id="1872927" name="Oval 31"/>
          <p:cNvSpPr>
            <a:spLocks noChangeArrowheads="1"/>
          </p:cNvSpPr>
          <p:nvPr/>
        </p:nvSpPr>
        <p:spPr bwMode="auto">
          <a:xfrm>
            <a:off x="3743325" y="458152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endParaRPr lang="it-IT" sz="2400" b="1">
              <a:latin typeface="+mn-lt"/>
            </a:endParaRPr>
          </a:p>
        </p:txBody>
      </p:sp>
      <p:sp>
        <p:nvSpPr>
          <p:cNvPr id="1872928" name="Oval 32"/>
          <p:cNvSpPr>
            <a:spLocks noChangeArrowheads="1"/>
          </p:cNvSpPr>
          <p:nvPr/>
        </p:nvSpPr>
        <p:spPr bwMode="auto">
          <a:xfrm>
            <a:off x="5651500" y="458152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endParaRPr lang="it-IT" sz="2400" b="1">
              <a:latin typeface="+mn-lt"/>
            </a:endParaRPr>
          </a:p>
        </p:txBody>
      </p:sp>
      <p:sp>
        <p:nvSpPr>
          <p:cNvPr id="1872929" name="Oval 33"/>
          <p:cNvSpPr>
            <a:spLocks noChangeArrowheads="1"/>
          </p:cNvSpPr>
          <p:nvPr/>
        </p:nvSpPr>
        <p:spPr bwMode="auto">
          <a:xfrm>
            <a:off x="1871663" y="458152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70</a:t>
            </a:r>
          </a:p>
        </p:txBody>
      </p:sp>
      <p:sp>
        <p:nvSpPr>
          <p:cNvPr id="1872930" name="Oval 34"/>
          <p:cNvSpPr>
            <a:spLocks noChangeArrowheads="1"/>
          </p:cNvSpPr>
          <p:nvPr/>
        </p:nvSpPr>
        <p:spPr bwMode="auto">
          <a:xfrm>
            <a:off x="3743325" y="458152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36</a:t>
            </a:r>
          </a:p>
        </p:txBody>
      </p:sp>
      <p:sp>
        <p:nvSpPr>
          <p:cNvPr id="1872931" name="Oval 35"/>
          <p:cNvSpPr>
            <a:spLocks noChangeArrowheads="1"/>
          </p:cNvSpPr>
          <p:nvPr/>
        </p:nvSpPr>
        <p:spPr bwMode="auto">
          <a:xfrm>
            <a:off x="5651500" y="4581525"/>
            <a:ext cx="647700" cy="6477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14</a:t>
            </a:r>
          </a:p>
        </p:txBody>
      </p:sp>
      <p:cxnSp>
        <p:nvCxnSpPr>
          <p:cNvPr id="1872932" name="AutoShape 36"/>
          <p:cNvCxnSpPr>
            <a:cxnSpLocks noChangeShapeType="1"/>
            <a:stCxn id="1872921" idx="3"/>
            <a:endCxn id="1872928" idx="7"/>
          </p:cNvCxnSpPr>
          <p:nvPr/>
        </p:nvCxnSpPr>
        <p:spPr bwMode="auto">
          <a:xfrm flipH="1">
            <a:off x="6203950" y="4318000"/>
            <a:ext cx="479425" cy="346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33" name="AutoShape 37"/>
          <p:cNvCxnSpPr>
            <a:cxnSpLocks noChangeShapeType="1"/>
            <a:stCxn id="1872920" idx="3"/>
            <a:endCxn id="1872926" idx="7"/>
          </p:cNvCxnSpPr>
          <p:nvPr/>
        </p:nvCxnSpPr>
        <p:spPr bwMode="auto">
          <a:xfrm flipH="1">
            <a:off x="2424113" y="4318000"/>
            <a:ext cx="479425" cy="346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34" name="AutoShape 38"/>
          <p:cNvCxnSpPr>
            <a:cxnSpLocks noChangeShapeType="1"/>
            <a:stCxn id="1872920" idx="5"/>
            <a:endCxn id="1872927" idx="1"/>
          </p:cNvCxnSpPr>
          <p:nvPr/>
        </p:nvCxnSpPr>
        <p:spPr bwMode="auto">
          <a:xfrm>
            <a:off x="3360738" y="4318000"/>
            <a:ext cx="477837" cy="346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35" name="AutoShape 39"/>
          <p:cNvCxnSpPr>
            <a:cxnSpLocks noChangeShapeType="1"/>
            <a:stCxn id="1872926" idx="3"/>
            <a:endCxn id="1872902" idx="0"/>
          </p:cNvCxnSpPr>
          <p:nvPr/>
        </p:nvCxnSpPr>
        <p:spPr bwMode="auto">
          <a:xfrm flipH="1">
            <a:off x="1720850" y="5146675"/>
            <a:ext cx="246063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36" name="AutoShape 40"/>
          <p:cNvCxnSpPr>
            <a:cxnSpLocks noChangeShapeType="1"/>
            <a:stCxn id="1872926" idx="5"/>
            <a:endCxn id="1872907" idx="0"/>
          </p:cNvCxnSpPr>
          <p:nvPr/>
        </p:nvCxnSpPr>
        <p:spPr bwMode="auto">
          <a:xfrm>
            <a:off x="2424113" y="5146675"/>
            <a:ext cx="203200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37" name="AutoShape 41"/>
          <p:cNvCxnSpPr>
            <a:cxnSpLocks noChangeShapeType="1"/>
            <a:stCxn id="1872927" idx="3"/>
            <a:endCxn id="1872906" idx="0"/>
          </p:cNvCxnSpPr>
          <p:nvPr/>
        </p:nvCxnSpPr>
        <p:spPr bwMode="auto">
          <a:xfrm flipH="1">
            <a:off x="3635375" y="5146675"/>
            <a:ext cx="203200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38" name="AutoShape 42"/>
          <p:cNvCxnSpPr>
            <a:cxnSpLocks noChangeShapeType="1"/>
            <a:stCxn id="1872927" idx="5"/>
            <a:endCxn id="1872905" idx="0"/>
          </p:cNvCxnSpPr>
          <p:nvPr/>
        </p:nvCxnSpPr>
        <p:spPr bwMode="auto">
          <a:xfrm>
            <a:off x="4295775" y="5146675"/>
            <a:ext cx="246063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39" name="AutoShape 43"/>
          <p:cNvCxnSpPr>
            <a:cxnSpLocks noChangeShapeType="1"/>
            <a:stCxn id="1872928" idx="3"/>
            <a:endCxn id="1872904" idx="0"/>
          </p:cNvCxnSpPr>
          <p:nvPr/>
        </p:nvCxnSpPr>
        <p:spPr bwMode="auto">
          <a:xfrm flipH="1">
            <a:off x="5549900" y="5146675"/>
            <a:ext cx="196850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2940" name="AutoShape 44"/>
          <p:cNvCxnSpPr>
            <a:cxnSpLocks noChangeShapeType="1"/>
            <a:stCxn id="1872928" idx="5"/>
            <a:endCxn id="1872903" idx="0"/>
          </p:cNvCxnSpPr>
          <p:nvPr/>
        </p:nvCxnSpPr>
        <p:spPr bwMode="auto">
          <a:xfrm>
            <a:off x="6203950" y="5146675"/>
            <a:ext cx="252413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7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7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7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7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7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2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7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7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7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7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7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7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7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7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7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7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7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7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7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7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7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7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7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7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7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7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7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72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72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7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7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7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7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87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7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7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7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7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7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72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7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7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7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7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7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87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7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7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7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87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87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898" grpId="0" animBg="1"/>
      <p:bldP spid="1872901" grpId="0" animBg="1"/>
      <p:bldP spid="1872902" grpId="0" animBg="1"/>
      <p:bldP spid="1872903" grpId="0" animBg="1"/>
      <p:bldP spid="1872904" grpId="0" animBg="1"/>
      <p:bldP spid="1872905" grpId="0" animBg="1"/>
      <p:bldP spid="1872906" grpId="0" animBg="1"/>
      <p:bldP spid="1872907" grpId="0" animBg="1"/>
      <p:bldP spid="1872908" grpId="0"/>
      <p:bldP spid="1872909" grpId="0"/>
      <p:bldP spid="1872910" grpId="0"/>
      <p:bldP spid="1872911" grpId="0"/>
      <p:bldP spid="1872912" grpId="0"/>
      <p:bldP spid="1872913" grpId="0"/>
      <p:bldP spid="1872914" grpId="0"/>
      <p:bldP spid="1872915" grpId="0"/>
      <p:bldP spid="1872916" grpId="0"/>
      <p:bldP spid="1872917" grpId="0"/>
      <p:bldP spid="1872918" grpId="0"/>
      <p:bldP spid="1872920" grpId="0" animBg="1"/>
      <p:bldP spid="1872921" grpId="0" animBg="1"/>
      <p:bldP spid="1872924" grpId="0" animBg="1"/>
      <p:bldP spid="1872925" grpId="0" animBg="1"/>
      <p:bldP spid="1872926" grpId="0" animBg="1"/>
      <p:bldP spid="1872927" grpId="0" animBg="1"/>
      <p:bldP spid="1872928" grpId="0" animBg="1"/>
      <p:bldP spid="1872929" grpId="0" animBg="1"/>
      <p:bldP spid="1872930" grpId="0" animBg="1"/>
      <p:bldP spid="1872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6" name="Oval 2"/>
          <p:cNvSpPr>
            <a:spLocks noChangeArrowheads="1"/>
          </p:cNvSpPr>
          <p:nvPr/>
        </p:nvSpPr>
        <p:spPr bwMode="auto">
          <a:xfrm>
            <a:off x="4319972" y="1016732"/>
            <a:ext cx="603250" cy="604837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120</a:t>
            </a:r>
          </a:p>
        </p:txBody>
      </p:sp>
      <p:sp>
        <p:nvSpPr>
          <p:cNvPr id="1874947" name="Oval 3"/>
          <p:cNvSpPr>
            <a:spLocks noChangeArrowheads="1"/>
          </p:cNvSpPr>
          <p:nvPr/>
        </p:nvSpPr>
        <p:spPr bwMode="auto">
          <a:xfrm>
            <a:off x="2505459" y="1924782"/>
            <a:ext cx="604838" cy="604837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106</a:t>
            </a:r>
          </a:p>
        </p:txBody>
      </p:sp>
      <p:sp>
        <p:nvSpPr>
          <p:cNvPr id="1874948" name="Oval 4"/>
          <p:cNvSpPr>
            <a:spLocks noChangeArrowheads="1"/>
          </p:cNvSpPr>
          <p:nvPr/>
        </p:nvSpPr>
        <p:spPr bwMode="auto">
          <a:xfrm>
            <a:off x="6434522" y="1924782"/>
            <a:ext cx="604837" cy="604837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14</a:t>
            </a:r>
          </a:p>
        </p:txBody>
      </p:sp>
      <p:sp>
        <p:nvSpPr>
          <p:cNvPr id="1874949" name="Oval 5"/>
          <p:cNvSpPr>
            <a:spLocks noChangeArrowheads="1"/>
          </p:cNvSpPr>
          <p:nvPr/>
        </p:nvSpPr>
        <p:spPr bwMode="auto">
          <a:xfrm>
            <a:off x="1598997" y="2832832"/>
            <a:ext cx="604837" cy="604837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70</a:t>
            </a:r>
          </a:p>
        </p:txBody>
      </p:sp>
      <p:sp>
        <p:nvSpPr>
          <p:cNvPr id="1874950" name="Oval 6"/>
          <p:cNvSpPr>
            <a:spLocks noChangeArrowheads="1"/>
          </p:cNvSpPr>
          <p:nvPr/>
        </p:nvSpPr>
        <p:spPr bwMode="auto">
          <a:xfrm>
            <a:off x="3513522" y="2832832"/>
            <a:ext cx="604837" cy="604837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36</a:t>
            </a:r>
          </a:p>
        </p:txBody>
      </p:sp>
      <p:sp>
        <p:nvSpPr>
          <p:cNvPr id="1874951" name="Oval 7"/>
          <p:cNvSpPr>
            <a:spLocks noChangeArrowheads="1"/>
          </p:cNvSpPr>
          <p:nvPr/>
        </p:nvSpPr>
        <p:spPr bwMode="auto">
          <a:xfrm>
            <a:off x="5326447" y="2832832"/>
            <a:ext cx="604837" cy="604837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>
                <a:latin typeface="+mn-lt"/>
              </a:rPr>
              <a:t>14</a:t>
            </a:r>
          </a:p>
        </p:txBody>
      </p:sp>
      <p:sp>
        <p:nvSpPr>
          <p:cNvPr id="1874952" name="Rectangle 8"/>
          <p:cNvSpPr>
            <a:spLocks noChangeArrowheads="1"/>
          </p:cNvSpPr>
          <p:nvPr/>
        </p:nvSpPr>
        <p:spPr bwMode="auto">
          <a:xfrm>
            <a:off x="1095759" y="4042507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a</a:t>
            </a:r>
            <a:r>
              <a:rPr lang="it-IT" sz="2400" b="1" dirty="0">
                <a:latin typeface="+mn-lt"/>
              </a:rPr>
              <a:t>:57</a:t>
            </a:r>
          </a:p>
        </p:txBody>
      </p:sp>
      <p:sp>
        <p:nvSpPr>
          <p:cNvPr id="1874953" name="Rectangle 9"/>
          <p:cNvSpPr>
            <a:spLocks noChangeArrowheads="1"/>
          </p:cNvSpPr>
          <p:nvPr/>
        </p:nvSpPr>
        <p:spPr bwMode="auto">
          <a:xfrm>
            <a:off x="5831272" y="4042507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f</a:t>
            </a:r>
            <a:r>
              <a:rPr lang="it-IT" sz="2400" b="1" dirty="0">
                <a:latin typeface="+mn-lt"/>
              </a:rPr>
              <a:t>:5</a:t>
            </a:r>
          </a:p>
        </p:txBody>
      </p:sp>
      <p:sp>
        <p:nvSpPr>
          <p:cNvPr id="1874954" name="Rectangle 10"/>
          <p:cNvSpPr>
            <a:spLocks noChangeArrowheads="1"/>
          </p:cNvSpPr>
          <p:nvPr/>
        </p:nvSpPr>
        <p:spPr bwMode="auto">
          <a:xfrm>
            <a:off x="4923222" y="4042507"/>
            <a:ext cx="706437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e</a:t>
            </a:r>
            <a:r>
              <a:rPr lang="it-IT" sz="2400" b="1" dirty="0">
                <a:latin typeface="+mn-lt"/>
              </a:rPr>
              <a:t>:9</a:t>
            </a:r>
          </a:p>
        </p:txBody>
      </p:sp>
      <p:sp>
        <p:nvSpPr>
          <p:cNvPr id="1874955" name="Rectangle 11"/>
          <p:cNvSpPr>
            <a:spLocks noChangeArrowheads="1"/>
          </p:cNvSpPr>
          <p:nvPr/>
        </p:nvSpPr>
        <p:spPr bwMode="auto">
          <a:xfrm>
            <a:off x="3916747" y="4042507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d</a:t>
            </a:r>
            <a:r>
              <a:rPr lang="it-IT" sz="2400" b="1" dirty="0">
                <a:latin typeface="+mn-lt"/>
              </a:rPr>
              <a:t>:24</a:t>
            </a:r>
          </a:p>
        </p:txBody>
      </p:sp>
      <p:sp>
        <p:nvSpPr>
          <p:cNvPr id="1874956" name="Rectangle 12"/>
          <p:cNvSpPr>
            <a:spLocks noChangeArrowheads="1"/>
          </p:cNvSpPr>
          <p:nvPr/>
        </p:nvSpPr>
        <p:spPr bwMode="auto">
          <a:xfrm>
            <a:off x="3010284" y="4042507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c</a:t>
            </a:r>
            <a:r>
              <a:rPr lang="it-IT" sz="2400" b="1" dirty="0">
                <a:latin typeface="+mn-lt"/>
              </a:rPr>
              <a:t>:12</a:t>
            </a:r>
          </a:p>
        </p:txBody>
      </p:sp>
      <p:sp>
        <p:nvSpPr>
          <p:cNvPr id="1874957" name="Rectangle 13"/>
          <p:cNvSpPr>
            <a:spLocks noChangeArrowheads="1"/>
          </p:cNvSpPr>
          <p:nvPr/>
        </p:nvSpPr>
        <p:spPr bwMode="auto">
          <a:xfrm>
            <a:off x="2002222" y="4042507"/>
            <a:ext cx="704850" cy="4032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b</a:t>
            </a:r>
            <a:r>
              <a:rPr lang="it-IT" sz="2400" b="1" dirty="0">
                <a:latin typeface="+mn-lt"/>
              </a:rPr>
              <a:t>:13</a:t>
            </a:r>
          </a:p>
        </p:txBody>
      </p:sp>
      <p:sp>
        <p:nvSpPr>
          <p:cNvPr id="1874958" name="Line 14"/>
          <p:cNvSpPr>
            <a:spLocks noChangeShapeType="1"/>
          </p:cNvSpPr>
          <p:nvPr/>
        </p:nvSpPr>
        <p:spPr bwMode="auto">
          <a:xfrm>
            <a:off x="2103822" y="3437669"/>
            <a:ext cx="3016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59" name="Line 15"/>
          <p:cNvSpPr>
            <a:spLocks noChangeShapeType="1"/>
          </p:cNvSpPr>
          <p:nvPr/>
        </p:nvSpPr>
        <p:spPr bwMode="auto">
          <a:xfrm>
            <a:off x="3916747" y="3437669"/>
            <a:ext cx="3016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0" name="Line 16"/>
          <p:cNvSpPr>
            <a:spLocks noChangeShapeType="1"/>
          </p:cNvSpPr>
          <p:nvPr/>
        </p:nvSpPr>
        <p:spPr bwMode="auto">
          <a:xfrm>
            <a:off x="5831272" y="3437669"/>
            <a:ext cx="3016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1" name="Line 17"/>
          <p:cNvSpPr>
            <a:spLocks noChangeShapeType="1"/>
          </p:cNvSpPr>
          <p:nvPr/>
        </p:nvSpPr>
        <p:spPr bwMode="auto">
          <a:xfrm flipH="1">
            <a:off x="1397384" y="3437669"/>
            <a:ext cx="303213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2" name="Line 18"/>
          <p:cNvSpPr>
            <a:spLocks noChangeShapeType="1"/>
          </p:cNvSpPr>
          <p:nvPr/>
        </p:nvSpPr>
        <p:spPr bwMode="auto">
          <a:xfrm flipH="1">
            <a:off x="3311909" y="3437669"/>
            <a:ext cx="3016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3" name="Line 19"/>
          <p:cNvSpPr>
            <a:spLocks noChangeShapeType="1"/>
          </p:cNvSpPr>
          <p:nvPr/>
        </p:nvSpPr>
        <p:spPr bwMode="auto">
          <a:xfrm flipH="1">
            <a:off x="5226434" y="3437669"/>
            <a:ext cx="3016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4" name="Line 20"/>
          <p:cNvSpPr>
            <a:spLocks noChangeShapeType="1"/>
          </p:cNvSpPr>
          <p:nvPr/>
        </p:nvSpPr>
        <p:spPr bwMode="auto">
          <a:xfrm flipH="1">
            <a:off x="2103822" y="2428019"/>
            <a:ext cx="503237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5" name="Line 21"/>
          <p:cNvSpPr>
            <a:spLocks noChangeShapeType="1"/>
          </p:cNvSpPr>
          <p:nvPr/>
        </p:nvSpPr>
        <p:spPr bwMode="auto">
          <a:xfrm flipH="1">
            <a:off x="5831272" y="2428019"/>
            <a:ext cx="6032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6" name="Line 22"/>
          <p:cNvSpPr>
            <a:spLocks noChangeShapeType="1"/>
          </p:cNvSpPr>
          <p:nvPr/>
        </p:nvSpPr>
        <p:spPr bwMode="auto">
          <a:xfrm>
            <a:off x="3010284" y="2428019"/>
            <a:ext cx="6032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7" name="Line 23"/>
          <p:cNvSpPr>
            <a:spLocks noChangeShapeType="1"/>
          </p:cNvSpPr>
          <p:nvPr/>
        </p:nvSpPr>
        <p:spPr bwMode="auto">
          <a:xfrm>
            <a:off x="4923222" y="1521557"/>
            <a:ext cx="1511300" cy="604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8" name="Line 24"/>
          <p:cNvSpPr>
            <a:spLocks noChangeShapeType="1"/>
          </p:cNvSpPr>
          <p:nvPr/>
        </p:nvSpPr>
        <p:spPr bwMode="auto">
          <a:xfrm flipH="1">
            <a:off x="3110297" y="1521557"/>
            <a:ext cx="1309687" cy="604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317" tIns="45659" rIns="91317" bIns="45659" anchor="ctr"/>
          <a:lstStyle/>
          <a:p>
            <a:endParaRPr lang="it-IT" b="1">
              <a:latin typeface="+mn-lt"/>
            </a:endParaRPr>
          </a:p>
        </p:txBody>
      </p:sp>
      <p:sp>
        <p:nvSpPr>
          <p:cNvPr id="1874969" name="Text Box 25"/>
          <p:cNvSpPr txBox="1">
            <a:spLocks noChangeArrowheads="1"/>
          </p:cNvSpPr>
          <p:nvPr/>
        </p:nvSpPr>
        <p:spPr bwMode="auto">
          <a:xfrm>
            <a:off x="5528059" y="1319944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4970" name="Text Box 26"/>
          <p:cNvSpPr txBox="1">
            <a:spLocks noChangeArrowheads="1"/>
          </p:cNvSpPr>
          <p:nvPr/>
        </p:nvSpPr>
        <p:spPr bwMode="auto">
          <a:xfrm>
            <a:off x="3916747" y="323605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4971" name="Text Box 27"/>
          <p:cNvSpPr txBox="1">
            <a:spLocks noChangeArrowheads="1"/>
          </p:cNvSpPr>
          <p:nvPr/>
        </p:nvSpPr>
        <p:spPr bwMode="auto">
          <a:xfrm>
            <a:off x="3211897" y="222640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4972" name="Text Box 28"/>
          <p:cNvSpPr txBox="1">
            <a:spLocks noChangeArrowheads="1"/>
          </p:cNvSpPr>
          <p:nvPr/>
        </p:nvSpPr>
        <p:spPr bwMode="auto">
          <a:xfrm>
            <a:off x="2103822" y="323605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4973" name="Text Box 29"/>
          <p:cNvSpPr txBox="1">
            <a:spLocks noChangeArrowheads="1"/>
          </p:cNvSpPr>
          <p:nvPr/>
        </p:nvSpPr>
        <p:spPr bwMode="auto">
          <a:xfrm>
            <a:off x="5831272" y="323605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4974" name="Text Box 30"/>
          <p:cNvSpPr txBox="1">
            <a:spLocks noChangeArrowheads="1"/>
          </p:cNvSpPr>
          <p:nvPr/>
        </p:nvSpPr>
        <p:spPr bwMode="auto">
          <a:xfrm>
            <a:off x="1297372" y="323605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4975" name="Text Box 31"/>
          <p:cNvSpPr txBox="1">
            <a:spLocks noChangeArrowheads="1"/>
          </p:cNvSpPr>
          <p:nvPr/>
        </p:nvSpPr>
        <p:spPr bwMode="auto">
          <a:xfrm>
            <a:off x="3211897" y="323605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4976" name="Text Box 32"/>
          <p:cNvSpPr txBox="1">
            <a:spLocks noChangeArrowheads="1"/>
          </p:cNvSpPr>
          <p:nvPr/>
        </p:nvSpPr>
        <p:spPr bwMode="auto">
          <a:xfrm>
            <a:off x="5124834" y="323605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4977" name="Text Box 33"/>
          <p:cNvSpPr txBox="1">
            <a:spLocks noChangeArrowheads="1"/>
          </p:cNvSpPr>
          <p:nvPr/>
        </p:nvSpPr>
        <p:spPr bwMode="auto">
          <a:xfrm>
            <a:off x="2002222" y="222640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4978" name="Text Box 34"/>
          <p:cNvSpPr txBox="1">
            <a:spLocks noChangeArrowheads="1"/>
          </p:cNvSpPr>
          <p:nvPr/>
        </p:nvSpPr>
        <p:spPr bwMode="auto">
          <a:xfrm>
            <a:off x="5729672" y="2226407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4979" name="Text Box 35"/>
          <p:cNvSpPr txBox="1">
            <a:spLocks noChangeArrowheads="1"/>
          </p:cNvSpPr>
          <p:nvPr/>
        </p:nvSpPr>
        <p:spPr bwMode="auto">
          <a:xfrm>
            <a:off x="3513522" y="1319944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17" tIns="45659" rIns="91317" bIns="45659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4980" name="Text Box 36"/>
          <p:cNvSpPr txBox="1">
            <a:spLocks noChangeArrowheads="1"/>
          </p:cNvSpPr>
          <p:nvPr/>
        </p:nvSpPr>
        <p:spPr bwMode="auto">
          <a:xfrm>
            <a:off x="287338" y="188913"/>
            <a:ext cx="8605837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7" tIns="45659" rIns="91317" bIns="45659" anchor="ctr"/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In realtà, come albero binario, la rappresentazione sarebbe</a:t>
            </a:r>
          </a:p>
        </p:txBody>
      </p:sp>
      <p:sp>
        <p:nvSpPr>
          <p:cNvPr id="1874981" name="Line 37"/>
          <p:cNvSpPr>
            <a:spLocks noChangeShapeType="1"/>
          </p:cNvSpPr>
          <p:nvPr/>
        </p:nvSpPr>
        <p:spPr bwMode="auto">
          <a:xfrm>
            <a:off x="6980622" y="2486757"/>
            <a:ext cx="331787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b="1">
              <a:latin typeface="+mn-lt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30684" y="4501294"/>
            <a:ext cx="666750" cy="650875"/>
            <a:chOff x="852" y="2885"/>
            <a:chExt cx="454" cy="410"/>
          </a:xfrm>
        </p:grpSpPr>
        <p:sp>
          <p:nvSpPr>
            <p:cNvPr id="1874983" name="Line 39"/>
            <p:cNvSpPr>
              <a:spLocks noChangeShapeType="1"/>
            </p:cNvSpPr>
            <p:nvPr/>
          </p:nvSpPr>
          <p:spPr bwMode="auto">
            <a:xfrm>
              <a:off x="1079" y="2885"/>
              <a:ext cx="136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84" name="Line 40"/>
            <p:cNvSpPr>
              <a:spLocks noChangeShapeType="1"/>
            </p:cNvSpPr>
            <p:nvPr/>
          </p:nvSpPr>
          <p:spPr bwMode="auto">
            <a:xfrm flipH="1">
              <a:off x="943" y="2886"/>
              <a:ext cx="13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85" name="Rectangle 41"/>
            <p:cNvSpPr>
              <a:spLocks noChangeArrowheads="1"/>
            </p:cNvSpPr>
            <p:nvPr/>
          </p:nvSpPr>
          <p:spPr bwMode="auto">
            <a:xfrm>
              <a:off x="852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86" name="Rectangle 42"/>
            <p:cNvSpPr>
              <a:spLocks noChangeArrowheads="1"/>
            </p:cNvSpPr>
            <p:nvPr/>
          </p:nvSpPr>
          <p:spPr bwMode="auto">
            <a:xfrm>
              <a:off x="1170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sp>
        <p:nvSpPr>
          <p:cNvPr id="1874987" name="Rectangle 43"/>
          <p:cNvSpPr>
            <a:spLocks noChangeArrowheads="1"/>
          </p:cNvSpPr>
          <p:nvPr/>
        </p:nvSpPr>
        <p:spPr bwMode="auto">
          <a:xfrm>
            <a:off x="7245734" y="2774094"/>
            <a:ext cx="200025" cy="2174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+mn-lt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062547" y="4502882"/>
            <a:ext cx="665162" cy="650875"/>
            <a:chOff x="852" y="2885"/>
            <a:chExt cx="454" cy="410"/>
          </a:xfrm>
        </p:grpSpPr>
        <p:sp>
          <p:nvSpPr>
            <p:cNvPr id="1874989" name="Line 45"/>
            <p:cNvSpPr>
              <a:spLocks noChangeShapeType="1"/>
            </p:cNvSpPr>
            <p:nvPr/>
          </p:nvSpPr>
          <p:spPr bwMode="auto">
            <a:xfrm>
              <a:off x="1079" y="2885"/>
              <a:ext cx="136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90" name="Line 46"/>
            <p:cNvSpPr>
              <a:spLocks noChangeShapeType="1"/>
            </p:cNvSpPr>
            <p:nvPr/>
          </p:nvSpPr>
          <p:spPr bwMode="auto">
            <a:xfrm flipH="1">
              <a:off x="943" y="2886"/>
              <a:ext cx="13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91" name="Rectangle 47"/>
            <p:cNvSpPr>
              <a:spLocks noChangeArrowheads="1"/>
            </p:cNvSpPr>
            <p:nvPr/>
          </p:nvSpPr>
          <p:spPr bwMode="auto">
            <a:xfrm>
              <a:off x="852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92" name="Rectangle 48"/>
            <p:cNvSpPr>
              <a:spLocks noChangeArrowheads="1"/>
            </p:cNvSpPr>
            <p:nvPr/>
          </p:nvSpPr>
          <p:spPr bwMode="auto">
            <a:xfrm>
              <a:off x="1170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057909" y="4502882"/>
            <a:ext cx="665163" cy="650875"/>
            <a:chOff x="852" y="2885"/>
            <a:chExt cx="454" cy="410"/>
          </a:xfrm>
        </p:grpSpPr>
        <p:sp>
          <p:nvSpPr>
            <p:cNvPr id="1874994" name="Line 50"/>
            <p:cNvSpPr>
              <a:spLocks noChangeShapeType="1"/>
            </p:cNvSpPr>
            <p:nvPr/>
          </p:nvSpPr>
          <p:spPr bwMode="auto">
            <a:xfrm>
              <a:off x="1079" y="2885"/>
              <a:ext cx="136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95" name="Line 51"/>
            <p:cNvSpPr>
              <a:spLocks noChangeShapeType="1"/>
            </p:cNvSpPr>
            <p:nvPr/>
          </p:nvSpPr>
          <p:spPr bwMode="auto">
            <a:xfrm flipH="1">
              <a:off x="943" y="2886"/>
              <a:ext cx="13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96" name="Rectangle 52"/>
            <p:cNvSpPr>
              <a:spLocks noChangeArrowheads="1"/>
            </p:cNvSpPr>
            <p:nvPr/>
          </p:nvSpPr>
          <p:spPr bwMode="auto">
            <a:xfrm>
              <a:off x="852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4997" name="Rectangle 53"/>
            <p:cNvSpPr>
              <a:spLocks noChangeArrowheads="1"/>
            </p:cNvSpPr>
            <p:nvPr/>
          </p:nvSpPr>
          <p:spPr bwMode="auto">
            <a:xfrm>
              <a:off x="1170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923097" y="4502882"/>
            <a:ext cx="665162" cy="650875"/>
            <a:chOff x="852" y="2885"/>
            <a:chExt cx="454" cy="410"/>
          </a:xfrm>
        </p:grpSpPr>
        <p:sp>
          <p:nvSpPr>
            <p:cNvPr id="1874999" name="Line 55"/>
            <p:cNvSpPr>
              <a:spLocks noChangeShapeType="1"/>
            </p:cNvSpPr>
            <p:nvPr/>
          </p:nvSpPr>
          <p:spPr bwMode="auto">
            <a:xfrm>
              <a:off x="1079" y="2885"/>
              <a:ext cx="136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00" name="Line 56"/>
            <p:cNvSpPr>
              <a:spLocks noChangeShapeType="1"/>
            </p:cNvSpPr>
            <p:nvPr/>
          </p:nvSpPr>
          <p:spPr bwMode="auto">
            <a:xfrm flipH="1">
              <a:off x="943" y="2886"/>
              <a:ext cx="13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01" name="Rectangle 57"/>
            <p:cNvSpPr>
              <a:spLocks noChangeArrowheads="1"/>
            </p:cNvSpPr>
            <p:nvPr/>
          </p:nvSpPr>
          <p:spPr bwMode="auto">
            <a:xfrm>
              <a:off x="852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02" name="Rectangle 58"/>
            <p:cNvSpPr>
              <a:spLocks noChangeArrowheads="1"/>
            </p:cNvSpPr>
            <p:nvPr/>
          </p:nvSpPr>
          <p:spPr bwMode="auto">
            <a:xfrm>
              <a:off x="1170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851909" y="4502882"/>
            <a:ext cx="665163" cy="650875"/>
            <a:chOff x="852" y="2885"/>
            <a:chExt cx="454" cy="410"/>
          </a:xfrm>
        </p:grpSpPr>
        <p:sp>
          <p:nvSpPr>
            <p:cNvPr id="1875004" name="Line 60"/>
            <p:cNvSpPr>
              <a:spLocks noChangeShapeType="1"/>
            </p:cNvSpPr>
            <p:nvPr/>
          </p:nvSpPr>
          <p:spPr bwMode="auto">
            <a:xfrm>
              <a:off x="1079" y="2885"/>
              <a:ext cx="136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05" name="Line 61"/>
            <p:cNvSpPr>
              <a:spLocks noChangeShapeType="1"/>
            </p:cNvSpPr>
            <p:nvPr/>
          </p:nvSpPr>
          <p:spPr bwMode="auto">
            <a:xfrm flipH="1">
              <a:off x="943" y="2886"/>
              <a:ext cx="13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06" name="Rectangle 62"/>
            <p:cNvSpPr>
              <a:spLocks noChangeArrowheads="1"/>
            </p:cNvSpPr>
            <p:nvPr/>
          </p:nvSpPr>
          <p:spPr bwMode="auto">
            <a:xfrm>
              <a:off x="852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07" name="Rectangle 63"/>
            <p:cNvSpPr>
              <a:spLocks noChangeArrowheads="1"/>
            </p:cNvSpPr>
            <p:nvPr/>
          </p:nvSpPr>
          <p:spPr bwMode="auto">
            <a:xfrm>
              <a:off x="1170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4921634" y="4502882"/>
            <a:ext cx="665163" cy="650875"/>
            <a:chOff x="852" y="2885"/>
            <a:chExt cx="454" cy="410"/>
          </a:xfrm>
        </p:grpSpPr>
        <p:sp>
          <p:nvSpPr>
            <p:cNvPr id="1875009" name="Line 65"/>
            <p:cNvSpPr>
              <a:spLocks noChangeShapeType="1"/>
            </p:cNvSpPr>
            <p:nvPr/>
          </p:nvSpPr>
          <p:spPr bwMode="auto">
            <a:xfrm>
              <a:off x="1079" y="2885"/>
              <a:ext cx="136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10" name="Line 66"/>
            <p:cNvSpPr>
              <a:spLocks noChangeShapeType="1"/>
            </p:cNvSpPr>
            <p:nvPr/>
          </p:nvSpPr>
          <p:spPr bwMode="auto">
            <a:xfrm flipH="1">
              <a:off x="943" y="2886"/>
              <a:ext cx="13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11" name="Rectangle 67"/>
            <p:cNvSpPr>
              <a:spLocks noChangeArrowheads="1"/>
            </p:cNvSpPr>
            <p:nvPr/>
          </p:nvSpPr>
          <p:spPr bwMode="auto">
            <a:xfrm>
              <a:off x="852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75012" name="Rectangle 68"/>
            <p:cNvSpPr>
              <a:spLocks noChangeArrowheads="1"/>
            </p:cNvSpPr>
            <p:nvPr/>
          </p:nvSpPr>
          <p:spPr bwMode="auto">
            <a:xfrm>
              <a:off x="1170" y="3158"/>
              <a:ext cx="136" cy="1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</p:grpSp>
      <p:sp>
        <p:nvSpPr>
          <p:cNvPr id="1875013" name="Text Box 69"/>
          <p:cNvSpPr txBox="1">
            <a:spLocks noChangeArrowheads="1"/>
          </p:cNvSpPr>
          <p:nvPr/>
        </p:nvSpPr>
        <p:spPr bwMode="auto">
          <a:xfrm>
            <a:off x="251520" y="5337212"/>
            <a:ext cx="8640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Noi eliminiamo le foglie e chiamiamo foglie i nodi interni senza figli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0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994" name="Text Box 2"/>
          <p:cNvSpPr txBox="1">
            <a:spLocks noChangeArrowheads="1"/>
          </p:cNvSpPr>
          <p:nvPr/>
        </p:nvSpPr>
        <p:spPr bwMode="auto">
          <a:xfrm>
            <a:off x="250825" y="304800"/>
            <a:ext cx="843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Il codice a lunghezza variabile</a:t>
            </a:r>
          </a:p>
        </p:txBody>
      </p:sp>
      <p:sp>
        <p:nvSpPr>
          <p:cNvPr id="1876995" name="Oval 3"/>
          <p:cNvSpPr>
            <a:spLocks noChangeArrowheads="1"/>
          </p:cNvSpPr>
          <p:nvPr/>
        </p:nvSpPr>
        <p:spPr bwMode="auto">
          <a:xfrm>
            <a:off x="5678488" y="3140075"/>
            <a:ext cx="604837" cy="568325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>
                <a:latin typeface="+mn-lt"/>
              </a:rPr>
              <a:t>63</a:t>
            </a:r>
          </a:p>
        </p:txBody>
      </p:sp>
      <p:sp>
        <p:nvSpPr>
          <p:cNvPr id="1876996" name="Oval 4"/>
          <p:cNvSpPr>
            <a:spLocks noChangeArrowheads="1"/>
          </p:cNvSpPr>
          <p:nvPr/>
        </p:nvSpPr>
        <p:spPr bwMode="auto">
          <a:xfrm>
            <a:off x="4668838" y="2286000"/>
            <a:ext cx="604837" cy="568325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>
                <a:latin typeface="+mn-lt"/>
              </a:rPr>
              <a:t>120</a:t>
            </a:r>
          </a:p>
        </p:txBody>
      </p:sp>
      <p:sp>
        <p:nvSpPr>
          <p:cNvPr id="1876997" name="Rectangle 5"/>
          <p:cNvSpPr>
            <a:spLocks noChangeArrowheads="1"/>
          </p:cNvSpPr>
          <p:nvPr/>
        </p:nvSpPr>
        <p:spPr bwMode="auto">
          <a:xfrm>
            <a:off x="3816350" y="3357563"/>
            <a:ext cx="706438" cy="3794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a</a:t>
            </a:r>
            <a:r>
              <a:rPr lang="it-IT" sz="2400" b="1" dirty="0">
                <a:latin typeface="+mn-lt"/>
              </a:rPr>
              <a:t>:57</a:t>
            </a:r>
          </a:p>
        </p:txBody>
      </p:sp>
      <p:sp>
        <p:nvSpPr>
          <p:cNvPr id="1876998" name="Oval 6"/>
          <p:cNvSpPr>
            <a:spLocks noChangeArrowheads="1"/>
          </p:cNvSpPr>
          <p:nvPr/>
        </p:nvSpPr>
        <p:spPr bwMode="auto">
          <a:xfrm>
            <a:off x="4668838" y="3992563"/>
            <a:ext cx="604837" cy="56991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>
                <a:latin typeface="+mn-lt"/>
              </a:rPr>
              <a:t>25</a:t>
            </a:r>
          </a:p>
        </p:txBody>
      </p:sp>
      <p:sp>
        <p:nvSpPr>
          <p:cNvPr id="1876999" name="Oval 7"/>
          <p:cNvSpPr>
            <a:spLocks noChangeArrowheads="1"/>
          </p:cNvSpPr>
          <p:nvPr/>
        </p:nvSpPr>
        <p:spPr bwMode="auto">
          <a:xfrm>
            <a:off x="6732588" y="3968750"/>
            <a:ext cx="604837" cy="569913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>
                <a:latin typeface="+mn-lt"/>
              </a:rPr>
              <a:t>38</a:t>
            </a:r>
          </a:p>
        </p:txBody>
      </p:sp>
      <p:sp>
        <p:nvSpPr>
          <p:cNvPr id="1877000" name="Oval 8"/>
          <p:cNvSpPr>
            <a:spLocks noChangeArrowheads="1"/>
          </p:cNvSpPr>
          <p:nvPr/>
        </p:nvSpPr>
        <p:spPr bwMode="auto">
          <a:xfrm>
            <a:off x="6192838" y="5049838"/>
            <a:ext cx="604837" cy="56991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>
                <a:latin typeface="+mn-lt"/>
              </a:rPr>
              <a:t>14</a:t>
            </a:r>
          </a:p>
        </p:txBody>
      </p:sp>
      <p:sp>
        <p:nvSpPr>
          <p:cNvPr id="1877001" name="Rectangle 9"/>
          <p:cNvSpPr>
            <a:spLocks noChangeArrowheads="1"/>
          </p:cNvSpPr>
          <p:nvPr/>
        </p:nvSpPr>
        <p:spPr bwMode="auto">
          <a:xfrm>
            <a:off x="5072063" y="5130800"/>
            <a:ext cx="706437" cy="3794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b</a:t>
            </a:r>
            <a:r>
              <a:rPr lang="it-IT" sz="2400" b="1" dirty="0">
                <a:latin typeface="+mn-lt"/>
              </a:rPr>
              <a:t>:13</a:t>
            </a:r>
          </a:p>
        </p:txBody>
      </p:sp>
      <p:sp>
        <p:nvSpPr>
          <p:cNvPr id="1877002" name="Rectangle 10"/>
          <p:cNvSpPr>
            <a:spLocks noChangeArrowheads="1"/>
          </p:cNvSpPr>
          <p:nvPr/>
        </p:nvSpPr>
        <p:spPr bwMode="auto">
          <a:xfrm>
            <a:off x="4164013" y="5130800"/>
            <a:ext cx="706437" cy="3794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c</a:t>
            </a:r>
            <a:r>
              <a:rPr lang="it-IT" sz="2400" b="1" dirty="0">
                <a:latin typeface="+mn-lt"/>
              </a:rPr>
              <a:t>:12</a:t>
            </a:r>
          </a:p>
        </p:txBody>
      </p:sp>
      <p:sp>
        <p:nvSpPr>
          <p:cNvPr id="1877003" name="Rectangle 11"/>
          <p:cNvSpPr>
            <a:spLocks noChangeArrowheads="1"/>
          </p:cNvSpPr>
          <p:nvPr/>
        </p:nvSpPr>
        <p:spPr bwMode="auto">
          <a:xfrm>
            <a:off x="7343775" y="5121275"/>
            <a:ext cx="706438" cy="3794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d</a:t>
            </a:r>
            <a:r>
              <a:rPr lang="it-IT" sz="2400" b="1" dirty="0">
                <a:latin typeface="+mn-lt"/>
              </a:rPr>
              <a:t>:24</a:t>
            </a:r>
          </a:p>
        </p:txBody>
      </p:sp>
      <p:sp>
        <p:nvSpPr>
          <p:cNvPr id="1877004" name="Rectangle 12"/>
          <p:cNvSpPr>
            <a:spLocks noChangeArrowheads="1"/>
          </p:cNvSpPr>
          <p:nvPr/>
        </p:nvSpPr>
        <p:spPr bwMode="auto">
          <a:xfrm>
            <a:off x="5688013" y="6165850"/>
            <a:ext cx="706437" cy="3794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f</a:t>
            </a:r>
            <a:r>
              <a:rPr lang="it-IT" sz="2400" b="1" dirty="0">
                <a:latin typeface="+mn-lt"/>
              </a:rPr>
              <a:t>:5</a:t>
            </a:r>
          </a:p>
        </p:txBody>
      </p:sp>
      <p:sp>
        <p:nvSpPr>
          <p:cNvPr id="1877005" name="Rectangle 13"/>
          <p:cNvSpPr>
            <a:spLocks noChangeArrowheads="1"/>
          </p:cNvSpPr>
          <p:nvPr/>
        </p:nvSpPr>
        <p:spPr bwMode="auto">
          <a:xfrm>
            <a:off x="6624638" y="6165850"/>
            <a:ext cx="706437" cy="3794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pPr algn="ctr"/>
            <a:r>
              <a:rPr lang="it-IT" sz="2400" b="1" dirty="0">
                <a:latin typeface="+mn-lt"/>
                <a:cs typeface="Courier New" pitchFamily="49" charset="0"/>
                <a:sym typeface="Symbol" pitchFamily="18" charset="2"/>
              </a:rPr>
              <a:t>e</a:t>
            </a:r>
            <a:r>
              <a:rPr lang="it-IT" sz="2400" b="1" dirty="0">
                <a:latin typeface="+mn-lt"/>
              </a:rPr>
              <a:t>:9</a:t>
            </a:r>
          </a:p>
        </p:txBody>
      </p:sp>
      <p:sp>
        <p:nvSpPr>
          <p:cNvPr id="1877006" name="Text Box 14"/>
          <p:cNvSpPr txBox="1">
            <a:spLocks noChangeArrowheads="1"/>
          </p:cNvSpPr>
          <p:nvPr/>
        </p:nvSpPr>
        <p:spPr bwMode="auto">
          <a:xfrm>
            <a:off x="4265613" y="25638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7007" name="Text Box 15"/>
          <p:cNvSpPr txBox="1">
            <a:spLocks noChangeArrowheads="1"/>
          </p:cNvSpPr>
          <p:nvPr/>
        </p:nvSpPr>
        <p:spPr bwMode="auto">
          <a:xfrm>
            <a:off x="5173663" y="34194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7008" name="Text Box 16"/>
          <p:cNvSpPr txBox="1">
            <a:spLocks noChangeArrowheads="1"/>
          </p:cNvSpPr>
          <p:nvPr/>
        </p:nvSpPr>
        <p:spPr bwMode="auto">
          <a:xfrm>
            <a:off x="4248150" y="45085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7009" name="Text Box 17"/>
          <p:cNvSpPr txBox="1">
            <a:spLocks noChangeArrowheads="1"/>
          </p:cNvSpPr>
          <p:nvPr/>
        </p:nvSpPr>
        <p:spPr bwMode="auto">
          <a:xfrm>
            <a:off x="6227763" y="45085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7010" name="Text Box 18"/>
          <p:cNvSpPr txBox="1">
            <a:spLocks noChangeArrowheads="1"/>
          </p:cNvSpPr>
          <p:nvPr/>
        </p:nvSpPr>
        <p:spPr bwMode="auto">
          <a:xfrm>
            <a:off x="5759450" y="55895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0</a:t>
            </a:r>
          </a:p>
        </p:txBody>
      </p:sp>
      <p:sp>
        <p:nvSpPr>
          <p:cNvPr id="1877011" name="Text Box 19"/>
          <p:cNvSpPr txBox="1">
            <a:spLocks noChangeArrowheads="1"/>
          </p:cNvSpPr>
          <p:nvPr/>
        </p:nvSpPr>
        <p:spPr bwMode="auto">
          <a:xfrm>
            <a:off x="5375275" y="25638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7012" name="Text Box 20"/>
          <p:cNvSpPr txBox="1">
            <a:spLocks noChangeArrowheads="1"/>
          </p:cNvSpPr>
          <p:nvPr/>
        </p:nvSpPr>
        <p:spPr bwMode="auto">
          <a:xfrm>
            <a:off x="6283325" y="34194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7013" name="Text Box 21"/>
          <p:cNvSpPr txBox="1">
            <a:spLocks noChangeArrowheads="1"/>
          </p:cNvSpPr>
          <p:nvPr/>
        </p:nvSpPr>
        <p:spPr bwMode="auto">
          <a:xfrm>
            <a:off x="7416800" y="447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7014" name="Text Box 22"/>
          <p:cNvSpPr txBox="1">
            <a:spLocks noChangeArrowheads="1"/>
          </p:cNvSpPr>
          <p:nvPr/>
        </p:nvSpPr>
        <p:spPr bwMode="auto">
          <a:xfrm>
            <a:off x="5184775" y="45085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7015" name="Text Box 23"/>
          <p:cNvSpPr txBox="1">
            <a:spLocks noChangeArrowheads="1"/>
          </p:cNvSpPr>
          <p:nvPr/>
        </p:nvSpPr>
        <p:spPr bwMode="auto">
          <a:xfrm>
            <a:off x="6804025" y="55895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26" tIns="45664" rIns="91326" bIns="45664" anchor="ctr"/>
          <a:lstStyle/>
          <a:p>
            <a:r>
              <a:rPr lang="it-IT" sz="2400" b="1">
                <a:latin typeface="+mn-lt"/>
              </a:rPr>
              <a:t>1</a:t>
            </a:r>
          </a:p>
        </p:txBody>
      </p:sp>
      <p:sp>
        <p:nvSpPr>
          <p:cNvPr id="1877016" name="Text Box 24"/>
          <p:cNvSpPr txBox="1">
            <a:spLocks noChangeArrowheads="1"/>
          </p:cNvSpPr>
          <p:nvPr/>
        </p:nvSpPr>
        <p:spPr bwMode="auto">
          <a:xfrm>
            <a:off x="215900" y="2276475"/>
            <a:ext cx="3743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26" tIns="45664" rIns="91326" bIns="45664" anchor="ctr"/>
          <a:lstStyle/>
          <a:p>
            <a:pPr>
              <a:spcBef>
                <a:spcPct val="50000"/>
              </a:spcBef>
            </a:pPr>
            <a:r>
              <a:rPr lang="it-IT">
                <a:latin typeface="+mn-lt"/>
              </a:rPr>
              <a:t>è rappresentato </a:t>
            </a:r>
          </a:p>
        </p:txBody>
      </p:sp>
      <p:sp>
        <p:nvSpPr>
          <p:cNvPr id="1877017" name="Text Box 25"/>
          <p:cNvSpPr txBox="1">
            <a:spLocks noChangeArrowheads="1"/>
          </p:cNvSpPr>
          <p:nvPr/>
        </p:nvSpPr>
        <p:spPr bwMode="auto">
          <a:xfrm>
            <a:off x="287338" y="990600"/>
            <a:ext cx="8569325" cy="121285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carattere     a     b     c     d     e     f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frequenza    57    13    12    24     9     5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cod. var.     0   101   100   111  1101  1100</a:t>
            </a:r>
          </a:p>
        </p:txBody>
      </p:sp>
      <p:cxnSp>
        <p:nvCxnSpPr>
          <p:cNvPr id="1877018" name="AutoShape 26"/>
          <p:cNvCxnSpPr>
            <a:cxnSpLocks noChangeShapeType="1"/>
            <a:stCxn id="1876996" idx="3"/>
            <a:endCxn id="1876997" idx="0"/>
          </p:cNvCxnSpPr>
          <p:nvPr/>
        </p:nvCxnSpPr>
        <p:spPr bwMode="auto">
          <a:xfrm flipH="1">
            <a:off x="4170363" y="2784475"/>
            <a:ext cx="587375" cy="5603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19" name="AutoShape 27"/>
          <p:cNvCxnSpPr>
            <a:cxnSpLocks noChangeShapeType="1"/>
            <a:stCxn id="1877000" idx="5"/>
            <a:endCxn id="1877005" idx="0"/>
          </p:cNvCxnSpPr>
          <p:nvPr/>
        </p:nvCxnSpPr>
        <p:spPr bwMode="auto">
          <a:xfrm>
            <a:off x="6708775" y="5548313"/>
            <a:ext cx="269875" cy="604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0" name="AutoShape 28"/>
          <p:cNvCxnSpPr>
            <a:cxnSpLocks noChangeShapeType="1"/>
            <a:stCxn id="1877000" idx="3"/>
            <a:endCxn id="1877004" idx="0"/>
          </p:cNvCxnSpPr>
          <p:nvPr/>
        </p:nvCxnSpPr>
        <p:spPr bwMode="auto">
          <a:xfrm flipH="1">
            <a:off x="6042025" y="5548313"/>
            <a:ext cx="239713" cy="604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1" name="AutoShape 29"/>
          <p:cNvCxnSpPr>
            <a:cxnSpLocks noChangeShapeType="1"/>
            <a:stCxn id="1876999" idx="5"/>
            <a:endCxn id="1877003" idx="0"/>
          </p:cNvCxnSpPr>
          <p:nvPr/>
        </p:nvCxnSpPr>
        <p:spPr bwMode="auto">
          <a:xfrm>
            <a:off x="7248525" y="4467225"/>
            <a:ext cx="449263" cy="641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2" name="AutoShape 30"/>
          <p:cNvCxnSpPr>
            <a:cxnSpLocks noChangeShapeType="1"/>
            <a:stCxn id="1876999" idx="3"/>
            <a:endCxn id="1877000" idx="0"/>
          </p:cNvCxnSpPr>
          <p:nvPr/>
        </p:nvCxnSpPr>
        <p:spPr bwMode="auto">
          <a:xfrm flipH="1">
            <a:off x="6496050" y="4467225"/>
            <a:ext cx="325438" cy="569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3" name="AutoShape 31"/>
          <p:cNvCxnSpPr>
            <a:cxnSpLocks noChangeShapeType="1"/>
            <a:stCxn id="1876998" idx="5"/>
            <a:endCxn id="1877001" idx="0"/>
          </p:cNvCxnSpPr>
          <p:nvPr/>
        </p:nvCxnSpPr>
        <p:spPr bwMode="auto">
          <a:xfrm>
            <a:off x="5184775" y="4491038"/>
            <a:ext cx="241300" cy="627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4" name="AutoShape 32"/>
          <p:cNvCxnSpPr>
            <a:cxnSpLocks noChangeShapeType="1"/>
            <a:stCxn id="1876998" idx="3"/>
            <a:endCxn id="1877002" idx="0"/>
          </p:cNvCxnSpPr>
          <p:nvPr/>
        </p:nvCxnSpPr>
        <p:spPr bwMode="auto">
          <a:xfrm flipH="1">
            <a:off x="4518025" y="4491038"/>
            <a:ext cx="239713" cy="627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5" name="AutoShape 33"/>
          <p:cNvCxnSpPr>
            <a:cxnSpLocks noChangeShapeType="1"/>
            <a:stCxn id="1876995" idx="5"/>
            <a:endCxn id="1876999" idx="1"/>
          </p:cNvCxnSpPr>
          <p:nvPr/>
        </p:nvCxnSpPr>
        <p:spPr bwMode="auto">
          <a:xfrm>
            <a:off x="6194425" y="3638550"/>
            <a:ext cx="627063" cy="401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6" name="AutoShape 34"/>
          <p:cNvCxnSpPr>
            <a:cxnSpLocks noChangeShapeType="1"/>
            <a:stCxn id="1876995" idx="3"/>
            <a:endCxn id="1876998" idx="7"/>
          </p:cNvCxnSpPr>
          <p:nvPr/>
        </p:nvCxnSpPr>
        <p:spPr bwMode="auto">
          <a:xfrm flipH="1">
            <a:off x="5184775" y="3638550"/>
            <a:ext cx="582613" cy="425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77027" name="AutoShape 35"/>
          <p:cNvCxnSpPr>
            <a:cxnSpLocks noChangeShapeType="1"/>
            <a:stCxn id="1876996" idx="5"/>
            <a:endCxn id="1876995" idx="1"/>
          </p:cNvCxnSpPr>
          <p:nvPr/>
        </p:nvCxnSpPr>
        <p:spPr bwMode="auto">
          <a:xfrm>
            <a:off x="5184775" y="2784475"/>
            <a:ext cx="582613" cy="425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Text Box 2"/>
          <p:cNvSpPr txBox="1">
            <a:spLocks noChangeArrowheads="1"/>
          </p:cNvSpPr>
          <p:nvPr/>
        </p:nvSpPr>
        <p:spPr bwMode="auto">
          <a:xfrm>
            <a:off x="287338" y="188913"/>
            <a:ext cx="8569325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La lunghezza in bit del file codificato con il codice rappresentato da un albero </a:t>
            </a:r>
            <a:r>
              <a:rPr lang="it-IT" b="1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 è:</a:t>
            </a:r>
          </a:p>
        </p:txBody>
      </p:sp>
      <p:graphicFrame>
        <p:nvGraphicFramePr>
          <p:cNvPr id="1879043" name="Object 3"/>
          <p:cNvGraphicFramePr>
            <a:graphicFrameLocks noChangeAspect="1"/>
          </p:cNvGraphicFramePr>
          <p:nvPr/>
        </p:nvGraphicFramePr>
        <p:xfrm>
          <a:off x="2087724" y="1233488"/>
          <a:ext cx="4284476" cy="1187400"/>
        </p:xfrm>
        <a:graphic>
          <a:graphicData uri="http://schemas.openxmlformats.org/presentationml/2006/ole">
            <p:oleObj spid="_x0000_s91138" name="Equation" r:id="rId4" imgW="1180800" imgH="342720" progId="Equation.3">
              <p:embed/>
            </p:oleObj>
          </a:graphicData>
        </a:graphic>
      </p:graphicFrame>
      <p:sp>
        <p:nvSpPr>
          <p:cNvPr id="1879044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8569325" cy="206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in cui la sommatoria è estesa a tutti i caratteri </a:t>
            </a:r>
            <a:r>
              <a:rPr lang="it-IT" b="1" i="1" dirty="0">
                <a:latin typeface="+mn-lt"/>
              </a:rPr>
              <a:t>c</a:t>
            </a:r>
            <a:r>
              <a:rPr lang="it-IT" dirty="0">
                <a:latin typeface="+mn-lt"/>
              </a:rPr>
              <a:t> dell’alfabeto </a:t>
            </a:r>
            <a:r>
              <a:rPr lang="el-GR" b="1" i="1" dirty="0" smtClean="0">
                <a:latin typeface="+mn-lt"/>
              </a:rPr>
              <a:t>Σ</a:t>
            </a:r>
            <a:r>
              <a:rPr lang="it-IT" dirty="0" smtClean="0">
                <a:latin typeface="+mn-lt"/>
              </a:rPr>
              <a:t>, </a:t>
            </a:r>
            <a:r>
              <a:rPr lang="it-IT" b="1" i="1" dirty="0" err="1">
                <a:latin typeface="+mn-lt"/>
              </a:rPr>
              <a:t>f</a:t>
            </a:r>
            <a:r>
              <a:rPr lang="it-IT" b="1" i="1" baseline="-25000" dirty="0" err="1">
                <a:latin typeface="+mn-lt"/>
              </a:rPr>
              <a:t>c</a:t>
            </a:r>
            <a:r>
              <a:rPr lang="it-IT" dirty="0">
                <a:latin typeface="+mn-lt"/>
              </a:rPr>
              <a:t> è la frequenza del carattere </a:t>
            </a:r>
            <a:r>
              <a:rPr lang="it-IT" b="1" i="1" dirty="0">
                <a:latin typeface="+mn-lt"/>
              </a:rPr>
              <a:t>c</a:t>
            </a:r>
            <a:r>
              <a:rPr lang="it-IT" dirty="0">
                <a:latin typeface="+mn-lt"/>
              </a:rPr>
              <a:t> e </a:t>
            </a:r>
            <a:r>
              <a:rPr lang="it-IT" b="1" i="1" dirty="0" err="1">
                <a:latin typeface="+mn-lt"/>
              </a:rPr>
              <a:t>d</a:t>
            </a:r>
            <a:r>
              <a:rPr lang="it-IT" b="1" i="1" baseline="-25000" dirty="0" err="1">
                <a:latin typeface="+mn-lt"/>
              </a:rPr>
              <a:t>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c</a:t>
            </a:r>
            <a:r>
              <a:rPr lang="it-IT" b="1" dirty="0">
                <a:latin typeface="+mn-lt"/>
              </a:rPr>
              <a:t>)</a:t>
            </a:r>
            <a:r>
              <a:rPr lang="it-IT" i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è la profondità della foglia che rappresenta il carattere </a:t>
            </a:r>
            <a:r>
              <a:rPr lang="it-IT" b="1" i="1" dirty="0">
                <a:latin typeface="+mn-lt"/>
              </a:rPr>
              <a:t>c</a:t>
            </a:r>
            <a:r>
              <a:rPr lang="it-IT" i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nell’albero </a:t>
            </a:r>
            <a:r>
              <a:rPr lang="it-IT" b="1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 </a:t>
            </a:r>
          </a:p>
        </p:txBody>
      </p:sp>
      <p:sp>
        <p:nvSpPr>
          <p:cNvPr id="1879045" name="Text Box 5"/>
          <p:cNvSpPr txBox="1">
            <a:spLocks noChangeArrowheads="1"/>
          </p:cNvSpPr>
          <p:nvPr/>
        </p:nvSpPr>
        <p:spPr bwMode="auto">
          <a:xfrm>
            <a:off x="287524" y="4545124"/>
            <a:ext cx="8605837" cy="156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u="sng" dirty="0">
                <a:solidFill>
                  <a:srgbClr val="FF0000"/>
                </a:solidFill>
                <a:latin typeface="+mn-lt"/>
              </a:rPr>
              <a:t>Nota</a:t>
            </a:r>
            <a:r>
              <a:rPr lang="it-IT" dirty="0">
                <a:latin typeface="+mn-lt"/>
              </a:rPr>
              <a:t>: assumiamo che l’alfabeto </a:t>
            </a:r>
            <a:r>
              <a:rPr lang="el-GR" b="1" i="1" dirty="0" smtClean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it-IT" b="1" i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dirty="0" smtClean="0">
                <a:latin typeface="+mn-lt"/>
              </a:rPr>
              <a:t>contenga </a:t>
            </a:r>
            <a:r>
              <a:rPr lang="it-IT" dirty="0">
                <a:latin typeface="+mn-lt"/>
              </a:rPr>
              <a:t>almeno due caratteri. In caso contrario basta un numero per rappresentare il file: la sua lunghezza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044" grpId="0"/>
      <p:bldP spid="18790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090" name="Text Box 2"/>
          <p:cNvSpPr txBox="1">
            <a:spLocks noChangeArrowheads="1"/>
          </p:cNvSpPr>
          <p:nvPr/>
        </p:nvSpPr>
        <p:spPr bwMode="auto">
          <a:xfrm>
            <a:off x="287524" y="224644"/>
            <a:ext cx="8569325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>
                <a:latin typeface="+mn-lt"/>
              </a:rPr>
              <a:t>La lunghezza in bit del file codificato è anche:</a:t>
            </a:r>
          </a:p>
        </p:txBody>
      </p:sp>
      <p:graphicFrame>
        <p:nvGraphicFramePr>
          <p:cNvPr id="1881091" name="Object 3"/>
          <p:cNvGraphicFramePr>
            <a:graphicFrameLocks noChangeAspect="1"/>
          </p:cNvGraphicFramePr>
          <p:nvPr/>
        </p:nvGraphicFramePr>
        <p:xfrm>
          <a:off x="431540" y="2240868"/>
          <a:ext cx="3629424" cy="1080120"/>
        </p:xfrm>
        <a:graphic>
          <a:graphicData uri="http://schemas.openxmlformats.org/presentationml/2006/ole">
            <p:oleObj spid="_x0000_s93186" name="Equation" r:id="rId3" imgW="1130040" imgH="342720" progId="Equation.3">
              <p:embed/>
            </p:oleObj>
          </a:graphicData>
        </a:graphic>
      </p:graphicFrame>
      <p:sp>
        <p:nvSpPr>
          <p:cNvPr id="1881092" name="Text Box 4"/>
          <p:cNvSpPr txBox="1">
            <a:spLocks noChangeArrowheads="1"/>
          </p:cNvSpPr>
          <p:nvPr/>
        </p:nvSpPr>
        <p:spPr bwMode="auto">
          <a:xfrm>
            <a:off x="287338" y="4833938"/>
            <a:ext cx="8353425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in cui la sommatoria è estesa alle frequenze </a:t>
            </a:r>
            <a:r>
              <a:rPr lang="it-IT" b="1" i="1" dirty="0" err="1">
                <a:latin typeface="+mn-lt"/>
              </a:rPr>
              <a:t>x.</a:t>
            </a:r>
            <a:r>
              <a:rPr lang="it-IT" sz="3600" b="1" i="1" dirty="0" err="1">
                <a:latin typeface="+mn-lt"/>
              </a:rPr>
              <a:t>f</a:t>
            </a:r>
            <a:r>
              <a:rPr lang="it-IT" dirty="0">
                <a:latin typeface="+mn-lt"/>
              </a:rPr>
              <a:t> di tutti i nodi interni </a:t>
            </a:r>
            <a:r>
              <a:rPr lang="it-IT" sz="3600" b="1" i="1" dirty="0">
                <a:latin typeface="+mn-lt"/>
              </a:rPr>
              <a:t>x</a:t>
            </a:r>
            <a:r>
              <a:rPr lang="it-IT" dirty="0">
                <a:latin typeface="+mn-lt"/>
              </a:rPr>
              <a:t> dell’albero </a:t>
            </a:r>
            <a:r>
              <a:rPr lang="it-IT" sz="3600" b="1" i="1" dirty="0" smtClean="0">
                <a:latin typeface="+mn-lt"/>
              </a:rPr>
              <a:t>T.</a:t>
            </a:r>
            <a:endParaRPr lang="it-IT" b="1" dirty="0">
              <a:latin typeface="+mn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4588" y="1063625"/>
            <a:ext cx="3124200" cy="3581400"/>
            <a:chOff x="2496" y="1440"/>
            <a:chExt cx="2352" cy="2688"/>
          </a:xfrm>
        </p:grpSpPr>
        <p:sp>
          <p:nvSpPr>
            <p:cNvPr id="1881094" name="Oval 6"/>
            <p:cNvSpPr>
              <a:spLocks noChangeArrowheads="1"/>
            </p:cNvSpPr>
            <p:nvPr/>
          </p:nvSpPr>
          <p:spPr bwMode="auto">
            <a:xfrm>
              <a:off x="3577" y="1978"/>
              <a:ext cx="381" cy="35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>
                  <a:latin typeface="+mn-lt"/>
                </a:rPr>
                <a:t>63</a:t>
              </a:r>
            </a:p>
          </p:txBody>
        </p:sp>
        <p:sp>
          <p:nvSpPr>
            <p:cNvPr id="1881095" name="Oval 7"/>
            <p:cNvSpPr>
              <a:spLocks noChangeArrowheads="1"/>
            </p:cNvSpPr>
            <p:nvPr/>
          </p:nvSpPr>
          <p:spPr bwMode="auto">
            <a:xfrm>
              <a:off x="2941" y="1440"/>
              <a:ext cx="381" cy="35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>
                  <a:latin typeface="+mn-lt"/>
                </a:rPr>
                <a:t>120</a:t>
              </a:r>
            </a:p>
          </p:txBody>
        </p:sp>
        <p:sp>
          <p:nvSpPr>
            <p:cNvPr id="1881096" name="Line 8"/>
            <p:cNvSpPr>
              <a:spLocks noChangeShapeType="1"/>
            </p:cNvSpPr>
            <p:nvPr/>
          </p:nvSpPr>
          <p:spPr bwMode="auto">
            <a:xfrm>
              <a:off x="3259" y="1739"/>
              <a:ext cx="381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097" name="Rectangle 9"/>
            <p:cNvSpPr>
              <a:spLocks noChangeArrowheads="1"/>
            </p:cNvSpPr>
            <p:nvPr/>
          </p:nvSpPr>
          <p:spPr bwMode="auto">
            <a:xfrm>
              <a:off x="2496" y="2097"/>
              <a:ext cx="445" cy="23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 dirty="0">
                  <a:latin typeface="+mn-lt"/>
                  <a:cs typeface="Courier New" pitchFamily="49" charset="0"/>
                  <a:sym typeface="Symbol" pitchFamily="18" charset="2"/>
                </a:rPr>
                <a:t>a</a:t>
              </a:r>
              <a:r>
                <a:rPr lang="it-IT" sz="2000" b="1" dirty="0">
                  <a:latin typeface="+mn-lt"/>
                </a:rPr>
                <a:t>:57</a:t>
              </a:r>
            </a:p>
          </p:txBody>
        </p:sp>
        <p:sp>
          <p:nvSpPr>
            <p:cNvPr id="1881098" name="Line 10"/>
            <p:cNvSpPr>
              <a:spLocks noChangeShapeType="1"/>
            </p:cNvSpPr>
            <p:nvPr/>
          </p:nvSpPr>
          <p:spPr bwMode="auto">
            <a:xfrm flipH="1">
              <a:off x="2687" y="1739"/>
              <a:ext cx="318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099" name="Line 11"/>
            <p:cNvSpPr>
              <a:spLocks noChangeShapeType="1"/>
            </p:cNvSpPr>
            <p:nvPr/>
          </p:nvSpPr>
          <p:spPr bwMode="auto">
            <a:xfrm flipH="1">
              <a:off x="3259" y="2276"/>
              <a:ext cx="381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00" name="Oval 12"/>
            <p:cNvSpPr>
              <a:spLocks noChangeArrowheads="1"/>
            </p:cNvSpPr>
            <p:nvPr/>
          </p:nvSpPr>
          <p:spPr bwMode="auto">
            <a:xfrm>
              <a:off x="2941" y="2515"/>
              <a:ext cx="381" cy="35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>
                  <a:latin typeface="+mn-lt"/>
                </a:rPr>
                <a:t>25</a:t>
              </a:r>
            </a:p>
          </p:txBody>
        </p:sp>
        <p:sp>
          <p:nvSpPr>
            <p:cNvPr id="1881101" name="Oval 13"/>
            <p:cNvSpPr>
              <a:spLocks noChangeArrowheads="1"/>
            </p:cNvSpPr>
            <p:nvPr/>
          </p:nvSpPr>
          <p:spPr bwMode="auto">
            <a:xfrm>
              <a:off x="4149" y="2515"/>
              <a:ext cx="381" cy="35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>
                  <a:latin typeface="+mn-lt"/>
                </a:rPr>
                <a:t>38</a:t>
              </a:r>
            </a:p>
          </p:txBody>
        </p:sp>
        <p:sp>
          <p:nvSpPr>
            <p:cNvPr id="1881102" name="Line 14"/>
            <p:cNvSpPr>
              <a:spLocks noChangeShapeType="1"/>
            </p:cNvSpPr>
            <p:nvPr/>
          </p:nvSpPr>
          <p:spPr bwMode="auto">
            <a:xfrm>
              <a:off x="3894" y="2276"/>
              <a:ext cx="318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03" name="Line 15"/>
            <p:cNvSpPr>
              <a:spLocks noChangeShapeType="1"/>
            </p:cNvSpPr>
            <p:nvPr/>
          </p:nvSpPr>
          <p:spPr bwMode="auto">
            <a:xfrm>
              <a:off x="3195" y="2874"/>
              <a:ext cx="191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04" name="Line 16"/>
            <p:cNvSpPr>
              <a:spLocks noChangeShapeType="1"/>
            </p:cNvSpPr>
            <p:nvPr/>
          </p:nvSpPr>
          <p:spPr bwMode="auto">
            <a:xfrm>
              <a:off x="4467" y="2874"/>
              <a:ext cx="19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05" name="Line 17"/>
            <p:cNvSpPr>
              <a:spLocks noChangeShapeType="1"/>
            </p:cNvSpPr>
            <p:nvPr/>
          </p:nvSpPr>
          <p:spPr bwMode="auto">
            <a:xfrm flipH="1">
              <a:off x="2877" y="2874"/>
              <a:ext cx="191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06" name="Line 18"/>
            <p:cNvSpPr>
              <a:spLocks noChangeShapeType="1"/>
            </p:cNvSpPr>
            <p:nvPr/>
          </p:nvSpPr>
          <p:spPr bwMode="auto">
            <a:xfrm flipH="1">
              <a:off x="4085" y="2874"/>
              <a:ext cx="191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07" name="Oval 19"/>
            <p:cNvSpPr>
              <a:spLocks noChangeArrowheads="1"/>
            </p:cNvSpPr>
            <p:nvPr/>
          </p:nvSpPr>
          <p:spPr bwMode="auto">
            <a:xfrm>
              <a:off x="3831" y="3172"/>
              <a:ext cx="381" cy="35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>
                  <a:latin typeface="+mn-lt"/>
                </a:rPr>
                <a:t>14</a:t>
              </a:r>
            </a:p>
          </p:txBody>
        </p:sp>
        <p:sp>
          <p:nvSpPr>
            <p:cNvPr id="1881108" name="Line 20"/>
            <p:cNvSpPr>
              <a:spLocks noChangeShapeType="1"/>
            </p:cNvSpPr>
            <p:nvPr/>
          </p:nvSpPr>
          <p:spPr bwMode="auto">
            <a:xfrm flipH="1">
              <a:off x="3704" y="3531"/>
              <a:ext cx="19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09" name="Line 21"/>
            <p:cNvSpPr>
              <a:spLocks noChangeShapeType="1"/>
            </p:cNvSpPr>
            <p:nvPr/>
          </p:nvSpPr>
          <p:spPr bwMode="auto">
            <a:xfrm>
              <a:off x="4149" y="3531"/>
              <a:ext cx="19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332" tIns="45667" rIns="91332" bIns="45667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1881110" name="Rectangle 22"/>
            <p:cNvSpPr>
              <a:spLocks noChangeArrowheads="1"/>
            </p:cNvSpPr>
            <p:nvPr/>
          </p:nvSpPr>
          <p:spPr bwMode="auto">
            <a:xfrm>
              <a:off x="3195" y="3232"/>
              <a:ext cx="445" cy="23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 dirty="0">
                  <a:latin typeface="+mn-lt"/>
                  <a:cs typeface="Courier New" pitchFamily="49" charset="0"/>
                  <a:sym typeface="Symbol" pitchFamily="18" charset="2"/>
                </a:rPr>
                <a:t>b</a:t>
              </a:r>
              <a:r>
                <a:rPr lang="it-IT" sz="2000" b="1" dirty="0">
                  <a:latin typeface="+mn-lt"/>
                </a:rPr>
                <a:t>:13</a:t>
              </a:r>
            </a:p>
          </p:txBody>
        </p:sp>
        <p:sp>
          <p:nvSpPr>
            <p:cNvPr id="1881111" name="Rectangle 23"/>
            <p:cNvSpPr>
              <a:spLocks noChangeArrowheads="1"/>
            </p:cNvSpPr>
            <p:nvPr/>
          </p:nvSpPr>
          <p:spPr bwMode="auto">
            <a:xfrm>
              <a:off x="2623" y="3232"/>
              <a:ext cx="445" cy="23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 dirty="0">
                  <a:latin typeface="+mn-lt"/>
                  <a:cs typeface="Courier New" pitchFamily="49" charset="0"/>
                  <a:sym typeface="Symbol" pitchFamily="18" charset="2"/>
                </a:rPr>
                <a:t>c</a:t>
              </a:r>
              <a:r>
                <a:rPr lang="it-IT" sz="2000" b="1" dirty="0">
                  <a:latin typeface="+mn-lt"/>
                </a:rPr>
                <a:t>:12</a:t>
              </a:r>
            </a:p>
          </p:txBody>
        </p:sp>
        <p:sp>
          <p:nvSpPr>
            <p:cNvPr id="1881112" name="Rectangle 24"/>
            <p:cNvSpPr>
              <a:spLocks noChangeArrowheads="1"/>
            </p:cNvSpPr>
            <p:nvPr/>
          </p:nvSpPr>
          <p:spPr bwMode="auto">
            <a:xfrm>
              <a:off x="4403" y="3232"/>
              <a:ext cx="445" cy="23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 dirty="0">
                  <a:latin typeface="+mn-lt"/>
                  <a:cs typeface="Courier New" pitchFamily="49" charset="0"/>
                  <a:sym typeface="Symbol" pitchFamily="18" charset="2"/>
                </a:rPr>
                <a:t>d</a:t>
              </a:r>
              <a:r>
                <a:rPr lang="it-IT" sz="2000" b="1" dirty="0">
                  <a:latin typeface="+mn-lt"/>
                </a:rPr>
                <a:t>:24</a:t>
              </a:r>
            </a:p>
          </p:txBody>
        </p:sp>
        <p:sp>
          <p:nvSpPr>
            <p:cNvPr id="1881113" name="Rectangle 25"/>
            <p:cNvSpPr>
              <a:spLocks noChangeArrowheads="1"/>
            </p:cNvSpPr>
            <p:nvPr/>
          </p:nvSpPr>
          <p:spPr bwMode="auto">
            <a:xfrm>
              <a:off x="3513" y="3889"/>
              <a:ext cx="445" cy="23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 dirty="0">
                  <a:latin typeface="+mn-lt"/>
                  <a:cs typeface="Courier New" pitchFamily="49" charset="0"/>
                  <a:sym typeface="Symbol" pitchFamily="18" charset="2"/>
                </a:rPr>
                <a:t>f</a:t>
              </a:r>
              <a:r>
                <a:rPr lang="it-IT" sz="2000" b="1" dirty="0">
                  <a:latin typeface="+mn-lt"/>
                </a:rPr>
                <a:t>:5</a:t>
              </a:r>
            </a:p>
          </p:txBody>
        </p:sp>
        <p:sp>
          <p:nvSpPr>
            <p:cNvPr id="1881114" name="Rectangle 26"/>
            <p:cNvSpPr>
              <a:spLocks noChangeArrowheads="1"/>
            </p:cNvSpPr>
            <p:nvPr/>
          </p:nvSpPr>
          <p:spPr bwMode="auto">
            <a:xfrm>
              <a:off x="4085" y="3889"/>
              <a:ext cx="445" cy="23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pPr algn="ctr"/>
              <a:r>
                <a:rPr lang="it-IT" sz="2000" b="1" dirty="0">
                  <a:latin typeface="+mn-lt"/>
                  <a:cs typeface="Courier New" pitchFamily="49" charset="0"/>
                  <a:sym typeface="Symbol" pitchFamily="18" charset="2"/>
                </a:rPr>
                <a:t>e</a:t>
              </a:r>
              <a:r>
                <a:rPr lang="it-IT" sz="2000" b="1" dirty="0">
                  <a:latin typeface="+mn-lt"/>
                </a:rPr>
                <a:t>:9</a:t>
              </a:r>
            </a:p>
          </p:txBody>
        </p:sp>
        <p:sp>
          <p:nvSpPr>
            <p:cNvPr id="1881115" name="Text Box 27"/>
            <p:cNvSpPr txBox="1">
              <a:spLocks noChangeArrowheads="1"/>
            </p:cNvSpPr>
            <p:nvPr/>
          </p:nvSpPr>
          <p:spPr bwMode="auto">
            <a:xfrm>
              <a:off x="2688" y="1654"/>
              <a:ext cx="25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81116" name="Text Box 28"/>
            <p:cNvSpPr txBox="1">
              <a:spLocks noChangeArrowheads="1"/>
            </p:cNvSpPr>
            <p:nvPr/>
          </p:nvSpPr>
          <p:spPr bwMode="auto">
            <a:xfrm>
              <a:off x="3260" y="2195"/>
              <a:ext cx="253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81117" name="Text Box 29"/>
            <p:cNvSpPr txBox="1">
              <a:spLocks noChangeArrowheads="1"/>
            </p:cNvSpPr>
            <p:nvPr/>
          </p:nvSpPr>
          <p:spPr bwMode="auto">
            <a:xfrm>
              <a:off x="2815" y="2794"/>
              <a:ext cx="253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81118" name="Text Box 30"/>
            <p:cNvSpPr txBox="1">
              <a:spLocks noChangeArrowheads="1"/>
            </p:cNvSpPr>
            <p:nvPr/>
          </p:nvSpPr>
          <p:spPr bwMode="auto">
            <a:xfrm>
              <a:off x="3959" y="2794"/>
              <a:ext cx="253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81119" name="Text Box 31"/>
            <p:cNvSpPr txBox="1">
              <a:spLocks noChangeArrowheads="1"/>
            </p:cNvSpPr>
            <p:nvPr/>
          </p:nvSpPr>
          <p:spPr bwMode="auto">
            <a:xfrm>
              <a:off x="3640" y="3446"/>
              <a:ext cx="253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0</a:t>
              </a:r>
            </a:p>
          </p:txBody>
        </p:sp>
        <p:sp>
          <p:nvSpPr>
            <p:cNvPr id="1881120" name="Text Box 32"/>
            <p:cNvSpPr txBox="1">
              <a:spLocks noChangeArrowheads="1"/>
            </p:cNvSpPr>
            <p:nvPr/>
          </p:nvSpPr>
          <p:spPr bwMode="auto">
            <a:xfrm>
              <a:off x="3385" y="1654"/>
              <a:ext cx="25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81121" name="Text Box 33"/>
            <p:cNvSpPr txBox="1">
              <a:spLocks noChangeArrowheads="1"/>
            </p:cNvSpPr>
            <p:nvPr/>
          </p:nvSpPr>
          <p:spPr bwMode="auto">
            <a:xfrm>
              <a:off x="3959" y="2195"/>
              <a:ext cx="253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81122" name="Text Box 34"/>
            <p:cNvSpPr txBox="1">
              <a:spLocks noChangeArrowheads="1"/>
            </p:cNvSpPr>
            <p:nvPr/>
          </p:nvSpPr>
          <p:spPr bwMode="auto">
            <a:xfrm>
              <a:off x="4466" y="2794"/>
              <a:ext cx="253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81123" name="Text Box 35"/>
            <p:cNvSpPr txBox="1">
              <a:spLocks noChangeArrowheads="1"/>
            </p:cNvSpPr>
            <p:nvPr/>
          </p:nvSpPr>
          <p:spPr bwMode="auto">
            <a:xfrm>
              <a:off x="3195" y="2794"/>
              <a:ext cx="254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881124" name="Text Box 36"/>
            <p:cNvSpPr txBox="1">
              <a:spLocks noChangeArrowheads="1"/>
            </p:cNvSpPr>
            <p:nvPr/>
          </p:nvSpPr>
          <p:spPr bwMode="auto">
            <a:xfrm>
              <a:off x="4149" y="3446"/>
              <a:ext cx="253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32" tIns="45667" rIns="91332" bIns="45667" anchor="ctr"/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09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13366</TotalTime>
  <Words>1867</Words>
  <Application>Microsoft Office PowerPoint</Application>
  <PresentationFormat>Presentazione su schermo (4:3)</PresentationFormat>
  <Paragraphs>418</Paragraphs>
  <Slides>30</Slides>
  <Notes>6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33" baseType="lpstr">
      <vt:lpstr>Blank Presentation</vt:lpstr>
      <vt:lpstr>Microsoft Equation</vt:lpstr>
      <vt:lpstr>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760</cp:revision>
  <cp:lastPrinted>2000-11-14T13:42:16Z</cp:lastPrinted>
  <dcterms:created xsi:type="dcterms:W3CDTF">2015-05-21T10:21:50Z</dcterms:created>
  <dcterms:modified xsi:type="dcterms:W3CDTF">2015-05-21T10:23:43Z</dcterms:modified>
</cp:coreProperties>
</file>