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embeddings/Microsoft_Equation3.bin" ContentType="application/vnd.openxmlformats-officedocument.oleObject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embeddings/Microsoft_Equation4.bin" ContentType="application/vnd.openxmlformats-officedocument.oleObject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Microsoft_Equation2.bin" ContentType="application/vnd.openxmlformats-officedocument.oleObject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3980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1"/>
      </p:ext>
    </p:extLst>
  </p:showPr>
  <p:clrMru>
    <a:srgbClr val="3333CC"/>
    <a:srgbClr val="CC0000"/>
    <a:srgbClr val="6600CC"/>
    <a:srgbClr val="FF0000"/>
    <a:srgbClr val="CCCC00"/>
    <a:srgbClr val="00FFCC"/>
    <a:srgbClr val="99FF33"/>
    <a:srgbClr val="A50021"/>
    <a:srgbClr val="9900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099" autoAdjust="0"/>
    <p:restoredTop sz="92181" autoAdjust="0"/>
  </p:normalViewPr>
  <p:slideViewPr>
    <p:cSldViewPr>
      <p:cViewPr varScale="1">
        <p:scale>
          <a:sx n="165" d="100"/>
          <a:sy n="165" d="100"/>
        </p:scale>
        <p:origin x="-8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023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023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E9CA8B-5B0C-4756-911A-0746B01E6A4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1046457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2624" y="1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7050"/>
            <a:ext cx="3503612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34" y="3329771"/>
            <a:ext cx="7521534" cy="31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40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2624" y="6659540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94E0499-9C81-4A11-81AA-2A3622ECF9F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="" xmlns:p="http://schemas.openxmlformats.org/presentationml/2006/main" xmlns:r="http://schemas.openxmlformats.org/officeDocument/2006/relationships" xmlns:a="http://schemas.openxmlformats.org/drawingml/2006/main" val="8763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20EDB-4029-45DE-B3C9-50CBA4C6598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A3CD0-7EC3-47C0-932F-E4690FCDF6B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87B35-D790-4ECB-B831-1A38D2621A5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27663-2769-4098-9831-FFA8F552D9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1FF4-E707-48A0-9B57-2F95264E5E6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B2DF2-4A93-42EA-9569-55C34782BDE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1AE6-140C-4751-A607-6ECBAB50391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EE837-1C91-452F-B111-F52DE2ED710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8682-CDF7-4274-B86D-E523DD4A93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62FA-7103-43FD-99FE-B1A2F2470FC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CE4E0-F424-48A9-8FDB-30E1627F44D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D404-54CD-4F2E-A689-74F497F055F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41C6-43EC-47DC-B7DA-8EB52AC45AA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645D70C-DC07-437A-A77C-3A1DD59BD7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oleObject" Target="../embeddings/Microsoft_Equation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547813" y="368300"/>
            <a:ext cx="5545137" cy="787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4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Analisi ammortizzata</a:t>
            </a:r>
          </a:p>
        </p:txBody>
      </p:sp>
      <p:sp>
        <p:nvSpPr>
          <p:cNvPr id="1911811" name="Text Box 3"/>
          <p:cNvSpPr txBox="1">
            <a:spLocks noChangeArrowheads="1"/>
          </p:cNvSpPr>
          <p:nvPr/>
        </p:nvSpPr>
        <p:spPr bwMode="auto">
          <a:xfrm>
            <a:off x="287338" y="1412875"/>
            <a:ext cx="8569325" cy="42465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Si considera il tempo richiesto per eseguire, nel caso pessimo, una intera sequenza di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operazioni.</a:t>
            </a:r>
            <a:endParaRPr lang="it-IT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Se le operazioni costose sono relativamente meno frequenti allora il costo richiesto per eseguirle può essere </a:t>
            </a:r>
            <a:r>
              <a:rPr lang="it-IT" sz="3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ammortizzato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con l’esecuzione delle operazioni meno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costose.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1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87338" y="296863"/>
            <a:ext cx="856932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Una singola operazione di incremento richiede tempo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nel caso pessimo il che fornisce un limite superiore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</a:rPr>
              <a:t>nk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per una sequenza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incrementi.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1027" name="Text Box 3"/>
          <p:cNvSpPr txBox="1">
            <a:spLocks noChangeArrowheads="1"/>
          </p:cNvSpPr>
          <p:nvPr/>
        </p:nvSpPr>
        <p:spPr bwMode="auto">
          <a:xfrm>
            <a:off x="287338" y="2349500"/>
            <a:ext cx="853281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Possiamo però osservare che il tempo necessario ad eseguire l’intera sequenza è proporzionale al numero di bit che vengono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modificati.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Quanti bit vengono modificati in totale?</a:t>
            </a:r>
          </a:p>
        </p:txBody>
      </p:sp>
      <p:sp>
        <p:nvSpPr>
          <p:cNvPr id="1921028" name="Text Box 4"/>
          <p:cNvSpPr txBox="1">
            <a:spLocks noChangeArrowheads="1"/>
          </p:cNvSpPr>
          <p:nvPr/>
        </p:nvSpPr>
        <p:spPr bwMode="auto">
          <a:xfrm>
            <a:off x="287338" y="4760913"/>
            <a:ext cx="853281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Vediamo cosa succede con un contatore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k =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bit.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10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050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8686800" cy="3444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8     0    0    0    0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1   </a:t>
            </a:r>
            <a:r>
              <a:rPr lang="it-IT" sz="2000" b="1">
                <a:latin typeface="Courier New" pitchFamily="49" charset="0"/>
              </a:rPr>
              <a:t>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it-IT" sz="2000" b="1">
                <a:latin typeface="Courier New" pitchFamily="49" charset="0"/>
              </a:rPr>
              <a:t>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it-IT" sz="2000" b="1">
                <a:latin typeface="Courier New" pitchFamily="49" charset="0"/>
              </a:rPr>
              <a:t>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it-IT" sz="2000" b="1">
                <a:latin typeface="Courier New" pitchFamily="49" charset="0"/>
              </a:rPr>
              <a:t>        15</a:t>
            </a:r>
          </a:p>
        </p:txBody>
      </p:sp>
      <p:sp>
        <p:nvSpPr>
          <p:cNvPr id="1922051" name="Text Box 3"/>
          <p:cNvSpPr txBox="1">
            <a:spLocks noChangeArrowheads="1"/>
          </p:cNvSpPr>
          <p:nvPr/>
        </p:nvSpPr>
        <p:spPr bwMode="auto">
          <a:xfrm>
            <a:off x="228600" y="304800"/>
            <a:ext cx="8686800" cy="3749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9     0    0    0    0    1    0    0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1 </a:t>
            </a:r>
            <a:r>
              <a:rPr lang="it-IT" sz="2000" b="1">
                <a:latin typeface="Courier New" pitchFamily="49" charset="0"/>
              </a:rPr>
              <a:t>       16</a:t>
            </a:r>
          </a:p>
        </p:txBody>
      </p:sp>
      <p:sp>
        <p:nvSpPr>
          <p:cNvPr id="1922052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8686800" cy="4054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10     0    0    0    0    1    0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it-IT" sz="2000" b="1">
                <a:latin typeface="Courier New" pitchFamily="49" charset="0"/>
              </a:rPr>
              <a:t>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it-IT" sz="2000" b="1">
                <a:latin typeface="Courier New" pitchFamily="49" charset="0"/>
              </a:rPr>
              <a:t>        18</a:t>
            </a:r>
          </a:p>
        </p:txBody>
      </p:sp>
      <p:sp>
        <p:nvSpPr>
          <p:cNvPr id="1922053" name="Text Box 5"/>
          <p:cNvSpPr txBox="1">
            <a:spLocks noChangeArrowheads="1"/>
          </p:cNvSpPr>
          <p:nvPr/>
        </p:nvSpPr>
        <p:spPr bwMode="auto">
          <a:xfrm>
            <a:off x="228600" y="304800"/>
            <a:ext cx="8686800" cy="5273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endParaRPr lang="it-IT" sz="2000" b="1">
              <a:latin typeface="Courier New" pitchFamily="49" charset="0"/>
            </a:endParaRPr>
          </a:p>
          <a:p>
            <a:endParaRPr lang="it-IT" sz="2000" b="1">
              <a:latin typeface="Courier New" pitchFamily="49" charset="0"/>
            </a:endParaRP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14     0    0    0    0    1    1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it-IT" sz="2000" b="1">
                <a:latin typeface="Courier New" pitchFamily="49" charset="0"/>
              </a:rPr>
              <a:t>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it-IT" sz="2000" b="1">
                <a:latin typeface="Courier New" pitchFamily="49" charset="0"/>
              </a:rPr>
              <a:t>        25</a:t>
            </a:r>
          </a:p>
        </p:txBody>
      </p:sp>
      <p:sp>
        <p:nvSpPr>
          <p:cNvPr id="1922054" name="Text Box 6"/>
          <p:cNvSpPr txBox="1">
            <a:spLocks noChangeArrowheads="1"/>
          </p:cNvSpPr>
          <p:nvPr/>
        </p:nvSpPr>
        <p:spPr bwMode="auto">
          <a:xfrm>
            <a:off x="228600" y="304800"/>
            <a:ext cx="8686800" cy="4968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endParaRPr lang="it-IT" sz="2000" b="1">
              <a:latin typeface="Courier New" pitchFamily="49" charset="0"/>
            </a:endParaRP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13     0    0    0    0    1    1    0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1 </a:t>
            </a:r>
            <a:r>
              <a:rPr lang="it-IT" sz="2000" b="1">
                <a:latin typeface="Courier New" pitchFamily="49" charset="0"/>
              </a:rPr>
              <a:t>       23</a:t>
            </a:r>
          </a:p>
        </p:txBody>
      </p:sp>
      <p:sp>
        <p:nvSpPr>
          <p:cNvPr id="1922055" name="Text Box 7"/>
          <p:cNvSpPr txBox="1">
            <a:spLocks noChangeArrowheads="1"/>
          </p:cNvSpPr>
          <p:nvPr/>
        </p:nvSpPr>
        <p:spPr bwMode="auto">
          <a:xfrm>
            <a:off x="228600" y="304800"/>
            <a:ext cx="8686800" cy="4359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11     0    0    0    0    1    0    1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1 </a:t>
            </a:r>
            <a:r>
              <a:rPr lang="it-IT" sz="2000" b="1">
                <a:latin typeface="Courier New" pitchFamily="49" charset="0"/>
              </a:rPr>
              <a:t>       19</a:t>
            </a:r>
          </a:p>
        </p:txBody>
      </p:sp>
      <p:sp>
        <p:nvSpPr>
          <p:cNvPr id="1922056" name="Text Box 8"/>
          <p:cNvSpPr txBox="1">
            <a:spLocks noChangeArrowheads="1"/>
          </p:cNvSpPr>
          <p:nvPr/>
        </p:nvSpPr>
        <p:spPr bwMode="auto">
          <a:xfrm>
            <a:off x="228600" y="304800"/>
            <a:ext cx="8686800" cy="4664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12     0    0    0    0    1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1   </a:t>
            </a:r>
            <a:r>
              <a:rPr lang="it-IT" sz="2000" b="1">
                <a:latin typeface="Courier New" pitchFamily="49" charset="0"/>
              </a:rPr>
              <a:t>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it-IT" sz="2000" b="1">
                <a:latin typeface="Courier New" pitchFamily="49" charset="0"/>
              </a:rPr>
              <a:t>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it-IT" sz="2000" b="1">
                <a:latin typeface="Courier New" pitchFamily="49" charset="0"/>
              </a:rPr>
              <a:t>        22</a:t>
            </a:r>
          </a:p>
        </p:txBody>
      </p:sp>
      <p:sp>
        <p:nvSpPr>
          <p:cNvPr id="1922057" name="Text Box 9"/>
          <p:cNvSpPr txBox="1">
            <a:spLocks noChangeArrowheads="1"/>
          </p:cNvSpPr>
          <p:nvPr/>
        </p:nvSpPr>
        <p:spPr bwMode="auto">
          <a:xfrm>
            <a:off x="228600" y="304800"/>
            <a:ext cx="8686800" cy="5578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endParaRPr lang="it-IT" sz="2000" b="1">
              <a:latin typeface="Courier New" pitchFamily="49" charset="0"/>
            </a:endParaRPr>
          </a:p>
          <a:p>
            <a:endParaRPr lang="it-IT" sz="2000" b="1">
              <a:latin typeface="Courier New" pitchFamily="49" charset="0"/>
            </a:endParaRPr>
          </a:p>
          <a:p>
            <a:endParaRPr lang="it-IT" sz="2000" b="1">
              <a:latin typeface="Courier New" pitchFamily="49" charset="0"/>
            </a:endParaRP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15     0    0    0    0    1    1    1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1 </a:t>
            </a:r>
            <a:r>
              <a:rPr lang="it-IT" sz="2000" b="1">
                <a:latin typeface="Courier New" pitchFamily="49" charset="0"/>
              </a:rPr>
              <a:t>       26</a:t>
            </a:r>
          </a:p>
        </p:txBody>
      </p:sp>
      <p:sp>
        <p:nvSpPr>
          <p:cNvPr id="1922058" name="Text Box 10"/>
          <p:cNvSpPr txBox="1">
            <a:spLocks noChangeArrowheads="1"/>
          </p:cNvSpPr>
          <p:nvPr/>
        </p:nvSpPr>
        <p:spPr bwMode="auto">
          <a:xfrm>
            <a:off x="228600" y="304800"/>
            <a:ext cx="8610600" cy="5883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endParaRPr lang="it-IT" sz="2000" b="1">
              <a:latin typeface="Courier New" pitchFamily="49" charset="0"/>
            </a:endParaRPr>
          </a:p>
          <a:p>
            <a:endParaRPr lang="it-IT" sz="2000" b="1">
              <a:latin typeface="Courier New" pitchFamily="49" charset="0"/>
            </a:endParaRPr>
          </a:p>
          <a:p>
            <a:endParaRPr lang="it-IT" sz="2000" b="1">
              <a:latin typeface="Courier New" pitchFamily="49" charset="0"/>
            </a:endParaRPr>
          </a:p>
          <a:p>
            <a:endParaRPr lang="it-IT" sz="2000" b="1">
              <a:latin typeface="Courier New" pitchFamily="49" charset="0"/>
            </a:endParaRP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16     0    0    0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1   </a:t>
            </a:r>
            <a:r>
              <a:rPr lang="it-IT" sz="2000" b="1">
                <a:latin typeface="Courier New" pitchFamily="49" charset="0"/>
              </a:rPr>
              <a:t>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it-IT" sz="2000" b="1">
                <a:latin typeface="Courier New" pitchFamily="49" charset="0"/>
              </a:rPr>
              <a:t>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it-IT" sz="2000" b="1">
                <a:latin typeface="Courier New" pitchFamily="49" charset="0"/>
              </a:rPr>
              <a:t>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it-IT" sz="2000" b="1">
                <a:latin typeface="Courier New" pitchFamily="49" charset="0"/>
              </a:rPr>
              <a:t>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it-IT" sz="2000" b="1">
                <a:latin typeface="Courier New" pitchFamily="49" charset="0"/>
              </a:rPr>
              <a:t>        31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228600" y="304800"/>
            <a:ext cx="876300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b="1">
                <a:latin typeface="Courier New" pitchFamily="49" charset="0"/>
              </a:rPr>
              <a:t> x    A[7] A[6] A[5] A[4] A[3] A[2] A[1] A[0]     costo</a:t>
            </a: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 0     0    0    0    0    0    0    0    0         0</a:t>
            </a:r>
          </a:p>
        </p:txBody>
      </p:sp>
      <p:sp>
        <p:nvSpPr>
          <p:cNvPr id="1922060" name="Text Box 12"/>
          <p:cNvSpPr txBox="1">
            <a:spLocks noChangeArrowheads="1"/>
          </p:cNvSpPr>
          <p:nvPr/>
        </p:nvSpPr>
        <p:spPr bwMode="auto">
          <a:xfrm>
            <a:off x="228600" y="304800"/>
            <a:ext cx="8534400" cy="1311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1     0    0    0    0    0    0    0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it-IT" sz="2000" b="1">
                <a:latin typeface="Courier New" pitchFamily="49" charset="0"/>
              </a:rPr>
              <a:t>         1</a:t>
            </a:r>
          </a:p>
        </p:txBody>
      </p:sp>
      <p:sp>
        <p:nvSpPr>
          <p:cNvPr id="1922061" name="Text Box 13"/>
          <p:cNvSpPr txBox="1">
            <a:spLocks noChangeArrowheads="1"/>
          </p:cNvSpPr>
          <p:nvPr/>
        </p:nvSpPr>
        <p:spPr bwMode="auto">
          <a:xfrm>
            <a:off x="228600" y="304800"/>
            <a:ext cx="8686800" cy="161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2     0    0    0    0    0    0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it-IT" sz="2000" b="1">
                <a:latin typeface="Courier New" pitchFamily="49" charset="0"/>
              </a:rPr>
              <a:t>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it-IT" sz="2000" b="1">
                <a:latin typeface="Courier New" pitchFamily="49" charset="0"/>
              </a:rPr>
              <a:t>         3</a:t>
            </a:r>
          </a:p>
        </p:txBody>
      </p:sp>
      <p:sp>
        <p:nvSpPr>
          <p:cNvPr id="1922062" name="Text Box 14"/>
          <p:cNvSpPr txBox="1">
            <a:spLocks noChangeArrowheads="1"/>
          </p:cNvSpPr>
          <p:nvPr/>
        </p:nvSpPr>
        <p:spPr bwMode="auto">
          <a:xfrm>
            <a:off x="228600" y="304800"/>
            <a:ext cx="8686800" cy="1920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3     0    0    0    0    0    0    1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it-IT" sz="2000" b="1">
                <a:latin typeface="Courier New" pitchFamily="49" charset="0"/>
              </a:rPr>
              <a:t>         4</a:t>
            </a:r>
          </a:p>
        </p:txBody>
      </p:sp>
      <p:sp>
        <p:nvSpPr>
          <p:cNvPr id="1922063" name="Text Box 15"/>
          <p:cNvSpPr txBox="1">
            <a:spLocks noChangeArrowheads="1"/>
          </p:cNvSpPr>
          <p:nvPr/>
        </p:nvSpPr>
        <p:spPr bwMode="auto">
          <a:xfrm>
            <a:off x="228600" y="304800"/>
            <a:ext cx="8686800" cy="2225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4     0    0    0    0    0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1   </a:t>
            </a:r>
            <a:r>
              <a:rPr lang="it-IT" sz="2000" b="1">
                <a:latin typeface="Courier New" pitchFamily="49" charset="0"/>
              </a:rPr>
              <a:t>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it-IT" sz="2000" b="1">
                <a:latin typeface="Courier New" pitchFamily="49" charset="0"/>
              </a:rPr>
              <a:t>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it-IT" sz="2000" b="1">
                <a:latin typeface="Courier New" pitchFamily="49" charset="0"/>
              </a:rPr>
              <a:t>         7</a:t>
            </a:r>
          </a:p>
        </p:txBody>
      </p:sp>
      <p:sp>
        <p:nvSpPr>
          <p:cNvPr id="1922064" name="Text Box 16"/>
          <p:cNvSpPr txBox="1">
            <a:spLocks noChangeArrowheads="1"/>
          </p:cNvSpPr>
          <p:nvPr/>
        </p:nvSpPr>
        <p:spPr bwMode="auto">
          <a:xfrm>
            <a:off x="228600" y="304800"/>
            <a:ext cx="8686800" cy="2530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5     0    0    0    0    0    1    0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1 </a:t>
            </a:r>
            <a:r>
              <a:rPr lang="it-IT" sz="2000" b="1">
                <a:latin typeface="Courier New" pitchFamily="49" charset="0"/>
              </a:rPr>
              <a:t>        8</a:t>
            </a:r>
          </a:p>
        </p:txBody>
      </p:sp>
      <p:sp>
        <p:nvSpPr>
          <p:cNvPr id="1922065" name="Text Box 17"/>
          <p:cNvSpPr txBox="1">
            <a:spLocks noChangeArrowheads="1"/>
          </p:cNvSpPr>
          <p:nvPr/>
        </p:nvSpPr>
        <p:spPr bwMode="auto">
          <a:xfrm>
            <a:off x="228600" y="304800"/>
            <a:ext cx="8686800" cy="2835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6     0    0    0    0    0    1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it-IT" sz="2000" b="1">
                <a:latin typeface="Courier New" pitchFamily="49" charset="0"/>
              </a:rPr>
              <a:t>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it-IT" sz="2000" b="1">
                <a:latin typeface="Courier New" pitchFamily="49" charset="0"/>
              </a:rPr>
              <a:t>        10</a:t>
            </a:r>
          </a:p>
        </p:txBody>
      </p:sp>
      <p:sp>
        <p:nvSpPr>
          <p:cNvPr id="1922066" name="Text Box 18"/>
          <p:cNvSpPr txBox="1">
            <a:spLocks noChangeArrowheads="1"/>
          </p:cNvSpPr>
          <p:nvPr/>
        </p:nvSpPr>
        <p:spPr bwMode="auto">
          <a:xfrm>
            <a:off x="228600" y="304800"/>
            <a:ext cx="8686800" cy="3140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endParaRPr lang="it-IT" sz="2000" b="1">
              <a:latin typeface="Courier New" pitchFamily="49" charset="0"/>
            </a:endParaRP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</a:t>
            </a:r>
          </a:p>
          <a:p>
            <a:r>
              <a:rPr lang="it-IT" sz="2000" b="1">
                <a:latin typeface="Courier New" pitchFamily="49" charset="0"/>
              </a:rPr>
              <a:t> 7     0    0    0    0    0    1    1    </a:t>
            </a:r>
            <a:r>
              <a:rPr lang="it-IT" sz="2000" b="1">
                <a:solidFill>
                  <a:srgbClr val="FF0000"/>
                </a:solidFill>
                <a:latin typeface="Courier New" pitchFamily="49" charset="0"/>
              </a:rPr>
              <a:t>1 </a:t>
            </a:r>
            <a:r>
              <a:rPr lang="it-IT" sz="2000" b="1">
                <a:latin typeface="Courier New" pitchFamily="49" charset="0"/>
              </a:rPr>
              <a:t>      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2050" grpId="0" autoUpdateAnimBg="0"/>
      <p:bldP spid="1922051" grpId="0" autoUpdateAnimBg="0"/>
      <p:bldP spid="1922052" grpId="0" autoUpdateAnimBg="0"/>
      <p:bldP spid="1922053" grpId="0" autoUpdateAnimBg="0"/>
      <p:bldP spid="1922054" grpId="0" autoUpdateAnimBg="0"/>
      <p:bldP spid="1922055" grpId="0" autoUpdateAnimBg="0"/>
      <p:bldP spid="1922056" grpId="0" autoUpdateAnimBg="0"/>
      <p:bldP spid="1922057" grpId="0" autoUpdateAnimBg="0"/>
      <p:bldP spid="1922058" grpId="0" autoUpdateAnimBg="0"/>
      <p:bldP spid="1922060" grpId="0" autoUpdateAnimBg="0"/>
      <p:bldP spid="1922061" grpId="0" autoUpdateAnimBg="0"/>
      <p:bldP spid="1922062" grpId="0" autoUpdateAnimBg="0"/>
      <p:bldP spid="1922063" grpId="0" autoUpdateAnimBg="0"/>
      <p:bldP spid="1922064" grpId="0" autoUpdateAnimBg="0"/>
      <p:bldP spid="1922065" grpId="0" autoUpdateAnimBg="0"/>
      <p:bldP spid="192206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074" name="Text Box 2"/>
          <p:cNvSpPr txBox="1">
            <a:spLocks noChangeArrowheads="1"/>
          </p:cNvSpPr>
          <p:nvPr/>
        </p:nvSpPr>
        <p:spPr bwMode="auto">
          <a:xfrm>
            <a:off x="287338" y="441325"/>
            <a:ext cx="85693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Si vede che: </a:t>
            </a:r>
          </a:p>
          <a:p>
            <a:pPr>
              <a:spcBef>
                <a:spcPct val="50000"/>
              </a:spcBef>
            </a:pP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[0]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viene modificato ogni volta</a:t>
            </a:r>
          </a:p>
          <a:p>
            <a:pPr>
              <a:spcBef>
                <a:spcPct val="50000"/>
              </a:spcBef>
            </a:pP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viene modificato ogni </a:t>
            </a:r>
            <a:r>
              <a:rPr lang="it-IT" sz="3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volte</a:t>
            </a:r>
          </a:p>
          <a:p>
            <a:pPr>
              <a:spcBef>
                <a:spcPct val="50000"/>
              </a:spcBef>
            </a:pP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[2]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viene modificato ogni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volte </a:t>
            </a:r>
          </a:p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ed in generale:</a:t>
            </a:r>
          </a:p>
          <a:p>
            <a:pPr>
              <a:spcBef>
                <a:spcPct val="50000"/>
              </a:spcBef>
            </a:pP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viene modificato ogni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sz="3600" b="1" i="1" baseline="30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volte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2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2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87338" y="296863"/>
            <a:ext cx="85328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>
                <a:latin typeface="Times New Roman" pitchFamily="18" charset="0"/>
                <a:cs typeface="Times New Roman" pitchFamily="18" charset="0"/>
              </a:rPr>
              <a:t>Il numero totale di bit modificati è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679575" y="1173163"/>
          <a:ext cx="5196681" cy="1427745"/>
        </p:xfrm>
        <a:graphic>
          <a:graphicData uri="http://schemas.openxmlformats.org/presentationml/2006/ole">
            <p:oleObj spid="_x0000_s131074" name="Equation" r:id="rId3" imgW="1434960" imgH="444240" progId="Equation.3">
              <p:embed/>
            </p:oleObj>
          </a:graphicData>
        </a:graphic>
      </p:graphicFrame>
      <p:sp>
        <p:nvSpPr>
          <p:cNvPr id="1924100" name="Text Box 4"/>
          <p:cNvSpPr txBox="1">
            <a:spLocks noChangeArrowheads="1"/>
          </p:cNvSpPr>
          <p:nvPr/>
        </p:nvSpPr>
        <p:spPr bwMode="auto">
          <a:xfrm>
            <a:off x="287524" y="2744924"/>
            <a:ext cx="8569325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La complessità di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operazioni di incremento a partire da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x =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è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sz="3600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it-IT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Quindi la complessità ammortizzata di una operazione di incremento è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it-IT" sz="3600" b="1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 = O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it-IT" sz="3600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it-IT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87338" y="584200"/>
            <a:ext cx="8532812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it-IT" sz="3600" b="1" i="1" u="sng" dirty="0">
                <a:latin typeface="Times New Roman" pitchFamily="18" charset="0"/>
                <a:cs typeface="Times New Roman" pitchFamily="18" charset="0"/>
              </a:rPr>
              <a:t>Esercizio </a:t>
            </a:r>
            <a:r>
              <a:rPr lang="it-IT" sz="3600" b="1" u="sng" dirty="0">
                <a:latin typeface="Times New Roman" pitchFamily="18" charset="0"/>
                <a:cs typeface="Times New Roman" pitchFamily="18" charset="0"/>
              </a:rPr>
              <a:t>11</a:t>
            </a:r>
            <a:endParaRPr lang="it-IT" sz="3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1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Mostrare che se al contatore binario di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bit aggiungiamo anche una operazione </a:t>
            </a:r>
            <a:r>
              <a:rPr lang="it-IT" sz="36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Decrement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che decrementa di una unità il valore del contatore allora una sequenza di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operazioni può costare 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3600" b="1" i="1" dirty="0" err="1">
                <a:latin typeface="Times New Roman" pitchFamily="18" charset="0"/>
                <a:cs typeface="Times New Roman" pitchFamily="18" charset="0"/>
              </a:rPr>
              <a:t>nk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it-IT" sz="36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146" name="Text Box 2"/>
          <p:cNvSpPr txBox="1">
            <a:spLocks noChangeArrowheads="1"/>
          </p:cNvSpPr>
          <p:nvPr/>
        </p:nvSpPr>
        <p:spPr bwMode="auto">
          <a:xfrm>
            <a:off x="287338" y="512763"/>
            <a:ext cx="8388350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  <a:defRPr/>
            </a:pPr>
            <a:r>
              <a:rPr lang="it-IT" sz="3600" b="1" i="1" u="sng" dirty="0">
                <a:latin typeface="+mn-lt"/>
              </a:rPr>
              <a:t>Esercizio </a:t>
            </a:r>
            <a:r>
              <a:rPr lang="it-IT" sz="3600" b="1" u="sng" dirty="0">
                <a:latin typeface="+mn-lt"/>
              </a:rPr>
              <a:t>12</a:t>
            </a:r>
            <a:endParaRPr lang="it-IT" sz="3600" b="1" dirty="0">
              <a:latin typeface="+mn-lt"/>
            </a:endParaRPr>
          </a:p>
          <a:p>
            <a:pPr>
              <a:spcBef>
                <a:spcPct val="40000"/>
              </a:spcBef>
              <a:defRPr/>
            </a:pPr>
            <a:r>
              <a:rPr lang="it-IT" sz="3600" dirty="0">
                <a:latin typeface="+mn-lt"/>
              </a:rPr>
              <a:t>Su di una struttura dati si esegue una sequenza di </a:t>
            </a:r>
            <a:r>
              <a:rPr lang="it-IT" sz="3600" b="1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 </a:t>
            </a:r>
            <a:r>
              <a:rPr lang="it-IT" sz="3600" dirty="0" smtClean="0">
                <a:latin typeface="+mn-lt"/>
              </a:rPr>
              <a:t>operazioni.</a:t>
            </a:r>
            <a:endParaRPr lang="it-IT" sz="3600" dirty="0">
              <a:latin typeface="+mn-lt"/>
            </a:endParaRPr>
          </a:p>
          <a:p>
            <a:pPr>
              <a:spcBef>
                <a:spcPct val="40000"/>
              </a:spcBef>
              <a:defRPr/>
            </a:pPr>
            <a:r>
              <a:rPr lang="it-IT" sz="3600" dirty="0">
                <a:latin typeface="+mn-lt"/>
              </a:rPr>
              <a:t>L’operazione </a:t>
            </a:r>
            <a:r>
              <a:rPr lang="it-IT" sz="3600" b="1" i="1" dirty="0">
                <a:latin typeface="+mn-lt"/>
              </a:rPr>
              <a:t>k</a:t>
            </a:r>
            <a:r>
              <a:rPr lang="it-IT" sz="3600" dirty="0">
                <a:latin typeface="+mn-lt"/>
              </a:rPr>
              <a:t>-esima costa </a:t>
            </a:r>
            <a:r>
              <a:rPr lang="it-IT" sz="3600" b="1" i="1" dirty="0">
                <a:latin typeface="+mn-lt"/>
              </a:rPr>
              <a:t>k</a:t>
            </a:r>
            <a:r>
              <a:rPr lang="it-IT" sz="3600" dirty="0">
                <a:latin typeface="+mn-lt"/>
              </a:rPr>
              <a:t> quando </a:t>
            </a:r>
            <a:r>
              <a:rPr lang="it-IT" sz="3600" b="1" i="1" dirty="0">
                <a:latin typeface="+mn-lt"/>
              </a:rPr>
              <a:t>k</a:t>
            </a:r>
            <a:r>
              <a:rPr lang="it-IT" sz="3600" dirty="0">
                <a:latin typeface="+mn-lt"/>
              </a:rPr>
              <a:t> è una potenza di </a:t>
            </a:r>
            <a:r>
              <a:rPr lang="it-IT" sz="3600" b="1" dirty="0">
                <a:latin typeface="+mn-lt"/>
              </a:rPr>
              <a:t>2</a:t>
            </a:r>
            <a:r>
              <a:rPr lang="it-IT" sz="3600" dirty="0">
                <a:latin typeface="+mn-lt"/>
              </a:rPr>
              <a:t> e costa </a:t>
            </a:r>
            <a:r>
              <a:rPr lang="it-IT" sz="3600" b="1" dirty="0">
                <a:latin typeface="+mn-lt"/>
              </a:rPr>
              <a:t>1</a:t>
            </a:r>
            <a:r>
              <a:rPr lang="it-IT" sz="3600" dirty="0">
                <a:latin typeface="+mn-lt"/>
              </a:rPr>
              <a:t> negli altri </a:t>
            </a:r>
            <a:r>
              <a:rPr lang="it-IT" sz="3600" dirty="0" smtClean="0">
                <a:latin typeface="+mn-lt"/>
              </a:rPr>
              <a:t>casi.</a:t>
            </a:r>
            <a:endParaRPr lang="it-IT" sz="3600" dirty="0">
              <a:latin typeface="+mn-lt"/>
            </a:endParaRPr>
          </a:p>
          <a:p>
            <a:pPr>
              <a:spcBef>
                <a:spcPct val="40000"/>
              </a:spcBef>
              <a:defRPr/>
            </a:pPr>
            <a:r>
              <a:rPr lang="it-IT" sz="3600" dirty="0">
                <a:latin typeface="+mn-lt"/>
              </a:rPr>
              <a:t>Mostrare che le </a:t>
            </a:r>
            <a:r>
              <a:rPr lang="it-IT" sz="3600" b="1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 operazioni hanno costo ammortizzato </a:t>
            </a:r>
            <a:r>
              <a:rPr lang="it-IT" sz="3600" dirty="0" smtClean="0">
                <a:latin typeface="+mn-lt"/>
              </a:rPr>
              <a:t>costante.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170" name="Text Box 2"/>
          <p:cNvSpPr txBox="1">
            <a:spLocks noChangeArrowheads="1"/>
          </p:cNvSpPr>
          <p:nvPr/>
        </p:nvSpPr>
        <p:spPr bwMode="auto">
          <a:xfrm>
            <a:off x="323850" y="512763"/>
            <a:ext cx="8569325" cy="374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it-IT" sz="3600" b="1" i="1" u="sng" dirty="0">
                <a:solidFill>
                  <a:srgbClr val="FF0000"/>
                </a:solidFill>
                <a:latin typeface="+mn-lt"/>
              </a:rPr>
              <a:t>Metodo degli accantonamenti</a:t>
            </a:r>
            <a:endParaRPr lang="it-IT" sz="3600" b="1" dirty="0">
              <a:solidFill>
                <a:srgbClr val="FF0000"/>
              </a:solidFill>
              <a:latin typeface="+mn-lt"/>
            </a:endParaRPr>
          </a:p>
          <a:p>
            <a:pPr>
              <a:spcBef>
                <a:spcPct val="30000"/>
              </a:spcBef>
              <a:defRPr/>
            </a:pPr>
            <a:r>
              <a:rPr lang="it-IT" sz="3600" dirty="0">
                <a:latin typeface="+mn-lt"/>
              </a:rPr>
              <a:t>Si caricano le operazioni meno costose di un costo </a:t>
            </a:r>
            <a:r>
              <a:rPr lang="it-IT" sz="3600" dirty="0" smtClean="0">
                <a:latin typeface="+mn-lt"/>
              </a:rPr>
              <a:t>aggiuntivo.</a:t>
            </a:r>
            <a:endParaRPr lang="it-IT" sz="3600" dirty="0">
              <a:latin typeface="+mn-lt"/>
            </a:endParaRPr>
          </a:p>
          <a:p>
            <a:pPr>
              <a:spcBef>
                <a:spcPct val="30000"/>
              </a:spcBef>
              <a:defRPr/>
            </a:pPr>
            <a:r>
              <a:rPr lang="it-IT" sz="3600" dirty="0">
                <a:latin typeface="+mn-lt"/>
              </a:rPr>
              <a:t>Il costo aggiuntivo viene assegnato come </a:t>
            </a:r>
            <a:r>
              <a:rPr lang="it-IT" sz="3600" b="1" i="1" dirty="0">
                <a:solidFill>
                  <a:srgbClr val="FF0000"/>
                </a:solidFill>
                <a:latin typeface="+mn-lt"/>
              </a:rPr>
              <a:t>credito prepagato</a:t>
            </a:r>
            <a:r>
              <a:rPr lang="it-IT" sz="3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3600" dirty="0">
                <a:latin typeface="+mn-lt"/>
              </a:rPr>
              <a:t>a certi oggetti nella struttura </a:t>
            </a:r>
            <a:r>
              <a:rPr lang="it-IT" sz="3600" dirty="0" smtClean="0">
                <a:latin typeface="+mn-lt"/>
              </a:rPr>
              <a:t>dati.</a:t>
            </a:r>
            <a:endParaRPr lang="it-IT" sz="3600" dirty="0">
              <a:latin typeface="+mn-lt"/>
            </a:endParaRPr>
          </a:p>
        </p:txBody>
      </p:sp>
      <p:sp>
        <p:nvSpPr>
          <p:cNvPr id="1927171" name="Text Box 3"/>
          <p:cNvSpPr txBox="1">
            <a:spLocks noChangeArrowheads="1"/>
          </p:cNvSpPr>
          <p:nvPr/>
        </p:nvSpPr>
        <p:spPr bwMode="auto">
          <a:xfrm>
            <a:off x="287338" y="4292600"/>
            <a:ext cx="8374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it-IT" sz="3600" dirty="0">
                <a:latin typeface="+mn-lt"/>
              </a:rPr>
              <a:t>I crediti accumulati saranno usati per pagare le operazioni più costose su tali </a:t>
            </a:r>
            <a:r>
              <a:rPr lang="it-IT" sz="3600" dirty="0" smtClean="0">
                <a:latin typeface="+mn-lt"/>
              </a:rPr>
              <a:t>oggetti.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71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194" name="Text Box 2"/>
          <p:cNvSpPr txBox="1">
            <a:spLocks noChangeArrowheads="1"/>
          </p:cNvSpPr>
          <p:nvPr/>
        </p:nvSpPr>
        <p:spPr bwMode="auto">
          <a:xfrm>
            <a:off x="250825" y="4905375"/>
            <a:ext cx="86058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it-IT" sz="3600" dirty="0">
                <a:latin typeface="+mn-lt"/>
              </a:rPr>
              <a:t>Illustriamo questo metodo con i soliti due </a:t>
            </a:r>
            <a:r>
              <a:rPr lang="it-IT" sz="3600" dirty="0" smtClean="0">
                <a:latin typeface="+mn-lt"/>
              </a:rPr>
              <a:t>esempi.</a:t>
            </a:r>
            <a:endParaRPr lang="it-IT" sz="3600" dirty="0">
              <a:latin typeface="+mn-lt"/>
            </a:endParaRPr>
          </a:p>
        </p:txBody>
      </p:sp>
      <p:sp>
        <p:nvSpPr>
          <p:cNvPr id="1928195" name="Text Box 3"/>
          <p:cNvSpPr txBox="1">
            <a:spLocks noChangeArrowheads="1"/>
          </p:cNvSpPr>
          <p:nvPr/>
        </p:nvSpPr>
        <p:spPr bwMode="auto">
          <a:xfrm>
            <a:off x="323850" y="2708275"/>
            <a:ext cx="853281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it-IT" sz="3600" dirty="0">
                <a:latin typeface="+mn-lt"/>
              </a:rPr>
              <a:t>Il costo ammortizzato delle operazioni più costose è il costo effettivo diminuito del credito prepagato </a:t>
            </a:r>
            <a:r>
              <a:rPr lang="it-IT" sz="3600" dirty="0" smtClean="0">
                <a:latin typeface="+mn-lt"/>
              </a:rPr>
              <a:t>utilizzato. </a:t>
            </a:r>
            <a:endParaRPr lang="it-IT" sz="3600" dirty="0">
              <a:latin typeface="+mn-lt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23850" y="512763"/>
            <a:ext cx="84963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it-IT" sz="3600" dirty="0">
                <a:latin typeface="+mn-lt"/>
              </a:rPr>
              <a:t>Il costo ammortizzato delle operazioni meno costose è il costo effettivo aumentato del costo </a:t>
            </a:r>
            <a:r>
              <a:rPr lang="it-IT" sz="3600" dirty="0" smtClean="0">
                <a:latin typeface="+mn-lt"/>
              </a:rPr>
              <a:t>aggiuntivo.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8194" grpId="0"/>
      <p:bldP spid="19281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905000" y="304800"/>
            <a:ext cx="5619750" cy="70788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100000"/>
              </a:spcBef>
              <a:defRPr/>
            </a:pPr>
            <a:r>
              <a:rPr lang="it-IT" sz="4000" dirty="0">
                <a:solidFill>
                  <a:srgbClr val="FF0000"/>
                </a:solidFill>
                <a:latin typeface="+mn-lt"/>
              </a:rPr>
              <a:t>operazioni su di una pila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229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it-IT" sz="3600">
                <a:latin typeface="+mn-lt"/>
              </a:rPr>
              <a:t>Ricordiamo che i </a:t>
            </a:r>
            <a:r>
              <a:rPr lang="it-IT" sz="3600" i="1" u="sng">
                <a:latin typeface="+mn-lt"/>
              </a:rPr>
              <a:t>costi effettivi</a:t>
            </a:r>
            <a:r>
              <a:rPr lang="it-IT" sz="3600">
                <a:latin typeface="+mn-lt"/>
              </a:rPr>
              <a:t> delle operazioni sulla pila sono:</a:t>
            </a:r>
          </a:p>
        </p:txBody>
      </p:sp>
      <p:sp>
        <p:nvSpPr>
          <p:cNvPr id="1929220" name="Text Box 4"/>
          <p:cNvSpPr txBox="1">
            <a:spLocks noChangeArrowheads="1"/>
          </p:cNvSpPr>
          <p:nvPr/>
        </p:nvSpPr>
        <p:spPr bwMode="auto">
          <a:xfrm>
            <a:off x="287338" y="2386013"/>
            <a:ext cx="3889375" cy="191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Push          1</a:t>
            </a:r>
          </a:p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Pop           1</a:t>
            </a:r>
          </a:p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Top           1</a:t>
            </a:r>
          </a:p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Empty         1</a:t>
            </a:r>
          </a:p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MultiPop  1+min(k,m)</a:t>
            </a:r>
          </a:p>
        </p:txBody>
      </p:sp>
      <p:sp>
        <p:nvSpPr>
          <p:cNvPr id="1929221" name="Text Box 5"/>
          <p:cNvSpPr txBox="1">
            <a:spLocks noChangeArrowheads="1"/>
          </p:cNvSpPr>
          <p:nvPr/>
        </p:nvSpPr>
        <p:spPr bwMode="auto">
          <a:xfrm>
            <a:off x="250825" y="4616450"/>
            <a:ext cx="8229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it-IT" sz="3600" dirty="0">
                <a:latin typeface="+mn-lt"/>
              </a:rPr>
              <a:t>A tali operazioni attribuiamo dei </a:t>
            </a:r>
            <a:r>
              <a:rPr lang="it-IT" sz="3600" i="1" u="sng" dirty="0">
                <a:solidFill>
                  <a:srgbClr val="FF0000"/>
                </a:solidFill>
                <a:latin typeface="+mn-lt"/>
              </a:rPr>
              <a:t>costi ammortizzati</a:t>
            </a:r>
            <a:endParaRPr lang="it-IT" sz="3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29222" name="Text Box 6"/>
          <p:cNvSpPr txBox="1">
            <a:spLocks noChangeArrowheads="1"/>
          </p:cNvSpPr>
          <p:nvPr/>
        </p:nvSpPr>
        <p:spPr bwMode="auto">
          <a:xfrm>
            <a:off x="5256213" y="2349500"/>
            <a:ext cx="3203575" cy="191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Push          2</a:t>
            </a:r>
          </a:p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Pop           0</a:t>
            </a:r>
          </a:p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Top           1</a:t>
            </a:r>
          </a:p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Empty         1</a:t>
            </a:r>
          </a:p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MultiPop  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2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2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2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2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2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2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2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2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2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2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2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2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9220" grpId="0" build="p"/>
      <p:bldP spid="1929221" grpId="0"/>
      <p:bldP spid="192922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87338" y="476250"/>
            <a:ext cx="8532812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it-IT" sz="3600" dirty="0">
                <a:latin typeface="+mn-lt"/>
              </a:rPr>
              <a:t>Quando effettuiamo una </a:t>
            </a:r>
            <a:r>
              <a:rPr lang="it-IT" sz="3600" b="1" i="1" dirty="0" err="1">
                <a:solidFill>
                  <a:srgbClr val="CC0000"/>
                </a:solidFill>
                <a:latin typeface="+mn-lt"/>
                <a:sym typeface="Symbol" pitchFamily="18" charset="2"/>
              </a:rPr>
              <a:t>Push</a:t>
            </a:r>
            <a:r>
              <a:rPr lang="it-IT" sz="3600" dirty="0">
                <a:latin typeface="+mn-lt"/>
              </a:rPr>
              <a:t> usiamo una unità di costo per pagare il costo effettivo dell’operazione mentre l’altra unità di costo la attribuiamo come credito prepagato all’oggetto inserito nella </a:t>
            </a:r>
            <a:r>
              <a:rPr lang="it-IT" sz="3600" dirty="0" smtClean="0">
                <a:latin typeface="+mn-lt"/>
              </a:rPr>
              <a:t>pila.</a:t>
            </a:r>
            <a:endParaRPr lang="it-IT" sz="3600" dirty="0">
              <a:latin typeface="+mn-lt"/>
            </a:endParaRPr>
          </a:p>
        </p:txBody>
      </p:sp>
      <p:sp>
        <p:nvSpPr>
          <p:cNvPr id="1930243" name="Text Box 3"/>
          <p:cNvSpPr txBox="1">
            <a:spLocks noChangeArrowheads="1"/>
          </p:cNvSpPr>
          <p:nvPr/>
        </p:nvSpPr>
        <p:spPr bwMode="auto">
          <a:xfrm>
            <a:off x="251520" y="3465004"/>
            <a:ext cx="860583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it-IT" sz="3600" dirty="0">
                <a:latin typeface="+mn-lt"/>
              </a:rPr>
              <a:t>Quando eseguiamo una </a:t>
            </a:r>
            <a:r>
              <a:rPr lang="it-IT" sz="3600" b="1" i="1" dirty="0">
                <a:solidFill>
                  <a:srgbClr val="CC0000"/>
                </a:solidFill>
                <a:latin typeface="+mn-lt"/>
                <a:sym typeface="Symbol" pitchFamily="18" charset="2"/>
              </a:rPr>
              <a:t>Pop</a:t>
            </a:r>
            <a:r>
              <a:rPr lang="it-IT" sz="3600" dirty="0">
                <a:latin typeface="+mn-lt"/>
              </a:rPr>
              <a:t> paghiamo il costo dell’operazione utilizzando il credito attribuito all’oggetto che viene tolto dalla </a:t>
            </a:r>
            <a:r>
              <a:rPr lang="it-IT" sz="3600" dirty="0" smtClean="0">
                <a:latin typeface="+mn-lt"/>
              </a:rPr>
              <a:t>pila.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02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834" name="Text Box 2"/>
          <p:cNvSpPr txBox="1">
            <a:spLocks noChangeArrowheads="1"/>
          </p:cNvSpPr>
          <p:nvPr/>
        </p:nvSpPr>
        <p:spPr bwMode="auto">
          <a:xfrm>
            <a:off x="395288" y="152400"/>
            <a:ext cx="80295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sz="3600" b="1" i="1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Metodo dell’aggregazione</a:t>
            </a:r>
            <a:endParaRPr lang="it-IT" sz="36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it-IT" sz="3600">
                <a:latin typeface="Times New Roman" pitchFamily="18" charset="0"/>
                <a:cs typeface="Times New Roman" pitchFamily="18" charset="0"/>
              </a:rPr>
              <a:t>Si calcola la complessità </a:t>
            </a:r>
            <a:r>
              <a:rPr lang="it-IT" sz="3600" b="1" i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sz="3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3600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sz="3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36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sz="3600" b="1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it-IT" sz="3600">
                <a:latin typeface="Times New Roman" pitchFamily="18" charset="0"/>
                <a:cs typeface="Times New Roman" pitchFamily="18" charset="0"/>
              </a:rPr>
              <a:t> dell’esecuzione di una sequenza di </a:t>
            </a:r>
            <a:r>
              <a:rPr lang="it-IT" sz="36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sz="3600">
                <a:latin typeface="Times New Roman" pitchFamily="18" charset="0"/>
                <a:cs typeface="Times New Roman" pitchFamily="18" charset="0"/>
              </a:rPr>
              <a:t> operazioni nel caso pessimo.</a:t>
            </a:r>
          </a:p>
          <a:p>
            <a:pPr>
              <a:spcBef>
                <a:spcPct val="20000"/>
              </a:spcBef>
            </a:pPr>
            <a:r>
              <a:rPr lang="it-IT" sz="3600">
                <a:latin typeface="Times New Roman" pitchFamily="18" charset="0"/>
                <a:cs typeface="Times New Roman" pitchFamily="18" charset="0"/>
              </a:rPr>
              <a:t>Il costo ammortizzato della singola operazione si ottiene dividendo per </a:t>
            </a:r>
            <a:r>
              <a:rPr lang="it-IT" sz="36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sz="3600">
                <a:latin typeface="Times New Roman" pitchFamily="18" charset="0"/>
                <a:cs typeface="Times New Roman" pitchFamily="18" charset="0"/>
              </a:rPr>
              <a:t> tale complessità ottenendo </a:t>
            </a:r>
            <a:r>
              <a:rPr lang="it-IT" sz="3600" b="1" i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sz="3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3600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it-IT" sz="3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36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sz="3600" b="1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it-IT" sz="36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sz="3600" b="1">
                <a:latin typeface="Times New Roman" pitchFamily="18" charset="0"/>
                <a:cs typeface="Times New Roman" pitchFamily="18" charset="0"/>
              </a:rPr>
              <a:t>)</a:t>
            </a:r>
            <a:endParaRPr lang="it-IT" sz="36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it-IT" sz="3600">
                <a:latin typeface="Times New Roman" pitchFamily="18" charset="0"/>
                <a:cs typeface="Times New Roman" pitchFamily="18" charset="0"/>
              </a:rPr>
              <a:t>In questo modo viene attribuito lo stesso costo ammortizzato a tutte le operazioni.</a:t>
            </a:r>
          </a:p>
        </p:txBody>
      </p:sp>
      <p:sp>
        <p:nvSpPr>
          <p:cNvPr id="1912835" name="Text Box 3"/>
          <p:cNvSpPr txBox="1">
            <a:spLocks noChangeArrowheads="1"/>
          </p:cNvSpPr>
          <p:nvPr/>
        </p:nvSpPr>
        <p:spPr bwMode="auto">
          <a:xfrm>
            <a:off x="395288" y="5553075"/>
            <a:ext cx="85693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Illustriamo il metodo con due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esempi: </a:t>
            </a:r>
            <a:endParaRPr lang="it-IT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2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2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2834" grpId="0" build="p"/>
      <p:bldP spid="19128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87338" y="404813"/>
            <a:ext cx="853281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it-IT" sz="3600" dirty="0">
                <a:latin typeface="+mn-lt"/>
              </a:rPr>
              <a:t>Quando eseguiamo una </a:t>
            </a:r>
            <a:r>
              <a:rPr lang="it-IT" sz="3600" b="1" i="1" dirty="0" err="1">
                <a:solidFill>
                  <a:srgbClr val="CC0000"/>
                </a:solidFill>
                <a:latin typeface="+mn-lt"/>
                <a:sym typeface="Symbol" pitchFamily="18" charset="2"/>
              </a:rPr>
              <a:t>Multi-Pop</a:t>
            </a:r>
            <a:r>
              <a:rPr lang="it-IT" sz="3600" dirty="0">
                <a:latin typeface="+mn-lt"/>
              </a:rPr>
              <a:t> l’unità di costo attribuita a tale operazione si usa per pagare il costo dell’operazione stessa escluse le iterazioni del ciclo </a:t>
            </a:r>
            <a:r>
              <a:rPr lang="it-IT" sz="3600" b="1" dirty="0" err="1" smtClean="0">
                <a:solidFill>
                  <a:schemeClr val="accent2"/>
                </a:solidFill>
                <a:latin typeface="+mn-lt"/>
              </a:rPr>
              <a:t>while</a:t>
            </a:r>
            <a:r>
              <a:rPr lang="it-IT" sz="3600" dirty="0" smtClean="0">
                <a:latin typeface="+mn-lt"/>
              </a:rPr>
              <a:t>.</a:t>
            </a:r>
            <a:endParaRPr lang="it-IT" sz="3600" dirty="0">
              <a:latin typeface="+mn-lt"/>
            </a:endParaRPr>
          </a:p>
        </p:txBody>
      </p:sp>
      <p:sp>
        <p:nvSpPr>
          <p:cNvPr id="1931267" name="Text Box 3"/>
          <p:cNvSpPr txBox="1">
            <a:spLocks noChangeArrowheads="1"/>
          </p:cNvSpPr>
          <p:nvPr/>
        </p:nvSpPr>
        <p:spPr bwMode="auto">
          <a:xfrm>
            <a:off x="287338" y="3357563"/>
            <a:ext cx="853281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it-IT" sz="3600" dirty="0">
                <a:latin typeface="+mn-lt"/>
              </a:rPr>
              <a:t>Le </a:t>
            </a:r>
            <a:r>
              <a:rPr lang="it-IT" sz="3600" b="1" dirty="0">
                <a:latin typeface="+mn-lt"/>
              </a:rPr>
              <a:t>min(</a:t>
            </a:r>
            <a:r>
              <a:rPr lang="it-IT" sz="3600" b="1" i="1" dirty="0">
                <a:latin typeface="+mn-lt"/>
              </a:rPr>
              <a:t>k,m</a:t>
            </a:r>
            <a:r>
              <a:rPr lang="it-IT" sz="3600" b="1" dirty="0">
                <a:latin typeface="+mn-lt"/>
              </a:rPr>
              <a:t>)</a:t>
            </a:r>
            <a:r>
              <a:rPr lang="it-IT" sz="3600" dirty="0">
                <a:latin typeface="+mn-lt"/>
              </a:rPr>
              <a:t> iterazioni del ciclo </a:t>
            </a:r>
            <a:r>
              <a:rPr lang="it-IT" sz="3600" b="1" dirty="0" err="1">
                <a:solidFill>
                  <a:schemeClr val="accent2"/>
                </a:solidFill>
                <a:latin typeface="+mn-lt"/>
              </a:rPr>
              <a:t>while</a:t>
            </a:r>
            <a:r>
              <a:rPr lang="it-IT" sz="3600" dirty="0">
                <a:latin typeface="+mn-lt"/>
              </a:rPr>
              <a:t> vengono invece pagate utilizzando i </a:t>
            </a:r>
            <a:r>
              <a:rPr lang="it-IT" sz="3600" b="1" dirty="0">
                <a:latin typeface="+mn-lt"/>
              </a:rPr>
              <a:t>min(</a:t>
            </a:r>
            <a:r>
              <a:rPr lang="it-IT" sz="3600" b="1" i="1" dirty="0">
                <a:latin typeface="+mn-lt"/>
              </a:rPr>
              <a:t>k,m</a:t>
            </a:r>
            <a:r>
              <a:rPr lang="it-IT" sz="3600" b="1" dirty="0">
                <a:latin typeface="+mn-lt"/>
              </a:rPr>
              <a:t>)</a:t>
            </a:r>
            <a:r>
              <a:rPr lang="it-IT" sz="3600" dirty="0">
                <a:latin typeface="+mn-lt"/>
              </a:rPr>
              <a:t> crediti prepagati attribuiti agli oggetti che vengono tolti dalla </a:t>
            </a:r>
            <a:r>
              <a:rPr lang="it-IT" sz="3600" dirty="0" smtClean="0">
                <a:latin typeface="+mn-lt"/>
              </a:rPr>
              <a:t>pila.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12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19138" y="152400"/>
            <a:ext cx="7669286" cy="70788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100000"/>
              </a:spcBef>
              <a:defRPr/>
            </a:pPr>
            <a:r>
              <a:rPr lang="it-IT" sz="4000">
                <a:solidFill>
                  <a:srgbClr val="FF0000"/>
                </a:solidFill>
                <a:latin typeface="+mn-lt"/>
              </a:rPr>
              <a:t>incremento di un contatore binario</a:t>
            </a:r>
          </a:p>
        </p:txBody>
      </p:sp>
      <p:sp>
        <p:nvSpPr>
          <p:cNvPr id="1932291" name="Text Box 3"/>
          <p:cNvSpPr txBox="1">
            <a:spLocks noChangeArrowheads="1"/>
          </p:cNvSpPr>
          <p:nvPr/>
        </p:nvSpPr>
        <p:spPr bwMode="auto">
          <a:xfrm>
            <a:off x="179388" y="3536950"/>
            <a:ext cx="8497068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it-IT" dirty="0">
                <a:latin typeface="+mn-lt"/>
              </a:rPr>
              <a:t>Il costo effettivo di una operazione </a:t>
            </a:r>
            <a:r>
              <a:rPr lang="it-IT" b="1" i="1" dirty="0" err="1">
                <a:solidFill>
                  <a:srgbClr val="CC0000"/>
                </a:solidFill>
                <a:latin typeface="+mn-lt"/>
                <a:sym typeface="Symbol" pitchFamily="18" charset="2"/>
              </a:rPr>
              <a:t>Increment</a:t>
            </a:r>
            <a:r>
              <a:rPr lang="it-IT" dirty="0">
                <a:latin typeface="+mn-lt"/>
              </a:rPr>
              <a:t> è pari al numero di bit </a:t>
            </a:r>
            <a:r>
              <a:rPr lang="it-IT" dirty="0" smtClean="0">
                <a:latin typeface="+mn-lt"/>
              </a:rPr>
              <a:t>modificati.</a:t>
            </a:r>
            <a:endParaRPr lang="it-IT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it-IT" dirty="0">
                <a:latin typeface="+mn-lt"/>
              </a:rPr>
              <a:t>Tra questi vi è un certo numero </a:t>
            </a:r>
            <a:r>
              <a:rPr lang="it-IT" b="1" i="1" dirty="0">
                <a:latin typeface="+mn-lt"/>
              </a:rPr>
              <a:t>t</a:t>
            </a:r>
            <a:r>
              <a:rPr lang="it-IT" b="1" dirty="0">
                <a:latin typeface="+mn-lt"/>
              </a:rPr>
              <a:t> </a:t>
            </a:r>
            <a:r>
              <a:rPr lang="it-IT" b="1" dirty="0">
                <a:latin typeface="+mn-lt"/>
                <a:sym typeface="Symbol" pitchFamily="18" charset="2"/>
              </a:rPr>
              <a:t>≥</a:t>
            </a:r>
            <a:r>
              <a:rPr lang="it-IT" b="1" dirty="0">
                <a:latin typeface="+mn-lt"/>
              </a:rPr>
              <a:t> 0 </a:t>
            </a:r>
            <a:r>
              <a:rPr lang="it-IT" dirty="0">
                <a:latin typeface="+mn-lt"/>
              </a:rPr>
              <a:t>di bit </a:t>
            </a:r>
            <a:r>
              <a:rPr lang="it-IT" b="1" dirty="0">
                <a:latin typeface="+mn-lt"/>
              </a:rPr>
              <a:t>1</a:t>
            </a:r>
            <a:r>
              <a:rPr lang="it-IT" dirty="0">
                <a:latin typeface="+mn-lt"/>
              </a:rPr>
              <a:t> trasformati in </a:t>
            </a:r>
            <a:r>
              <a:rPr lang="it-IT" b="1" dirty="0">
                <a:latin typeface="+mn-lt"/>
              </a:rPr>
              <a:t>0</a:t>
            </a:r>
            <a:r>
              <a:rPr lang="it-IT" dirty="0">
                <a:latin typeface="+mn-lt"/>
              </a:rPr>
              <a:t> e al più un solo bit </a:t>
            </a:r>
            <a:r>
              <a:rPr lang="it-IT" b="1" dirty="0">
                <a:latin typeface="+mn-lt"/>
              </a:rPr>
              <a:t>0</a:t>
            </a:r>
            <a:r>
              <a:rPr lang="it-IT" dirty="0">
                <a:latin typeface="+mn-lt"/>
              </a:rPr>
              <a:t> trasformato in </a:t>
            </a:r>
            <a:r>
              <a:rPr lang="it-IT" b="1" dirty="0" smtClean="0">
                <a:latin typeface="+mn-lt"/>
              </a:rPr>
              <a:t>1.</a:t>
            </a:r>
            <a:endParaRPr lang="it-IT" b="1" dirty="0">
              <a:latin typeface="+mn-lt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223628" y="944724"/>
            <a:ext cx="5759450" cy="2678112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t-IT" sz="2400" b="1" i="1">
                <a:solidFill>
                  <a:srgbClr val="CC0000"/>
                </a:solidFill>
                <a:latin typeface="+mn-lt"/>
                <a:sym typeface="Symbol" pitchFamily="18" charset="2"/>
              </a:rPr>
              <a:t>Increment</a:t>
            </a:r>
            <a:r>
              <a:rPr lang="it-IT" sz="2400" b="1">
                <a:latin typeface="+mn-lt"/>
                <a:sym typeface="Symbol" pitchFamily="18" charset="2"/>
              </a:rPr>
              <a:t>(</a:t>
            </a:r>
            <a:r>
              <a:rPr lang="it-IT" sz="2400" b="1" i="1">
                <a:latin typeface="+mn-lt"/>
                <a:sym typeface="Symbol" pitchFamily="18" charset="2"/>
              </a:rPr>
              <a:t>A</a:t>
            </a:r>
            <a:r>
              <a:rPr lang="it-IT" sz="2400" b="1">
                <a:latin typeface="+mn-lt"/>
                <a:sym typeface="Symbol" pitchFamily="18" charset="2"/>
              </a:rPr>
              <a:t>)</a:t>
            </a:r>
          </a:p>
          <a:p>
            <a:pPr>
              <a:defRPr/>
            </a:pPr>
            <a:r>
              <a:rPr lang="it-IT" sz="2400" b="1">
                <a:latin typeface="+mn-lt"/>
                <a:sym typeface="Symbol" pitchFamily="18" charset="2"/>
              </a:rPr>
              <a:t>   </a:t>
            </a:r>
            <a:r>
              <a:rPr lang="it-IT" sz="2400" b="1" i="1">
                <a:latin typeface="+mn-lt"/>
                <a:sym typeface="Symbol" pitchFamily="18" charset="2"/>
              </a:rPr>
              <a:t>i</a:t>
            </a:r>
            <a:r>
              <a:rPr lang="it-IT" sz="2400" b="1">
                <a:latin typeface="+mn-lt"/>
                <a:sym typeface="Symbol" pitchFamily="18" charset="2"/>
              </a:rPr>
              <a:t> = 0</a:t>
            </a:r>
          </a:p>
          <a:p>
            <a:pPr>
              <a:defRPr/>
            </a:pPr>
            <a:r>
              <a:rPr lang="it-IT" sz="2400" b="1">
                <a:latin typeface="+mn-lt"/>
                <a:sym typeface="Symbol" pitchFamily="18" charset="2"/>
              </a:rPr>
              <a:t>   </a:t>
            </a:r>
            <a:r>
              <a:rPr lang="it-IT" sz="2400" b="1">
                <a:solidFill>
                  <a:srgbClr val="3333CC"/>
                </a:solidFill>
                <a:latin typeface="+mn-lt"/>
                <a:sym typeface="Symbol" pitchFamily="18" charset="2"/>
              </a:rPr>
              <a:t>while</a:t>
            </a:r>
            <a:r>
              <a:rPr lang="it-IT" sz="2400" b="1">
                <a:latin typeface="+mn-lt"/>
                <a:sym typeface="Symbol" pitchFamily="18" charset="2"/>
              </a:rPr>
              <a:t> </a:t>
            </a:r>
            <a:r>
              <a:rPr lang="it-IT" sz="2400" b="1" i="1">
                <a:latin typeface="+mn-lt"/>
                <a:sym typeface="Symbol" pitchFamily="18" charset="2"/>
              </a:rPr>
              <a:t>i</a:t>
            </a:r>
            <a:r>
              <a:rPr lang="it-IT" sz="2400" b="1">
                <a:latin typeface="+mn-lt"/>
                <a:sym typeface="Symbol" pitchFamily="18" charset="2"/>
              </a:rPr>
              <a:t> &lt; </a:t>
            </a:r>
            <a:r>
              <a:rPr lang="it-IT" sz="2400" b="1" i="1">
                <a:latin typeface="+mn-lt"/>
                <a:sym typeface="Symbol" pitchFamily="18" charset="2"/>
              </a:rPr>
              <a:t>k</a:t>
            </a:r>
            <a:r>
              <a:rPr lang="it-IT" sz="2400" b="1">
                <a:latin typeface="+mn-lt"/>
                <a:sym typeface="Symbol" pitchFamily="18" charset="2"/>
              </a:rPr>
              <a:t> </a:t>
            </a:r>
            <a:r>
              <a:rPr lang="it-IT" sz="2400" b="1">
                <a:solidFill>
                  <a:srgbClr val="3333CC"/>
                </a:solidFill>
                <a:latin typeface="+mn-lt"/>
                <a:sym typeface="Symbol" pitchFamily="18" charset="2"/>
              </a:rPr>
              <a:t>and</a:t>
            </a:r>
            <a:r>
              <a:rPr lang="it-IT" sz="2400" b="1">
                <a:latin typeface="+mn-lt"/>
                <a:sym typeface="Symbol" pitchFamily="18" charset="2"/>
              </a:rPr>
              <a:t> </a:t>
            </a:r>
            <a:r>
              <a:rPr lang="it-IT" sz="2400" b="1" i="1">
                <a:latin typeface="+mn-lt"/>
                <a:sym typeface="Symbol" pitchFamily="18" charset="2"/>
              </a:rPr>
              <a:t>A</a:t>
            </a:r>
            <a:r>
              <a:rPr lang="it-IT" sz="2400" b="1">
                <a:latin typeface="+mn-lt"/>
                <a:sym typeface="Symbol" pitchFamily="18" charset="2"/>
              </a:rPr>
              <a:t>[</a:t>
            </a:r>
            <a:r>
              <a:rPr lang="it-IT" sz="2400" b="1" i="1">
                <a:latin typeface="+mn-lt"/>
                <a:sym typeface="Symbol" pitchFamily="18" charset="2"/>
              </a:rPr>
              <a:t>i</a:t>
            </a:r>
            <a:r>
              <a:rPr lang="it-IT" sz="2400" b="1">
                <a:latin typeface="+mn-lt"/>
                <a:sym typeface="Symbol" pitchFamily="18" charset="2"/>
              </a:rPr>
              <a:t>] == 1</a:t>
            </a:r>
            <a:endParaRPr lang="it-IT" sz="2400" b="1">
              <a:solidFill>
                <a:srgbClr val="3333CC"/>
              </a:solidFill>
              <a:latin typeface="+mn-lt"/>
              <a:sym typeface="Symbol" pitchFamily="18" charset="2"/>
            </a:endParaRPr>
          </a:p>
          <a:p>
            <a:pPr>
              <a:defRPr/>
            </a:pPr>
            <a:r>
              <a:rPr lang="it-IT" sz="2400" b="1">
                <a:latin typeface="+mn-lt"/>
                <a:sym typeface="Symbol" pitchFamily="18" charset="2"/>
              </a:rPr>
              <a:t>      </a:t>
            </a:r>
            <a:r>
              <a:rPr lang="it-IT" sz="2400" b="1" i="1">
                <a:latin typeface="+mn-lt"/>
                <a:sym typeface="Symbol" pitchFamily="18" charset="2"/>
              </a:rPr>
              <a:t>A</a:t>
            </a:r>
            <a:r>
              <a:rPr lang="it-IT" sz="2400" b="1">
                <a:latin typeface="+mn-lt"/>
                <a:sym typeface="Symbol" pitchFamily="18" charset="2"/>
              </a:rPr>
              <a:t>[</a:t>
            </a:r>
            <a:r>
              <a:rPr lang="it-IT" sz="2400" b="1" i="1">
                <a:latin typeface="+mn-lt"/>
                <a:sym typeface="Symbol" pitchFamily="18" charset="2"/>
              </a:rPr>
              <a:t>i</a:t>
            </a:r>
            <a:r>
              <a:rPr lang="it-IT" sz="2400" b="1">
                <a:latin typeface="+mn-lt"/>
                <a:sym typeface="Symbol" pitchFamily="18" charset="2"/>
              </a:rPr>
              <a:t>] = 0</a:t>
            </a:r>
          </a:p>
          <a:p>
            <a:pPr>
              <a:defRPr/>
            </a:pPr>
            <a:r>
              <a:rPr lang="it-IT" sz="2400" b="1">
                <a:latin typeface="+mn-lt"/>
                <a:sym typeface="Symbol" pitchFamily="18" charset="2"/>
              </a:rPr>
              <a:t>      </a:t>
            </a:r>
            <a:r>
              <a:rPr lang="it-IT" sz="2400" b="1" i="1">
                <a:latin typeface="+mn-lt"/>
                <a:sym typeface="Symbol" pitchFamily="18" charset="2"/>
              </a:rPr>
              <a:t>i </a:t>
            </a:r>
            <a:r>
              <a:rPr lang="it-IT" sz="2400" b="1">
                <a:latin typeface="+mn-lt"/>
                <a:sym typeface="Symbol" pitchFamily="18" charset="2"/>
              </a:rPr>
              <a:t>= </a:t>
            </a:r>
            <a:r>
              <a:rPr lang="it-IT" sz="2400" b="1" i="1">
                <a:latin typeface="+mn-lt"/>
                <a:sym typeface="Symbol" pitchFamily="18" charset="2"/>
              </a:rPr>
              <a:t>i </a:t>
            </a:r>
            <a:r>
              <a:rPr lang="it-IT" sz="2400" b="1">
                <a:latin typeface="+mn-lt"/>
                <a:sym typeface="Symbol" pitchFamily="18" charset="2"/>
              </a:rPr>
              <a:t>+1</a:t>
            </a:r>
          </a:p>
          <a:p>
            <a:pPr>
              <a:defRPr/>
            </a:pPr>
            <a:r>
              <a:rPr lang="it-IT" sz="2400" b="1">
                <a:latin typeface="+mn-lt"/>
                <a:sym typeface="Symbol" pitchFamily="18" charset="2"/>
              </a:rPr>
              <a:t>   </a:t>
            </a:r>
            <a:r>
              <a:rPr lang="it-IT" sz="2400" b="1">
                <a:solidFill>
                  <a:srgbClr val="3333CC"/>
                </a:solidFill>
                <a:latin typeface="+mn-lt"/>
                <a:sym typeface="Symbol" pitchFamily="18" charset="2"/>
              </a:rPr>
              <a:t>if</a:t>
            </a:r>
            <a:r>
              <a:rPr lang="it-IT" sz="2400" b="1">
                <a:latin typeface="+mn-lt"/>
                <a:sym typeface="Symbol" pitchFamily="18" charset="2"/>
              </a:rPr>
              <a:t> </a:t>
            </a:r>
            <a:r>
              <a:rPr lang="it-IT" sz="2400" b="1" i="1">
                <a:latin typeface="+mn-lt"/>
                <a:sym typeface="Symbol" pitchFamily="18" charset="2"/>
              </a:rPr>
              <a:t>i</a:t>
            </a:r>
            <a:r>
              <a:rPr lang="it-IT" sz="2400" b="1">
                <a:latin typeface="+mn-lt"/>
                <a:sym typeface="Symbol" pitchFamily="18" charset="2"/>
              </a:rPr>
              <a:t> &lt; </a:t>
            </a:r>
            <a:r>
              <a:rPr lang="it-IT" sz="2400" b="1" i="1">
                <a:latin typeface="+mn-lt"/>
                <a:sym typeface="Symbol" pitchFamily="18" charset="2"/>
              </a:rPr>
              <a:t>k</a:t>
            </a:r>
            <a:endParaRPr lang="it-IT" sz="2400" b="1">
              <a:latin typeface="+mn-lt"/>
              <a:sym typeface="Symbol" pitchFamily="18" charset="2"/>
            </a:endParaRPr>
          </a:p>
          <a:p>
            <a:pPr>
              <a:defRPr/>
            </a:pPr>
            <a:r>
              <a:rPr lang="it-IT" sz="2400" b="1">
                <a:latin typeface="+mn-lt"/>
                <a:sym typeface="Symbol" pitchFamily="18" charset="2"/>
              </a:rPr>
              <a:t>      </a:t>
            </a:r>
            <a:r>
              <a:rPr lang="it-IT" sz="2400" b="1" i="1">
                <a:latin typeface="+mn-lt"/>
                <a:sym typeface="Symbol" pitchFamily="18" charset="2"/>
              </a:rPr>
              <a:t>A</a:t>
            </a:r>
            <a:r>
              <a:rPr lang="it-IT" sz="2400" b="1">
                <a:latin typeface="+mn-lt"/>
                <a:sym typeface="Symbol" pitchFamily="18" charset="2"/>
              </a:rPr>
              <a:t>[</a:t>
            </a:r>
            <a:r>
              <a:rPr lang="it-IT" sz="2400" b="1" i="1">
                <a:latin typeface="+mn-lt"/>
                <a:sym typeface="Symbol" pitchFamily="18" charset="2"/>
              </a:rPr>
              <a:t>i</a:t>
            </a:r>
            <a:r>
              <a:rPr lang="it-IT" sz="2400" b="1">
                <a:latin typeface="+mn-lt"/>
                <a:sym typeface="Symbol" pitchFamily="18" charset="2"/>
              </a:rPr>
              <a:t>]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15900" y="152400"/>
            <a:ext cx="85328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it-IT" sz="3600" dirty="0">
                <a:latin typeface="+mn-lt"/>
              </a:rPr>
              <a:t>Attribuiamo costo ammortizzato </a:t>
            </a:r>
            <a:r>
              <a:rPr lang="it-IT" sz="3600" b="1" dirty="0">
                <a:latin typeface="+mn-lt"/>
              </a:rPr>
              <a:t>2</a:t>
            </a:r>
            <a:r>
              <a:rPr lang="it-IT" sz="3600" dirty="0">
                <a:latin typeface="+mn-lt"/>
              </a:rPr>
              <a:t> ad ogni operazione </a:t>
            </a:r>
            <a:r>
              <a:rPr lang="it-IT" sz="3600" b="1" i="1" dirty="0" err="1" smtClean="0">
                <a:solidFill>
                  <a:srgbClr val="CC0000"/>
                </a:solidFill>
                <a:latin typeface="+mn-lt"/>
                <a:sym typeface="Symbol" pitchFamily="18" charset="2"/>
              </a:rPr>
              <a:t>Increment</a:t>
            </a:r>
            <a:r>
              <a:rPr lang="it-IT" sz="3600" dirty="0" smtClean="0">
                <a:latin typeface="+mn-lt"/>
              </a:rPr>
              <a:t>.</a:t>
            </a:r>
            <a:endParaRPr lang="it-IT" sz="3600" dirty="0">
              <a:latin typeface="+mn-lt"/>
            </a:endParaRPr>
          </a:p>
        </p:txBody>
      </p:sp>
      <p:sp>
        <p:nvSpPr>
          <p:cNvPr id="1933315" name="Text Box 3"/>
          <p:cNvSpPr txBox="1">
            <a:spLocks noChangeArrowheads="1"/>
          </p:cNvSpPr>
          <p:nvPr/>
        </p:nvSpPr>
        <p:spPr bwMode="auto">
          <a:xfrm>
            <a:off x="215900" y="1268413"/>
            <a:ext cx="874871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it-IT" sz="3600" dirty="0">
                <a:latin typeface="+mn-lt"/>
              </a:rPr>
              <a:t>Per eseguire </a:t>
            </a:r>
            <a:r>
              <a:rPr lang="it-IT" sz="3600" b="1" i="1" dirty="0" err="1">
                <a:solidFill>
                  <a:srgbClr val="CC0000"/>
                </a:solidFill>
                <a:latin typeface="+mn-lt"/>
                <a:sym typeface="Symbol" pitchFamily="18" charset="2"/>
              </a:rPr>
              <a:t>Increment</a:t>
            </a:r>
            <a:r>
              <a:rPr lang="it-IT" sz="3600" dirty="0">
                <a:latin typeface="+mn-lt"/>
              </a:rPr>
              <a:t> usiamo una delle due unità di costo per pagare l’eventuale bit </a:t>
            </a:r>
            <a:r>
              <a:rPr lang="it-IT" sz="3600" b="1" dirty="0">
                <a:latin typeface="+mn-lt"/>
              </a:rPr>
              <a:t>0</a:t>
            </a:r>
            <a:r>
              <a:rPr lang="it-IT" sz="3600" dirty="0">
                <a:latin typeface="+mn-lt"/>
              </a:rPr>
              <a:t> trasformato in </a:t>
            </a:r>
            <a:r>
              <a:rPr lang="it-IT" sz="3600" b="1" dirty="0">
                <a:latin typeface="+mn-lt"/>
              </a:rPr>
              <a:t>1</a:t>
            </a:r>
            <a:r>
              <a:rPr lang="it-IT" sz="3600" dirty="0">
                <a:latin typeface="+mn-lt"/>
              </a:rPr>
              <a:t> e l’altra unità di costo la attribuiamo come credito prepagato a tale </a:t>
            </a:r>
            <a:r>
              <a:rPr lang="it-IT" sz="3600" dirty="0" smtClean="0">
                <a:latin typeface="+mn-lt"/>
              </a:rPr>
              <a:t>bit.</a:t>
            </a:r>
            <a:endParaRPr lang="it-IT" sz="3600" dirty="0">
              <a:latin typeface="+mn-lt"/>
            </a:endParaRPr>
          </a:p>
        </p:txBody>
      </p:sp>
      <p:sp>
        <p:nvSpPr>
          <p:cNvPr id="1933316" name="Text Box 4"/>
          <p:cNvSpPr txBox="1">
            <a:spLocks noChangeArrowheads="1"/>
          </p:cNvSpPr>
          <p:nvPr/>
        </p:nvSpPr>
        <p:spPr bwMode="auto">
          <a:xfrm>
            <a:off x="287524" y="3681028"/>
            <a:ext cx="8677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it-IT" sz="3600" dirty="0">
                <a:latin typeface="+mn-lt"/>
              </a:rPr>
              <a:t>In questo modo ogni bit </a:t>
            </a:r>
            <a:r>
              <a:rPr lang="it-IT" sz="3600" b="1" dirty="0">
                <a:latin typeface="+mn-lt"/>
              </a:rPr>
              <a:t>1</a:t>
            </a:r>
            <a:r>
              <a:rPr lang="it-IT" sz="3600" dirty="0">
                <a:latin typeface="+mn-lt"/>
              </a:rPr>
              <a:t> ha sempre un credito prepagato che possiamo usare per pagare la trasformazione </a:t>
            </a:r>
            <a:r>
              <a:rPr lang="it-IT" sz="3600" dirty="0" smtClean="0">
                <a:latin typeface="+mn-lt"/>
              </a:rPr>
              <a:t>dei </a:t>
            </a:r>
            <a:r>
              <a:rPr lang="it-IT" sz="3600" b="1" i="1" dirty="0">
                <a:latin typeface="+mn-lt"/>
              </a:rPr>
              <a:t>t</a:t>
            </a:r>
            <a:r>
              <a:rPr lang="it-IT" sz="3600" dirty="0">
                <a:latin typeface="+mn-lt"/>
              </a:rPr>
              <a:t> bit </a:t>
            </a:r>
            <a:r>
              <a:rPr lang="it-IT" sz="3600" b="1" dirty="0">
                <a:latin typeface="+mn-lt"/>
              </a:rPr>
              <a:t>1</a:t>
            </a:r>
            <a:r>
              <a:rPr lang="it-IT" sz="3600" dirty="0">
                <a:latin typeface="+mn-lt"/>
              </a:rPr>
              <a:t> trasformati in </a:t>
            </a:r>
            <a:r>
              <a:rPr lang="it-IT" sz="3600" b="1" dirty="0">
                <a:latin typeface="+mn-lt"/>
              </a:rPr>
              <a:t>0</a:t>
            </a:r>
            <a:r>
              <a:rPr lang="it-IT" sz="3600" dirty="0">
                <a:latin typeface="+mn-lt"/>
              </a:rPr>
              <a:t> dall’operazione </a:t>
            </a:r>
            <a:r>
              <a:rPr lang="it-IT" sz="3600" b="1" i="1" dirty="0" err="1" smtClean="0">
                <a:solidFill>
                  <a:srgbClr val="CC0000"/>
                </a:solidFill>
                <a:latin typeface="+mn-lt"/>
                <a:sym typeface="Symbol" pitchFamily="18" charset="2"/>
              </a:rPr>
              <a:t>Increment</a:t>
            </a:r>
            <a:r>
              <a:rPr lang="it-IT" sz="3600" dirty="0" smtClean="0">
                <a:latin typeface="+mn-lt"/>
                <a:sym typeface="Symbol" pitchFamily="18" charset="2"/>
              </a:rPr>
              <a:t>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3315" grpId="0"/>
      <p:bldP spid="19333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338" name="Text Box 2"/>
          <p:cNvSpPr txBox="1">
            <a:spLocks noChangeArrowheads="1"/>
          </p:cNvSpPr>
          <p:nvPr/>
        </p:nvSpPr>
        <p:spPr bwMode="auto">
          <a:xfrm>
            <a:off x="287338" y="296863"/>
            <a:ext cx="8532812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it-IT" sz="3600" b="1" i="1" u="sng" dirty="0">
                <a:latin typeface="+mn-lt"/>
              </a:rPr>
              <a:t>Esercizio </a:t>
            </a:r>
            <a:r>
              <a:rPr lang="it-IT" sz="3600" b="1" u="sng" dirty="0">
                <a:latin typeface="+mn-lt"/>
              </a:rPr>
              <a:t>13</a:t>
            </a:r>
            <a:endParaRPr lang="it-IT" sz="3600" b="1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it-IT" sz="3600" dirty="0">
                <a:latin typeface="+mn-lt"/>
              </a:rPr>
              <a:t>Realizzare un contatore binario che prevede, oltre all’operazione </a:t>
            </a:r>
            <a:r>
              <a:rPr lang="it-IT" sz="3600" b="1" i="1" dirty="0" err="1">
                <a:solidFill>
                  <a:srgbClr val="CC0000"/>
                </a:solidFill>
                <a:latin typeface="+mn-lt"/>
                <a:sym typeface="Symbol" pitchFamily="18" charset="2"/>
              </a:rPr>
              <a:t>Increment</a:t>
            </a:r>
            <a:r>
              <a:rPr lang="it-IT" sz="3600" dirty="0">
                <a:latin typeface="+mn-lt"/>
              </a:rPr>
              <a:t>, anche una operazione </a:t>
            </a:r>
            <a:r>
              <a:rPr lang="it-IT" sz="3600" b="1" i="1" dirty="0">
                <a:solidFill>
                  <a:srgbClr val="CC0000"/>
                </a:solidFill>
                <a:latin typeface="+mn-lt"/>
                <a:sym typeface="Symbol" pitchFamily="18" charset="2"/>
              </a:rPr>
              <a:t>Reset</a:t>
            </a:r>
            <a:r>
              <a:rPr lang="it-IT" sz="3600" dirty="0">
                <a:latin typeface="+mn-lt"/>
              </a:rPr>
              <a:t> che azzera il </a:t>
            </a:r>
            <a:r>
              <a:rPr lang="it-IT" sz="3600" dirty="0" smtClean="0">
                <a:latin typeface="+mn-lt"/>
              </a:rPr>
              <a:t>contatore.</a:t>
            </a:r>
            <a:endParaRPr lang="it-IT" sz="3600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it-IT" sz="3600" dirty="0" smtClean="0">
                <a:latin typeface="+mn-lt"/>
              </a:rPr>
              <a:t>La complessità </a:t>
            </a:r>
            <a:r>
              <a:rPr lang="it-IT" sz="3600" dirty="0">
                <a:latin typeface="+mn-lt"/>
              </a:rPr>
              <a:t>ammortizzata delle operazioni </a:t>
            </a:r>
            <a:r>
              <a:rPr lang="it-IT" sz="3600" dirty="0" smtClean="0">
                <a:latin typeface="+mn-lt"/>
              </a:rPr>
              <a:t>deve risultare costante. </a:t>
            </a:r>
            <a:endParaRPr lang="it-IT" sz="3600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it-IT" sz="3600" b="1" i="1" dirty="0">
                <a:latin typeface="+mn-lt"/>
              </a:rPr>
              <a:t>Suggerimento</a:t>
            </a:r>
            <a:r>
              <a:rPr lang="it-IT" sz="3600" dirty="0">
                <a:latin typeface="+mn-lt"/>
              </a:rPr>
              <a:t>: memorizzare la posizione del bit </a:t>
            </a:r>
            <a:r>
              <a:rPr lang="it-IT" sz="3600" b="1" dirty="0">
                <a:latin typeface="+mn-lt"/>
              </a:rPr>
              <a:t>1</a:t>
            </a:r>
            <a:r>
              <a:rPr lang="it-IT" sz="3600" dirty="0">
                <a:latin typeface="+mn-lt"/>
              </a:rPr>
              <a:t> più </a:t>
            </a:r>
            <a:r>
              <a:rPr lang="it-IT" sz="3600" dirty="0" smtClean="0">
                <a:latin typeface="+mn-lt"/>
              </a:rPr>
              <a:t>significativo.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62" name="Text Box 2"/>
          <p:cNvSpPr txBox="1">
            <a:spLocks noChangeArrowheads="1"/>
          </p:cNvSpPr>
          <p:nvPr/>
        </p:nvSpPr>
        <p:spPr bwMode="auto">
          <a:xfrm>
            <a:off x="287338" y="260350"/>
            <a:ext cx="8510587" cy="579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it-IT" sz="3600" b="1" i="1" u="sng" dirty="0">
                <a:latin typeface="+mn-lt"/>
              </a:rPr>
              <a:t>Esercizio </a:t>
            </a:r>
            <a:r>
              <a:rPr lang="it-IT" sz="3600" b="1" u="sng" dirty="0">
                <a:latin typeface="+mn-lt"/>
              </a:rPr>
              <a:t>14</a:t>
            </a:r>
            <a:endParaRPr lang="it-IT" sz="3600" b="1" dirty="0">
              <a:latin typeface="+mn-lt"/>
            </a:endParaRPr>
          </a:p>
          <a:p>
            <a:pPr>
              <a:spcBef>
                <a:spcPct val="10000"/>
              </a:spcBef>
              <a:defRPr/>
            </a:pPr>
            <a:r>
              <a:rPr lang="it-IT" sz="3600" dirty="0">
                <a:latin typeface="+mn-lt"/>
              </a:rPr>
              <a:t>Realizzare una pila </a:t>
            </a:r>
            <a:r>
              <a:rPr lang="it-IT" sz="3600" b="1" i="1" dirty="0">
                <a:latin typeface="+mn-lt"/>
              </a:rPr>
              <a:t>P</a:t>
            </a:r>
            <a:r>
              <a:rPr lang="it-IT" sz="3600" dirty="0">
                <a:latin typeface="+mn-lt"/>
              </a:rPr>
              <a:t> con operazioni di costo ammortizzato costante avendo a disposizione memoria per al più </a:t>
            </a:r>
            <a:r>
              <a:rPr lang="it-IT" sz="3600" b="1" i="1" dirty="0">
                <a:latin typeface="+mn-lt"/>
              </a:rPr>
              <a:t>m</a:t>
            </a:r>
            <a:r>
              <a:rPr lang="it-IT" sz="3600" dirty="0">
                <a:latin typeface="+mn-lt"/>
              </a:rPr>
              <a:t> </a:t>
            </a:r>
            <a:r>
              <a:rPr lang="it-IT" sz="3600" dirty="0" smtClean="0">
                <a:latin typeface="+mn-lt"/>
              </a:rPr>
              <a:t>elementi.</a:t>
            </a:r>
            <a:endParaRPr lang="it-IT" sz="3600" dirty="0">
              <a:latin typeface="+mn-lt"/>
            </a:endParaRPr>
          </a:p>
          <a:p>
            <a:pPr>
              <a:spcBef>
                <a:spcPct val="10000"/>
              </a:spcBef>
              <a:defRPr/>
            </a:pPr>
            <a:r>
              <a:rPr lang="it-IT" sz="3600" dirty="0">
                <a:latin typeface="+mn-lt"/>
              </a:rPr>
              <a:t>Se la memoria è piena prima di eseguire una </a:t>
            </a:r>
            <a:r>
              <a:rPr lang="it-IT" sz="3600" b="1" i="1" dirty="0" err="1">
                <a:solidFill>
                  <a:srgbClr val="CC0000"/>
                </a:solidFill>
                <a:latin typeface="+mn-lt"/>
                <a:sym typeface="Symbol" pitchFamily="18" charset="2"/>
              </a:rPr>
              <a:t>Push</a:t>
            </a:r>
            <a:r>
              <a:rPr lang="it-IT" sz="3600" dirty="0">
                <a:latin typeface="+mn-lt"/>
              </a:rPr>
              <a:t>, si scarica su disco una parte degli </a:t>
            </a:r>
            <a:r>
              <a:rPr lang="it-IT" sz="3600" b="1" i="1" dirty="0">
                <a:latin typeface="+mn-lt"/>
              </a:rPr>
              <a:t>m</a:t>
            </a:r>
            <a:r>
              <a:rPr lang="it-IT" sz="3600" dirty="0">
                <a:latin typeface="+mn-lt"/>
              </a:rPr>
              <a:t> </a:t>
            </a:r>
            <a:r>
              <a:rPr lang="it-IT" sz="3600" dirty="0" smtClean="0">
                <a:latin typeface="+mn-lt"/>
              </a:rPr>
              <a:t>elementi.</a:t>
            </a:r>
            <a:endParaRPr lang="it-IT" sz="3600" dirty="0">
              <a:latin typeface="+mn-lt"/>
            </a:endParaRPr>
          </a:p>
          <a:p>
            <a:pPr>
              <a:spcBef>
                <a:spcPct val="10000"/>
              </a:spcBef>
              <a:defRPr/>
            </a:pPr>
            <a:r>
              <a:rPr lang="it-IT" sz="3600" dirty="0">
                <a:latin typeface="+mn-lt"/>
              </a:rPr>
              <a:t>Se dopo una operazione </a:t>
            </a:r>
            <a:r>
              <a:rPr lang="it-IT" sz="3600" b="1" i="1" dirty="0">
                <a:solidFill>
                  <a:srgbClr val="CC0000"/>
                </a:solidFill>
                <a:latin typeface="+mn-lt"/>
                <a:sym typeface="Symbol" pitchFamily="18" charset="2"/>
              </a:rPr>
              <a:t>Pop</a:t>
            </a:r>
            <a:r>
              <a:rPr lang="it-IT" sz="3600" dirty="0">
                <a:latin typeface="+mn-lt"/>
              </a:rPr>
              <a:t> la memoria resta vuota ma ci sono altri elementi su disco, se ne ricarica una parte in </a:t>
            </a:r>
            <a:r>
              <a:rPr lang="it-IT" sz="3600" dirty="0" smtClean="0">
                <a:latin typeface="+mn-lt"/>
              </a:rPr>
              <a:t>memoria.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386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5693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it-IT" b="1" i="1" u="sng" dirty="0">
                <a:solidFill>
                  <a:srgbClr val="FF0000"/>
                </a:solidFill>
                <a:latin typeface="+mn-lt"/>
              </a:rPr>
              <a:t>Metodo del potenziale</a:t>
            </a:r>
            <a:endParaRPr lang="it-IT" b="1" dirty="0">
              <a:solidFill>
                <a:srgbClr val="FF0000"/>
              </a:solidFill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it-IT" dirty="0">
                <a:latin typeface="+mn-lt"/>
              </a:rPr>
              <a:t>Si associa alla struttura dati </a:t>
            </a:r>
            <a:r>
              <a:rPr lang="it-IT" b="1" i="1" dirty="0">
                <a:latin typeface="+mn-lt"/>
              </a:rPr>
              <a:t>D</a:t>
            </a:r>
            <a:r>
              <a:rPr lang="it-IT" dirty="0">
                <a:latin typeface="+mn-lt"/>
              </a:rPr>
              <a:t> un potenziale </a:t>
            </a:r>
            <a:r>
              <a:rPr lang="el-GR" b="1" dirty="0">
                <a:latin typeface="+mn-lt"/>
              </a:rPr>
              <a:t>Φ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D</a:t>
            </a:r>
            <a:r>
              <a:rPr lang="it-IT" b="1" dirty="0">
                <a:latin typeface="+mn-lt"/>
              </a:rPr>
              <a:t>) </a:t>
            </a:r>
            <a:r>
              <a:rPr lang="it-IT" dirty="0">
                <a:latin typeface="+mn-lt"/>
              </a:rPr>
              <a:t>tale che la modifica della struttura dati dovuta alle operazioni meno costose comporti un aumento del potenziale mentre le operazioni più costose lo facciano </a:t>
            </a:r>
            <a:r>
              <a:rPr lang="it-IT" dirty="0" smtClean="0">
                <a:latin typeface="+mn-lt"/>
              </a:rPr>
              <a:t>diminuire.</a:t>
            </a:r>
            <a:endParaRPr lang="it-IT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it-IT" dirty="0">
                <a:latin typeface="+mn-lt"/>
              </a:rPr>
              <a:t>Il costo ammortizzato è quindi la somma algebrica del costo effettivo e della variazione di </a:t>
            </a:r>
            <a:r>
              <a:rPr lang="it-IT" dirty="0" smtClean="0">
                <a:latin typeface="+mn-lt"/>
              </a:rPr>
              <a:t>potenziale.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38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287338" y="225425"/>
            <a:ext cx="80645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  <a:defRPr/>
            </a:pPr>
            <a:r>
              <a:rPr lang="it-IT" dirty="0">
                <a:latin typeface="+mn-lt"/>
              </a:rPr>
              <a:t>Se </a:t>
            </a:r>
            <a:r>
              <a:rPr lang="it-IT" b="1" i="1" dirty="0">
                <a:latin typeface="+mn-lt"/>
              </a:rPr>
              <a:t>D</a:t>
            </a:r>
            <a:r>
              <a:rPr lang="it-IT" b="1" i="1" baseline="-25000" dirty="0">
                <a:latin typeface="+mn-lt"/>
              </a:rPr>
              <a:t>i</a:t>
            </a:r>
            <a:r>
              <a:rPr lang="it-IT" dirty="0">
                <a:latin typeface="+mn-lt"/>
              </a:rPr>
              <a:t> è la struttura dati dopo l’esecuzione della </a:t>
            </a:r>
            <a:r>
              <a:rPr lang="it-IT" b="1" i="1" dirty="0">
                <a:latin typeface="+mn-lt"/>
              </a:rPr>
              <a:t>i</a:t>
            </a:r>
            <a:r>
              <a:rPr lang="it-IT" dirty="0">
                <a:latin typeface="+mn-lt"/>
              </a:rPr>
              <a:t>-esima operazione e </a:t>
            </a:r>
            <a:r>
              <a:rPr lang="it-IT" b="1" i="1" dirty="0">
                <a:latin typeface="+mn-lt"/>
              </a:rPr>
              <a:t>c</a:t>
            </a:r>
            <a:r>
              <a:rPr lang="it-IT" b="1" i="1" baseline="-25000" dirty="0">
                <a:latin typeface="+mn-lt"/>
              </a:rPr>
              <a:t>i</a:t>
            </a:r>
            <a:r>
              <a:rPr lang="it-IT" dirty="0">
                <a:latin typeface="+mn-lt"/>
              </a:rPr>
              <a:t> è il costo effettivo dell’operazione allora il costo ammortizzato è: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425575" y="2024063"/>
          <a:ext cx="5514975" cy="830262"/>
        </p:xfrm>
        <a:graphic>
          <a:graphicData uri="http://schemas.openxmlformats.org/presentationml/2006/ole">
            <p:oleObj spid="_x0000_s144386" name="Equazione" r:id="rId3" imgW="1587240" imgH="228600" progId="Equation.3">
              <p:embed/>
            </p:oleObj>
          </a:graphicData>
        </a:graphic>
      </p:graphicFrame>
      <p:sp>
        <p:nvSpPr>
          <p:cNvPr id="1937412" name="Text Box 4"/>
          <p:cNvSpPr txBox="1">
            <a:spLocks noChangeArrowheads="1"/>
          </p:cNvSpPr>
          <p:nvPr/>
        </p:nvSpPr>
        <p:spPr bwMode="auto">
          <a:xfrm>
            <a:off x="323528" y="2816932"/>
            <a:ext cx="86058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  <a:defRPr/>
            </a:pPr>
            <a:r>
              <a:rPr lang="it-IT" dirty="0">
                <a:latin typeface="+mn-lt"/>
              </a:rPr>
              <a:t>e il costo ammortizzato di una sequenza di </a:t>
            </a:r>
            <a:r>
              <a:rPr lang="it-IT" b="1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 operazioni è:</a:t>
            </a:r>
          </a:p>
        </p:txBody>
      </p:sp>
      <p:graphicFrame>
        <p:nvGraphicFramePr>
          <p:cNvPr id="1937413" name="Object 3"/>
          <p:cNvGraphicFramePr>
            <a:graphicFrameLocks noChangeAspect="1"/>
          </p:cNvGraphicFramePr>
          <p:nvPr/>
        </p:nvGraphicFramePr>
        <p:xfrm>
          <a:off x="1135063" y="3968750"/>
          <a:ext cx="6838950" cy="1981200"/>
        </p:xfrm>
        <a:graphic>
          <a:graphicData uri="http://schemas.openxmlformats.org/presentationml/2006/ole">
            <p:oleObj spid="_x0000_s144387" name="Equation" r:id="rId4" imgW="2286000" imgH="672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3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3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74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87338" y="225425"/>
            <a:ext cx="8677275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  <a:defRPr/>
            </a:pPr>
            <a:r>
              <a:rPr lang="it-IT" dirty="0">
                <a:latin typeface="+mn-lt"/>
              </a:rPr>
              <a:t>Se la variazione </a:t>
            </a:r>
            <a:r>
              <a:rPr lang="el-GR" b="1" dirty="0">
                <a:latin typeface="+mn-lt"/>
              </a:rPr>
              <a:t>Φ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 err="1">
                <a:latin typeface="+mn-lt"/>
              </a:rPr>
              <a:t>D</a:t>
            </a:r>
            <a:r>
              <a:rPr lang="it-IT" b="1" i="1" baseline="-25000" dirty="0" err="1">
                <a:latin typeface="+mn-lt"/>
              </a:rPr>
              <a:t>n</a:t>
            </a:r>
            <a:r>
              <a:rPr lang="it-IT" b="1" dirty="0">
                <a:latin typeface="+mn-lt"/>
              </a:rPr>
              <a:t>)-</a:t>
            </a:r>
            <a:r>
              <a:rPr lang="el-GR" b="1" dirty="0">
                <a:latin typeface="+mn-lt"/>
              </a:rPr>
              <a:t>Φ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D</a:t>
            </a:r>
            <a:r>
              <a:rPr lang="it-IT" b="1" baseline="-25000" dirty="0">
                <a:latin typeface="+mn-lt"/>
              </a:rPr>
              <a:t>0</a:t>
            </a:r>
            <a:r>
              <a:rPr lang="it-IT" b="1" dirty="0">
                <a:latin typeface="+mn-lt"/>
              </a:rPr>
              <a:t>) </a:t>
            </a:r>
            <a:r>
              <a:rPr lang="it-IT" dirty="0">
                <a:latin typeface="+mn-lt"/>
              </a:rPr>
              <a:t>del potenziale relativa all’esecuzione di tutta la sequenza non è negativa allora il costo ammortizzato </a:t>
            </a:r>
            <a:r>
              <a:rPr lang="en-US" b="1" i="1" dirty="0">
                <a:latin typeface="+mn-lt"/>
              </a:rPr>
              <a:t>Ĉ</a:t>
            </a:r>
            <a:r>
              <a:rPr lang="it-IT" b="1" dirty="0">
                <a:latin typeface="+mn-lt"/>
              </a:rPr>
              <a:t> </a:t>
            </a:r>
            <a:r>
              <a:rPr lang="it-IT" dirty="0">
                <a:latin typeface="+mn-lt"/>
              </a:rPr>
              <a:t>è una maggiorazione del costo reale </a:t>
            </a:r>
            <a:r>
              <a:rPr lang="it-IT" b="1" i="1" dirty="0" smtClean="0">
                <a:latin typeface="+mn-lt"/>
              </a:rPr>
              <a:t>C.</a:t>
            </a:r>
            <a:endParaRPr lang="it-IT" b="1" dirty="0">
              <a:latin typeface="+mn-lt"/>
            </a:endParaRPr>
          </a:p>
        </p:txBody>
      </p:sp>
      <p:sp>
        <p:nvSpPr>
          <p:cNvPr id="1938435" name="Text Box 3"/>
          <p:cNvSpPr txBox="1">
            <a:spLocks noChangeArrowheads="1"/>
          </p:cNvSpPr>
          <p:nvPr/>
        </p:nvSpPr>
        <p:spPr bwMode="auto">
          <a:xfrm>
            <a:off x="358775" y="4581525"/>
            <a:ext cx="84597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it-IT" dirty="0">
                <a:latin typeface="+mn-lt"/>
              </a:rPr>
              <a:t>Illustriamo anche questo metodo con i soliti due </a:t>
            </a:r>
            <a:r>
              <a:rPr lang="it-IT" dirty="0" smtClean="0">
                <a:latin typeface="+mn-lt"/>
              </a:rPr>
              <a:t>esempi.</a:t>
            </a:r>
            <a:endParaRPr lang="it-IT" dirty="0">
              <a:latin typeface="+mn-lt"/>
            </a:endParaRPr>
          </a:p>
        </p:txBody>
      </p:sp>
      <p:sp>
        <p:nvSpPr>
          <p:cNvPr id="1938436" name="Text Box 4"/>
          <p:cNvSpPr txBox="1">
            <a:spLocks noChangeArrowheads="1"/>
          </p:cNvSpPr>
          <p:nvPr/>
        </p:nvSpPr>
        <p:spPr bwMode="auto">
          <a:xfrm>
            <a:off x="323528" y="2492896"/>
            <a:ext cx="8459787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40000"/>
              </a:spcBef>
              <a:defRPr/>
            </a:pPr>
            <a:r>
              <a:rPr lang="it-IT" dirty="0">
                <a:latin typeface="+mn-lt"/>
              </a:rPr>
              <a:t>Altrimenti un valore </a:t>
            </a:r>
            <a:r>
              <a:rPr lang="el-GR" b="1" dirty="0">
                <a:latin typeface="+mn-lt"/>
              </a:rPr>
              <a:t>Φ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 err="1">
                <a:latin typeface="+mn-lt"/>
              </a:rPr>
              <a:t>D</a:t>
            </a:r>
            <a:r>
              <a:rPr lang="it-IT" b="1" i="1" baseline="-25000" dirty="0" err="1">
                <a:latin typeface="+mn-lt"/>
              </a:rPr>
              <a:t>n</a:t>
            </a:r>
            <a:r>
              <a:rPr lang="it-IT" b="1" dirty="0">
                <a:latin typeface="+mn-lt"/>
              </a:rPr>
              <a:t>)-</a:t>
            </a:r>
            <a:r>
              <a:rPr lang="el-GR" b="1" dirty="0">
                <a:latin typeface="+mn-lt"/>
              </a:rPr>
              <a:t>Φ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D</a:t>
            </a:r>
            <a:r>
              <a:rPr lang="it-IT" b="1" baseline="-25000" dirty="0">
                <a:latin typeface="+mn-lt"/>
              </a:rPr>
              <a:t>0</a:t>
            </a:r>
            <a:r>
              <a:rPr lang="it-IT" b="1" dirty="0">
                <a:latin typeface="+mn-lt"/>
              </a:rPr>
              <a:t>) </a:t>
            </a:r>
            <a:r>
              <a:rPr lang="it-IT" dirty="0">
                <a:latin typeface="+mn-lt"/>
              </a:rPr>
              <a:t>negativo deve essere compensato con un aumento adeguato del costo ammortizzato delle </a:t>
            </a:r>
            <a:r>
              <a:rPr lang="it-IT" dirty="0" smtClean="0">
                <a:latin typeface="+mn-lt"/>
              </a:rPr>
              <a:t>operazioni.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8435" grpId="0"/>
      <p:bldP spid="19384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619250" y="225425"/>
            <a:ext cx="5113338" cy="646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it-IT" sz="3600" b="1" dirty="0">
                <a:solidFill>
                  <a:srgbClr val="FF0000"/>
                </a:solidFill>
                <a:latin typeface="+mn-lt"/>
              </a:rPr>
              <a:t>operazioni su di una pila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2425" y="1066800"/>
            <a:ext cx="78914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it-IT" dirty="0">
                <a:latin typeface="+mn-lt"/>
              </a:rPr>
              <a:t>Come funzione potenziale </a:t>
            </a:r>
            <a:r>
              <a:rPr lang="el-GR" b="1" dirty="0">
                <a:latin typeface="+mn-lt"/>
              </a:rPr>
              <a:t>Φ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P</a:t>
            </a:r>
            <a:r>
              <a:rPr lang="it-IT" b="1" dirty="0">
                <a:latin typeface="+mn-lt"/>
              </a:rPr>
              <a:t>) </a:t>
            </a:r>
            <a:r>
              <a:rPr lang="it-IT" dirty="0">
                <a:latin typeface="+mn-lt"/>
              </a:rPr>
              <a:t>prendiamo il numero </a:t>
            </a:r>
            <a:r>
              <a:rPr lang="it-IT" b="1" i="1" dirty="0">
                <a:latin typeface="+mn-lt"/>
                <a:sym typeface="Symbol" pitchFamily="18" charset="2"/>
              </a:rPr>
              <a:t>m</a:t>
            </a:r>
            <a:r>
              <a:rPr lang="it-IT" dirty="0">
                <a:latin typeface="+mn-lt"/>
              </a:rPr>
              <a:t> di elementi contenuti nella pila </a:t>
            </a:r>
            <a:r>
              <a:rPr lang="it-IT" b="1" i="1" dirty="0">
                <a:latin typeface="+mn-lt"/>
              </a:rPr>
              <a:t>P</a:t>
            </a:r>
            <a:r>
              <a:rPr lang="it-IT" dirty="0">
                <a:latin typeface="+mn-lt"/>
              </a:rPr>
              <a:t> per cui:  </a:t>
            </a:r>
          </a:p>
        </p:txBody>
      </p:sp>
      <p:sp>
        <p:nvSpPr>
          <p:cNvPr id="1939460" name="Text Box 4"/>
          <p:cNvSpPr txBox="1">
            <a:spLocks noChangeArrowheads="1"/>
          </p:cNvSpPr>
          <p:nvPr/>
        </p:nvSpPr>
        <p:spPr bwMode="auto">
          <a:xfrm>
            <a:off x="431800" y="2816225"/>
            <a:ext cx="8399463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b="1" dirty="0">
                <a:latin typeface="Courier New" pitchFamily="49" charset="0"/>
                <a:sym typeface="Symbol" pitchFamily="18" charset="2"/>
              </a:rPr>
              <a:t>Operazione  costo   differenza di   costo</a:t>
            </a:r>
          </a:p>
          <a:p>
            <a:r>
              <a:rPr lang="it-IT" sz="2400" b="1" dirty="0">
                <a:latin typeface="Courier New" pitchFamily="49" charset="0"/>
                <a:sym typeface="Symbol" pitchFamily="18" charset="2"/>
              </a:rPr>
              <a:t>          effettivo  potenziale  ammortizzato</a:t>
            </a:r>
          </a:p>
          <a:p>
            <a:r>
              <a:rPr lang="it-IT" sz="2400" b="1" dirty="0" err="1">
                <a:latin typeface="Courier New" pitchFamily="49" charset="0"/>
                <a:sym typeface="Symbol" pitchFamily="18" charset="2"/>
              </a:rPr>
              <a:t>Push</a:t>
            </a:r>
            <a:r>
              <a:rPr lang="it-IT" sz="2400" b="1" dirty="0">
                <a:latin typeface="Courier New" pitchFamily="49" charset="0"/>
                <a:sym typeface="Symbol" pitchFamily="18" charset="2"/>
              </a:rPr>
              <a:t>          1           </a:t>
            </a:r>
            <a:r>
              <a:rPr lang="it-IT" sz="2400" b="1" dirty="0" err="1">
                <a:latin typeface="Courier New" pitchFamily="49" charset="0"/>
                <a:sym typeface="Symbol" pitchFamily="18" charset="2"/>
              </a:rPr>
              <a:t>1</a:t>
            </a:r>
            <a:r>
              <a:rPr lang="it-IT" sz="2400" b="1" dirty="0">
                <a:latin typeface="Courier New" pitchFamily="49" charset="0"/>
                <a:sym typeface="Symbol" pitchFamily="18" charset="2"/>
              </a:rPr>
              <a:t>           2</a:t>
            </a:r>
          </a:p>
          <a:p>
            <a:r>
              <a:rPr lang="it-IT" sz="2400" b="1" dirty="0">
                <a:latin typeface="Courier New" pitchFamily="49" charset="0"/>
                <a:sym typeface="Symbol" pitchFamily="18" charset="2"/>
              </a:rPr>
              <a:t>Pop           1          -1           0</a:t>
            </a:r>
          </a:p>
          <a:p>
            <a:r>
              <a:rPr lang="it-IT" sz="2400" b="1" dirty="0">
                <a:latin typeface="Courier New" pitchFamily="49" charset="0"/>
                <a:sym typeface="Symbol" pitchFamily="18" charset="2"/>
              </a:rPr>
              <a:t>Top           1           0           1</a:t>
            </a:r>
          </a:p>
          <a:p>
            <a:r>
              <a:rPr lang="it-IT" sz="2400" b="1" dirty="0" err="1">
                <a:latin typeface="Courier New" pitchFamily="49" charset="0"/>
                <a:sym typeface="Symbol" pitchFamily="18" charset="2"/>
              </a:rPr>
              <a:t>Empty</a:t>
            </a:r>
            <a:r>
              <a:rPr lang="it-IT" sz="2400" b="1" dirty="0">
                <a:latin typeface="Courier New" pitchFamily="49" charset="0"/>
                <a:sym typeface="Symbol" pitchFamily="18" charset="2"/>
              </a:rPr>
              <a:t>         1           0           1</a:t>
            </a:r>
          </a:p>
          <a:p>
            <a:r>
              <a:rPr lang="it-IT" sz="2400" b="1" dirty="0" err="1" smtClean="0">
                <a:latin typeface="Courier New" pitchFamily="49" charset="0"/>
                <a:sym typeface="Symbol" pitchFamily="18" charset="2"/>
              </a:rPr>
              <a:t>MultiPop</a:t>
            </a:r>
            <a:r>
              <a:rPr lang="it-IT" sz="2400" b="1" dirty="0" smtClean="0">
                <a:latin typeface="Courier New" pitchFamily="49" charset="0"/>
                <a:sym typeface="Symbol" pitchFamily="18" charset="2"/>
              </a:rPr>
              <a:t>  </a:t>
            </a:r>
            <a:r>
              <a:rPr lang="it-IT" sz="2400" b="1" dirty="0">
                <a:latin typeface="Courier New" pitchFamily="49" charset="0"/>
                <a:sym typeface="Symbol" pitchFamily="18" charset="2"/>
              </a:rPr>
              <a:t>1+min(k,m)  </a:t>
            </a:r>
            <a:r>
              <a:rPr lang="it-IT" sz="2400" b="1" dirty="0" err="1">
                <a:latin typeface="Courier New" pitchFamily="49" charset="0"/>
                <a:sym typeface="Symbol" pitchFamily="18" charset="2"/>
              </a:rPr>
              <a:t>-min</a:t>
            </a:r>
            <a:r>
              <a:rPr lang="it-IT" sz="2400" b="1" dirty="0">
                <a:latin typeface="Courier New" pitchFamily="49" charset="0"/>
                <a:sym typeface="Symbol" pitchFamily="18" charset="2"/>
              </a:rPr>
              <a:t>(k,m)   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3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3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3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3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3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3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3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3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3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3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3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3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946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87338" y="914400"/>
            <a:ext cx="8532812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it-IT" sz="3600" dirty="0">
                <a:latin typeface="+mn-lt"/>
              </a:rPr>
              <a:t>Osserviamo che all’inizio la pila è vuota e quindi </a:t>
            </a:r>
            <a:r>
              <a:rPr lang="el-GR" sz="3600" b="1" dirty="0">
                <a:latin typeface="+mn-lt"/>
                <a:sym typeface="Symbol" pitchFamily="18" charset="2"/>
              </a:rPr>
              <a:t>Φ</a:t>
            </a:r>
            <a:r>
              <a:rPr lang="it-IT" sz="3600" b="1" dirty="0">
                <a:latin typeface="+mn-lt"/>
              </a:rPr>
              <a:t>(</a:t>
            </a:r>
            <a:r>
              <a:rPr lang="it-IT" sz="3600" b="1" i="1" dirty="0">
                <a:latin typeface="+mn-lt"/>
              </a:rPr>
              <a:t>P</a:t>
            </a:r>
            <a:r>
              <a:rPr lang="it-IT" sz="3600" b="1" baseline="-25000" dirty="0">
                <a:latin typeface="+mn-lt"/>
              </a:rPr>
              <a:t>0</a:t>
            </a:r>
            <a:r>
              <a:rPr lang="it-IT" sz="3600" b="1" dirty="0">
                <a:latin typeface="+mn-lt"/>
              </a:rPr>
              <a:t>) = 0</a:t>
            </a:r>
            <a:r>
              <a:rPr lang="it-IT" sz="3600" dirty="0">
                <a:latin typeface="+mn-lt"/>
              </a:rPr>
              <a:t> mentre alla fine </a:t>
            </a:r>
            <a:r>
              <a:rPr lang="el-GR" sz="3600" b="1" dirty="0">
                <a:latin typeface="+mn-lt"/>
                <a:sym typeface="Symbol" pitchFamily="18" charset="2"/>
              </a:rPr>
              <a:t>Φ</a:t>
            </a:r>
            <a:r>
              <a:rPr lang="it-IT" sz="3600" b="1" dirty="0">
                <a:latin typeface="+mn-lt"/>
              </a:rPr>
              <a:t>(</a:t>
            </a:r>
            <a:r>
              <a:rPr lang="it-IT" sz="3600" b="1" i="1" dirty="0" err="1">
                <a:latin typeface="+mn-lt"/>
              </a:rPr>
              <a:t>P</a:t>
            </a:r>
            <a:r>
              <a:rPr lang="it-IT" sz="3600" b="1" i="1" baseline="-25000" dirty="0" err="1">
                <a:latin typeface="+mn-lt"/>
              </a:rPr>
              <a:t>n</a:t>
            </a:r>
            <a:r>
              <a:rPr lang="it-IT" sz="3600" b="1" dirty="0">
                <a:latin typeface="+mn-lt"/>
              </a:rPr>
              <a:t>) </a:t>
            </a:r>
            <a:r>
              <a:rPr lang="it-IT" sz="3600" b="1" dirty="0">
                <a:latin typeface="+mn-lt"/>
                <a:sym typeface="Symbol" pitchFamily="18" charset="2"/>
              </a:rPr>
              <a:t>≥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b="1" dirty="0" smtClean="0">
                <a:latin typeface="+mn-lt"/>
              </a:rPr>
              <a:t>0</a:t>
            </a:r>
            <a:r>
              <a:rPr lang="it-IT" sz="3600" dirty="0" smtClean="0">
                <a:latin typeface="+mn-lt"/>
              </a:rPr>
              <a:t>.</a:t>
            </a:r>
            <a:endParaRPr lang="it-IT" sz="3600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it-IT" sz="3600" dirty="0">
                <a:latin typeface="+mn-lt"/>
              </a:rPr>
              <a:t>Quindi la differenza di potenziale relativa a tutta la sequenza di operazioni non è mai </a:t>
            </a:r>
            <a:r>
              <a:rPr lang="it-IT" sz="3600" dirty="0" smtClean="0">
                <a:latin typeface="+mn-lt"/>
              </a:rPr>
              <a:t>negativa.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619250" y="188913"/>
            <a:ext cx="5868988" cy="646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100000"/>
              </a:spcBef>
            </a:pPr>
            <a:r>
              <a:rPr lang="it-IT"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operazioni su di una pila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23850" y="873125"/>
            <a:ext cx="8467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Sia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una pila con operazioni:</a:t>
            </a:r>
          </a:p>
        </p:txBody>
      </p:sp>
      <p:sp>
        <p:nvSpPr>
          <p:cNvPr id="1913860" name="Text Box 4"/>
          <p:cNvSpPr txBox="1">
            <a:spLocks noChangeArrowheads="1"/>
          </p:cNvSpPr>
          <p:nvPr/>
        </p:nvSpPr>
        <p:spPr bwMode="auto">
          <a:xfrm>
            <a:off x="287338" y="1376363"/>
            <a:ext cx="8532812" cy="22479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800" b="1" i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Push</a:t>
            </a:r>
            <a:r>
              <a:rPr lang="it-IT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it-IT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// </a:t>
            </a:r>
            <a:r>
              <a:rPr lang="it-IT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aggiunge </a:t>
            </a:r>
            <a:r>
              <a:rPr lang="it-IT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it-IT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alla pila </a:t>
            </a:r>
            <a:r>
              <a:rPr lang="it-IT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</a:p>
          <a:p>
            <a:r>
              <a:rPr lang="it-IT" sz="2800" b="1" i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Pop</a:t>
            </a:r>
            <a:r>
              <a:rPr lang="it-IT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//</a:t>
            </a:r>
            <a:r>
              <a:rPr lang="it-IT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toglie il primo elemento dalla pila</a:t>
            </a:r>
          </a:p>
          <a:p>
            <a:r>
              <a:rPr lang="it-IT" sz="2800" b="1" i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Top</a:t>
            </a:r>
            <a:r>
              <a:rPr lang="it-IT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// </a:t>
            </a:r>
            <a:r>
              <a:rPr lang="it-IT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restituisce il primo elemento di </a:t>
            </a:r>
            <a:r>
              <a:rPr lang="it-IT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</a:p>
          <a:p>
            <a:r>
              <a:rPr lang="it-IT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it-IT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//</a:t>
            </a:r>
            <a:r>
              <a:rPr lang="it-IT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(senza toglierlo)</a:t>
            </a:r>
          </a:p>
          <a:p>
            <a:r>
              <a:rPr lang="it-IT" sz="2800" b="1" i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Empty</a:t>
            </a:r>
            <a:r>
              <a:rPr lang="it-IT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// </a:t>
            </a:r>
            <a:r>
              <a:rPr lang="it-IT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ritorna </a:t>
            </a:r>
            <a:r>
              <a:rPr lang="it-IT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true</a:t>
            </a:r>
            <a:r>
              <a:rPr lang="it-IT" sz="28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se la pila è vuota</a:t>
            </a:r>
          </a:p>
        </p:txBody>
      </p:sp>
      <p:sp>
        <p:nvSpPr>
          <p:cNvPr id="1913861" name="Text Box 5"/>
          <p:cNvSpPr txBox="1">
            <a:spLocks noChangeArrowheads="1"/>
          </p:cNvSpPr>
          <p:nvPr/>
        </p:nvSpPr>
        <p:spPr bwMode="auto">
          <a:xfrm>
            <a:off x="287338" y="3573463"/>
            <a:ext cx="822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cui aggiungiamo:</a:t>
            </a:r>
          </a:p>
        </p:txBody>
      </p:sp>
      <p:sp>
        <p:nvSpPr>
          <p:cNvPr id="1913862" name="Text Box 6"/>
          <p:cNvSpPr txBox="1">
            <a:spLocks noChangeArrowheads="1"/>
          </p:cNvSpPr>
          <p:nvPr/>
        </p:nvSpPr>
        <p:spPr bwMode="auto">
          <a:xfrm>
            <a:off x="323850" y="4149725"/>
            <a:ext cx="8532813" cy="13843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800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MultiPop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k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it-IT" sz="2800" b="1" dirty="0" err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while</a:t>
            </a:r>
            <a:r>
              <a:rPr lang="it-IT" sz="2800" b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dirty="0" err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not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Empty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it-IT" sz="2800" b="1" dirty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and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0</a:t>
            </a:r>
            <a:endParaRPr lang="it-IT" sz="2800" b="1" dirty="0">
              <a:solidFill>
                <a:srgbClr val="3333CC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</a:t>
            </a:r>
            <a:r>
              <a:rPr lang="it-IT" sz="2800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Pop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),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it-IT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</a:p>
        </p:txBody>
      </p:sp>
      <p:sp>
        <p:nvSpPr>
          <p:cNvPr id="1913863" name="Text Box 7"/>
          <p:cNvSpPr txBox="1">
            <a:spLocks noChangeArrowheads="1"/>
          </p:cNvSpPr>
          <p:nvPr/>
        </p:nvSpPr>
        <p:spPr bwMode="auto">
          <a:xfrm>
            <a:off x="250825" y="5553075"/>
            <a:ext cx="85693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it-IT">
                <a:latin typeface="Times New Roman" pitchFamily="18" charset="0"/>
                <a:cs typeface="Times New Roman" pitchFamily="18" charset="0"/>
              </a:rPr>
              <a:t>che toglie i primi </a:t>
            </a:r>
            <a:r>
              <a:rPr lang="it-IT" b="1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>
                <a:latin typeface="Times New Roman" pitchFamily="18" charset="0"/>
                <a:cs typeface="Times New Roman" pitchFamily="18" charset="0"/>
              </a:rPr>
              <a:t> elementi, oppure vuota la pila se ci sono meno di </a:t>
            </a:r>
            <a:r>
              <a:rPr lang="it-IT" b="1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>
                <a:latin typeface="Times New Roman" pitchFamily="18" charset="0"/>
                <a:cs typeface="Times New Roman" pitchFamily="18" charset="0"/>
              </a:rPr>
              <a:t> elementi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386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386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13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13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13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13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13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13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13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13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13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13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3860" grpId="0" build="p" animBg="1"/>
      <p:bldP spid="1913861" grpId="0"/>
      <p:bldP spid="1913862" grpId="0" animBg="1"/>
      <p:bldP spid="19138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755650" y="152400"/>
            <a:ext cx="7199313" cy="646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t-IT" sz="3600" b="1" dirty="0">
                <a:solidFill>
                  <a:srgbClr val="FF0000"/>
                </a:solidFill>
                <a:latin typeface="+mn-lt"/>
              </a:rPr>
              <a:t>incremento di un contatore binario</a:t>
            </a:r>
          </a:p>
        </p:txBody>
      </p:sp>
      <p:sp>
        <p:nvSpPr>
          <p:cNvPr id="1941507" name="Text Box 3"/>
          <p:cNvSpPr txBox="1">
            <a:spLocks noChangeArrowheads="1"/>
          </p:cNvSpPr>
          <p:nvPr/>
        </p:nvSpPr>
        <p:spPr bwMode="auto">
          <a:xfrm>
            <a:off x="287338" y="1125538"/>
            <a:ext cx="8713787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it-IT" dirty="0">
                <a:latin typeface="+mn-lt"/>
              </a:rPr>
              <a:t>Scegliamo come funzione potenziale </a:t>
            </a:r>
            <a:r>
              <a:rPr lang="el-GR" b="1" dirty="0">
                <a:latin typeface="+mn-lt"/>
                <a:sym typeface="Symbol" pitchFamily="18" charset="2"/>
              </a:rPr>
              <a:t>Φ</a:t>
            </a:r>
            <a:r>
              <a:rPr lang="it-IT" b="1" dirty="0">
                <a:latin typeface="+mn-lt"/>
              </a:rPr>
              <a:t>(</a:t>
            </a:r>
            <a:r>
              <a:rPr lang="it-IT" b="1" i="1" dirty="0">
                <a:latin typeface="+mn-lt"/>
              </a:rPr>
              <a:t>A</a:t>
            </a:r>
            <a:r>
              <a:rPr lang="it-IT" b="1" dirty="0">
                <a:latin typeface="+mn-lt"/>
              </a:rPr>
              <a:t>) </a:t>
            </a:r>
            <a:r>
              <a:rPr lang="it-IT" dirty="0">
                <a:latin typeface="+mn-lt"/>
              </a:rPr>
              <a:t>il numero di bit </a:t>
            </a:r>
            <a:r>
              <a:rPr lang="it-IT" b="1" dirty="0">
                <a:latin typeface="+mn-lt"/>
              </a:rPr>
              <a:t>1</a:t>
            </a:r>
            <a:r>
              <a:rPr lang="it-IT" dirty="0">
                <a:latin typeface="+mn-lt"/>
              </a:rPr>
              <a:t> presenti nel contatore</a:t>
            </a:r>
          </a:p>
          <a:p>
            <a:pPr>
              <a:spcBef>
                <a:spcPct val="50000"/>
              </a:spcBef>
              <a:defRPr/>
            </a:pPr>
            <a:r>
              <a:rPr lang="it-IT" b="1" i="1" dirty="0" err="1">
                <a:solidFill>
                  <a:srgbClr val="CC0000"/>
                </a:solidFill>
                <a:latin typeface="+mn-lt"/>
                <a:sym typeface="Symbol" pitchFamily="18" charset="2"/>
              </a:rPr>
              <a:t>Increment</a:t>
            </a:r>
            <a:r>
              <a:rPr lang="it-IT" dirty="0">
                <a:latin typeface="+mn-lt"/>
              </a:rPr>
              <a:t> cambia </a:t>
            </a:r>
            <a:r>
              <a:rPr lang="it-IT" b="1" i="1" dirty="0">
                <a:latin typeface="+mn-lt"/>
              </a:rPr>
              <a:t>t </a:t>
            </a:r>
            <a:r>
              <a:rPr lang="it-IT" b="1" dirty="0">
                <a:latin typeface="+mn-lt"/>
                <a:sym typeface="Symbol" pitchFamily="18" charset="2"/>
              </a:rPr>
              <a:t>≥</a:t>
            </a:r>
            <a:r>
              <a:rPr lang="it-IT" b="1" dirty="0">
                <a:latin typeface="+mn-lt"/>
              </a:rPr>
              <a:t> 0 </a:t>
            </a:r>
            <a:r>
              <a:rPr lang="it-IT" dirty="0">
                <a:latin typeface="+mn-lt"/>
              </a:rPr>
              <a:t>bit </a:t>
            </a:r>
            <a:r>
              <a:rPr lang="it-IT" b="1" dirty="0">
                <a:latin typeface="+mn-lt"/>
              </a:rPr>
              <a:t>1</a:t>
            </a:r>
            <a:r>
              <a:rPr lang="it-IT" dirty="0">
                <a:latin typeface="+mn-lt"/>
              </a:rPr>
              <a:t> in </a:t>
            </a:r>
            <a:r>
              <a:rPr lang="it-IT" b="1" dirty="0">
                <a:latin typeface="+mn-lt"/>
              </a:rPr>
              <a:t>0</a:t>
            </a:r>
            <a:r>
              <a:rPr lang="it-IT" dirty="0">
                <a:latin typeface="+mn-lt"/>
              </a:rPr>
              <a:t> e al più uno </a:t>
            </a:r>
            <a:r>
              <a:rPr lang="it-IT" b="1" dirty="0">
                <a:latin typeface="+mn-lt"/>
              </a:rPr>
              <a:t>0</a:t>
            </a:r>
            <a:r>
              <a:rPr lang="it-IT" dirty="0">
                <a:latin typeface="+mn-lt"/>
              </a:rPr>
              <a:t> in </a:t>
            </a:r>
            <a:r>
              <a:rPr lang="it-IT" b="1" dirty="0">
                <a:latin typeface="+mn-lt"/>
              </a:rPr>
              <a:t>1</a:t>
            </a:r>
          </a:p>
          <a:p>
            <a:pPr>
              <a:spcBef>
                <a:spcPct val="50000"/>
              </a:spcBef>
              <a:defRPr/>
            </a:pPr>
            <a:r>
              <a:rPr lang="it-IT" dirty="0">
                <a:latin typeface="+mn-lt"/>
              </a:rPr>
              <a:t>Quindi:</a:t>
            </a:r>
          </a:p>
        </p:txBody>
      </p:sp>
      <p:sp>
        <p:nvSpPr>
          <p:cNvPr id="1941508" name="Text Box 4"/>
          <p:cNvSpPr txBox="1">
            <a:spLocks noChangeArrowheads="1"/>
          </p:cNvSpPr>
          <p:nvPr/>
        </p:nvSpPr>
        <p:spPr bwMode="auto">
          <a:xfrm>
            <a:off x="250825" y="3716338"/>
            <a:ext cx="8570913" cy="1570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Operazione  costo   differenza di   costo</a:t>
            </a:r>
          </a:p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          effettivo  potenziale  ammortizzato</a:t>
            </a:r>
          </a:p>
          <a:p>
            <a:endParaRPr lang="it-IT" sz="2400" b="1">
              <a:latin typeface="Courier New" pitchFamily="49" charset="0"/>
              <a:sym typeface="Symbol" pitchFamily="18" charset="2"/>
            </a:endParaRPr>
          </a:p>
          <a:p>
            <a:r>
              <a:rPr lang="it-IT" sz="2400" b="1">
                <a:latin typeface="Courier New" pitchFamily="49" charset="0"/>
                <a:sym typeface="Symbol" pitchFamily="18" charset="2"/>
              </a:rPr>
              <a:t>Increment    1+t       -t+1         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150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87338" y="260350"/>
            <a:ext cx="85693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it-IT" sz="3600" dirty="0">
                <a:latin typeface="+mn-lt"/>
              </a:rPr>
              <a:t>Una sequenza di operazioni comporta una differenza di potenziale non </a:t>
            </a:r>
            <a:r>
              <a:rPr lang="it-IT" sz="3600" dirty="0" smtClean="0">
                <a:latin typeface="+mn-lt"/>
              </a:rPr>
              <a:t>negativa.</a:t>
            </a:r>
            <a:endParaRPr lang="it-IT" sz="3600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it-IT" sz="3600" dirty="0">
                <a:latin typeface="+mn-lt"/>
              </a:rPr>
              <a:t>Infatti all’inizio il contatore vale </a:t>
            </a:r>
            <a:r>
              <a:rPr lang="it-IT" sz="3600" b="1" dirty="0">
                <a:latin typeface="+mn-lt"/>
              </a:rPr>
              <a:t>0</a:t>
            </a:r>
            <a:r>
              <a:rPr lang="it-IT" sz="3600" dirty="0">
                <a:latin typeface="+mn-lt"/>
              </a:rPr>
              <a:t> e tutti i bit sono </a:t>
            </a:r>
            <a:r>
              <a:rPr lang="it-IT" sz="3600" b="1" dirty="0">
                <a:latin typeface="+mn-lt"/>
              </a:rPr>
              <a:t>0</a:t>
            </a:r>
            <a:r>
              <a:rPr lang="it-IT" sz="3600" dirty="0">
                <a:latin typeface="+mn-lt"/>
              </a:rPr>
              <a:t> e quindi </a:t>
            </a:r>
            <a:r>
              <a:rPr lang="el-GR" sz="3600" b="1" dirty="0">
                <a:latin typeface="+mn-lt"/>
                <a:sym typeface="Symbol" pitchFamily="18" charset="2"/>
              </a:rPr>
              <a:t>Φ</a:t>
            </a:r>
            <a:r>
              <a:rPr lang="it-IT" sz="3600" b="1" dirty="0">
                <a:latin typeface="+mn-lt"/>
              </a:rPr>
              <a:t>(</a:t>
            </a:r>
            <a:r>
              <a:rPr lang="it-IT" sz="3600" b="1" i="1" dirty="0">
                <a:latin typeface="+mn-lt"/>
              </a:rPr>
              <a:t>A</a:t>
            </a:r>
            <a:r>
              <a:rPr lang="it-IT" sz="3600" b="1" baseline="-25000" dirty="0">
                <a:latin typeface="+mn-lt"/>
              </a:rPr>
              <a:t>0</a:t>
            </a:r>
            <a:r>
              <a:rPr lang="it-IT" sz="3600" b="1" dirty="0">
                <a:latin typeface="+mn-lt"/>
              </a:rPr>
              <a:t>) = 0 </a:t>
            </a:r>
            <a:r>
              <a:rPr lang="it-IT" sz="3600" dirty="0">
                <a:latin typeface="+mn-lt"/>
              </a:rPr>
              <a:t>mentre alla fine </a:t>
            </a:r>
            <a:r>
              <a:rPr lang="el-GR" sz="3600" b="1" dirty="0">
                <a:latin typeface="+mn-lt"/>
                <a:sym typeface="Symbol" pitchFamily="18" charset="2"/>
              </a:rPr>
              <a:t>Φ</a:t>
            </a:r>
            <a:r>
              <a:rPr lang="it-IT" sz="3600" b="1" dirty="0">
                <a:latin typeface="+mn-lt"/>
              </a:rPr>
              <a:t>(</a:t>
            </a:r>
            <a:r>
              <a:rPr lang="it-IT" sz="3600" b="1" i="1" dirty="0">
                <a:latin typeface="+mn-lt"/>
              </a:rPr>
              <a:t>A</a:t>
            </a:r>
            <a:r>
              <a:rPr lang="it-IT" sz="3600" b="1" i="1" baseline="-25000" dirty="0">
                <a:latin typeface="+mn-lt"/>
              </a:rPr>
              <a:t>n</a:t>
            </a:r>
            <a:r>
              <a:rPr lang="it-IT" sz="3600" b="1" dirty="0">
                <a:latin typeface="+mn-lt"/>
              </a:rPr>
              <a:t>) </a:t>
            </a:r>
            <a:r>
              <a:rPr lang="it-IT" sz="3600" b="1" dirty="0">
                <a:latin typeface="+mn-lt"/>
                <a:sym typeface="Symbol" pitchFamily="18" charset="2"/>
              </a:rPr>
              <a:t>≥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b="1" dirty="0" smtClean="0">
                <a:latin typeface="+mn-lt"/>
              </a:rPr>
              <a:t>0</a:t>
            </a:r>
            <a:r>
              <a:rPr lang="it-IT" sz="3600" dirty="0" smtClean="0">
                <a:latin typeface="+mn-lt"/>
              </a:rPr>
              <a:t>.</a:t>
            </a:r>
            <a:endParaRPr lang="it-IT" sz="3600" dirty="0">
              <a:latin typeface="+mn-lt"/>
            </a:endParaRPr>
          </a:p>
        </p:txBody>
      </p:sp>
      <p:sp>
        <p:nvSpPr>
          <p:cNvPr id="1942531" name="Text Box 3"/>
          <p:cNvSpPr txBox="1">
            <a:spLocks noChangeArrowheads="1"/>
          </p:cNvSpPr>
          <p:nvPr/>
        </p:nvSpPr>
        <p:spPr bwMode="auto">
          <a:xfrm>
            <a:off x="250825" y="3897313"/>
            <a:ext cx="864235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70000"/>
              </a:spcBef>
              <a:defRPr/>
            </a:pPr>
            <a:r>
              <a:rPr lang="it-IT" sz="3600" dirty="0">
                <a:latin typeface="+mn-lt"/>
              </a:rPr>
              <a:t>Con il metodo del potenziale si può calcolare il costo ammortizzato anche quando il contatore non parte da </a:t>
            </a:r>
            <a:r>
              <a:rPr lang="it-IT" sz="3600" b="1" dirty="0" smtClean="0">
                <a:latin typeface="+mn-lt"/>
              </a:rPr>
              <a:t>0</a:t>
            </a:r>
            <a:r>
              <a:rPr lang="it-IT" sz="3600" dirty="0" smtClean="0">
                <a:latin typeface="+mn-lt"/>
              </a:rPr>
              <a:t>.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25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58775" y="260350"/>
            <a:ext cx="855662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70000"/>
              </a:spcBef>
              <a:defRPr/>
            </a:pPr>
            <a:r>
              <a:rPr lang="it-IT" sz="3600" dirty="0">
                <a:latin typeface="+mn-lt"/>
              </a:rPr>
              <a:t>In questo caso </a:t>
            </a:r>
            <a:r>
              <a:rPr lang="el-GR" sz="3600" b="1" dirty="0">
                <a:latin typeface="+mn-lt"/>
              </a:rPr>
              <a:t>Φ</a:t>
            </a:r>
            <a:r>
              <a:rPr lang="it-IT" sz="3600" b="1" dirty="0">
                <a:latin typeface="+mn-lt"/>
              </a:rPr>
              <a:t>(</a:t>
            </a:r>
            <a:r>
              <a:rPr lang="it-IT" sz="3600" b="1" i="1" dirty="0" err="1">
                <a:latin typeface="+mn-lt"/>
              </a:rPr>
              <a:t>D</a:t>
            </a:r>
            <a:r>
              <a:rPr lang="it-IT" sz="3600" b="1" i="1" baseline="-25000" dirty="0" err="1">
                <a:latin typeface="+mn-lt"/>
              </a:rPr>
              <a:t>n</a:t>
            </a:r>
            <a:r>
              <a:rPr lang="it-IT" sz="3600" b="1" dirty="0">
                <a:latin typeface="+mn-lt"/>
              </a:rPr>
              <a:t>) - </a:t>
            </a:r>
            <a:r>
              <a:rPr lang="el-GR" sz="3600" b="1" dirty="0">
                <a:latin typeface="+mn-lt"/>
              </a:rPr>
              <a:t>Φ</a:t>
            </a:r>
            <a:r>
              <a:rPr lang="it-IT" sz="3600" b="1" dirty="0">
                <a:latin typeface="+mn-lt"/>
              </a:rPr>
              <a:t>(</a:t>
            </a:r>
            <a:r>
              <a:rPr lang="it-IT" sz="3600" b="1" i="1" dirty="0">
                <a:latin typeface="+mn-lt"/>
              </a:rPr>
              <a:t>D</a:t>
            </a:r>
            <a:r>
              <a:rPr lang="it-IT" sz="3600" b="1" baseline="-25000" dirty="0">
                <a:latin typeface="+mn-lt"/>
              </a:rPr>
              <a:t>0</a:t>
            </a:r>
            <a:r>
              <a:rPr lang="it-IT" sz="3600" b="1" dirty="0">
                <a:latin typeface="+mn-lt"/>
              </a:rPr>
              <a:t>) </a:t>
            </a:r>
            <a:r>
              <a:rPr lang="it-IT" sz="3600" dirty="0">
                <a:latin typeface="+mn-lt"/>
              </a:rPr>
              <a:t>può essere negativa ma pur sempre in modulo minore o uguale di </a:t>
            </a:r>
            <a:r>
              <a:rPr lang="it-IT" sz="3600" b="1" i="1" dirty="0" smtClean="0">
                <a:latin typeface="+mn-lt"/>
              </a:rPr>
              <a:t>k.</a:t>
            </a:r>
            <a:endParaRPr lang="it-IT" sz="3600" b="1" dirty="0">
              <a:latin typeface="+mn-lt"/>
            </a:endParaRPr>
          </a:p>
        </p:txBody>
      </p:sp>
      <p:sp>
        <p:nvSpPr>
          <p:cNvPr id="1943555" name="Text Box 3"/>
          <p:cNvSpPr txBox="1">
            <a:spLocks noChangeArrowheads="1"/>
          </p:cNvSpPr>
          <p:nvPr/>
        </p:nvSpPr>
        <p:spPr bwMode="auto">
          <a:xfrm>
            <a:off x="287338" y="2133600"/>
            <a:ext cx="8440737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70000"/>
              </a:spcBef>
              <a:defRPr/>
            </a:pPr>
            <a:r>
              <a:rPr lang="it-IT" sz="3600" dirty="0">
                <a:latin typeface="+mn-lt"/>
              </a:rPr>
              <a:t>Possiamo quindi compensarla aggiungendo la quantità </a:t>
            </a:r>
            <a:r>
              <a:rPr lang="it-IT" sz="3600" b="1" i="1" dirty="0">
                <a:latin typeface="+mn-lt"/>
              </a:rPr>
              <a:t>k</a:t>
            </a:r>
            <a:r>
              <a:rPr lang="it-IT" sz="3600" b="1" dirty="0">
                <a:latin typeface="+mn-lt"/>
              </a:rPr>
              <a:t>/</a:t>
            </a:r>
            <a:r>
              <a:rPr lang="it-IT" sz="3600" b="1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 al costo ammortizzato di </a:t>
            </a:r>
            <a:r>
              <a:rPr lang="it-IT" sz="3600" b="1" i="1" dirty="0" err="1" smtClean="0">
                <a:solidFill>
                  <a:srgbClr val="CC0000"/>
                </a:solidFill>
                <a:latin typeface="+mn-lt"/>
                <a:sym typeface="Symbol" pitchFamily="18" charset="2"/>
              </a:rPr>
              <a:t>Increment</a:t>
            </a:r>
            <a:r>
              <a:rPr lang="it-IT" sz="3600" dirty="0" smtClean="0">
                <a:latin typeface="+mn-lt"/>
              </a:rPr>
              <a:t>.</a:t>
            </a:r>
            <a:endParaRPr lang="it-IT" sz="3600" dirty="0">
              <a:latin typeface="+mn-lt"/>
            </a:endParaRPr>
          </a:p>
        </p:txBody>
      </p:sp>
      <p:sp>
        <p:nvSpPr>
          <p:cNvPr id="1943556" name="Text Box 4"/>
          <p:cNvSpPr txBox="1">
            <a:spLocks noChangeArrowheads="1"/>
          </p:cNvSpPr>
          <p:nvPr/>
        </p:nvSpPr>
        <p:spPr bwMode="auto">
          <a:xfrm>
            <a:off x="287338" y="4005263"/>
            <a:ext cx="85693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70000"/>
              </a:spcBef>
              <a:defRPr/>
            </a:pPr>
            <a:r>
              <a:rPr lang="it-IT" sz="3600" dirty="0">
                <a:latin typeface="+mn-lt"/>
              </a:rPr>
              <a:t>Il costo ammortizzato di </a:t>
            </a:r>
            <a:r>
              <a:rPr lang="it-IT" sz="3600" b="1" i="1" dirty="0" err="1">
                <a:solidFill>
                  <a:srgbClr val="CC0000"/>
                </a:solidFill>
                <a:latin typeface="+mn-lt"/>
                <a:sym typeface="Symbol" pitchFamily="18" charset="2"/>
              </a:rPr>
              <a:t>Increment</a:t>
            </a:r>
            <a:r>
              <a:rPr lang="it-IT" sz="3600" dirty="0">
                <a:latin typeface="+mn-lt"/>
              </a:rPr>
              <a:t> è quindi </a:t>
            </a:r>
            <a:r>
              <a:rPr lang="it-IT" sz="3600" b="1" i="1" dirty="0">
                <a:latin typeface="+mn-lt"/>
              </a:rPr>
              <a:t>O</a:t>
            </a:r>
            <a:r>
              <a:rPr lang="it-IT" sz="3600" b="1" dirty="0">
                <a:latin typeface="+mn-lt"/>
              </a:rPr>
              <a:t>(1+</a:t>
            </a:r>
            <a:r>
              <a:rPr lang="it-IT" sz="3600" b="1" i="1" dirty="0">
                <a:latin typeface="+mn-lt"/>
              </a:rPr>
              <a:t>k</a:t>
            </a:r>
            <a:r>
              <a:rPr lang="it-IT" sz="3600" b="1" dirty="0">
                <a:latin typeface="+mn-lt"/>
              </a:rPr>
              <a:t>/</a:t>
            </a:r>
            <a:r>
              <a:rPr lang="it-IT" sz="3600" b="1" i="1" dirty="0">
                <a:latin typeface="+mn-lt"/>
              </a:rPr>
              <a:t>n</a:t>
            </a:r>
            <a:r>
              <a:rPr lang="it-IT" sz="3600" b="1" dirty="0">
                <a:latin typeface="+mn-lt"/>
              </a:rPr>
              <a:t>) </a:t>
            </a:r>
            <a:r>
              <a:rPr lang="it-IT" sz="3600" dirty="0">
                <a:latin typeface="+mn-lt"/>
              </a:rPr>
              <a:t>che, se </a:t>
            </a:r>
            <a:r>
              <a:rPr lang="it-IT" sz="3600" b="1" i="1" dirty="0">
                <a:latin typeface="+mn-lt"/>
              </a:rPr>
              <a:t>k </a:t>
            </a:r>
            <a:r>
              <a:rPr lang="it-IT" sz="3600" b="1" dirty="0">
                <a:latin typeface="+mn-lt"/>
              </a:rPr>
              <a:t>=</a:t>
            </a:r>
            <a:r>
              <a:rPr lang="it-IT" sz="3600" b="1" i="1" dirty="0">
                <a:latin typeface="+mn-lt"/>
              </a:rPr>
              <a:t> O</a:t>
            </a:r>
            <a:r>
              <a:rPr lang="it-IT" sz="3600" b="1" dirty="0">
                <a:latin typeface="+mn-lt"/>
              </a:rPr>
              <a:t>(</a:t>
            </a:r>
            <a:r>
              <a:rPr lang="it-IT" sz="3600" b="1" i="1" dirty="0">
                <a:latin typeface="+mn-lt"/>
              </a:rPr>
              <a:t>n</a:t>
            </a:r>
            <a:r>
              <a:rPr lang="it-IT" sz="3600" b="1" dirty="0">
                <a:latin typeface="+mn-lt"/>
              </a:rPr>
              <a:t>)</a:t>
            </a:r>
            <a:r>
              <a:rPr lang="it-IT" sz="3600" dirty="0">
                <a:latin typeface="+mn-lt"/>
              </a:rPr>
              <a:t>, si riduce ad </a:t>
            </a:r>
            <a:r>
              <a:rPr lang="it-IT" sz="3600" b="1" i="1" dirty="0">
                <a:latin typeface="+mn-lt"/>
              </a:rPr>
              <a:t>O</a:t>
            </a:r>
            <a:r>
              <a:rPr lang="it-IT" sz="3600" b="1" dirty="0">
                <a:latin typeface="+mn-lt"/>
              </a:rPr>
              <a:t>(1</a:t>
            </a:r>
            <a:r>
              <a:rPr lang="it-IT" sz="3600" b="1" dirty="0" smtClean="0">
                <a:latin typeface="+mn-lt"/>
              </a:rPr>
              <a:t>)</a:t>
            </a:r>
            <a:r>
              <a:rPr lang="it-IT" sz="3600" dirty="0" smtClean="0">
                <a:latin typeface="+mn-lt"/>
              </a:rPr>
              <a:t>. 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3555" grpId="0"/>
      <p:bldP spid="19435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8461375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  <a:defRPr/>
            </a:pPr>
            <a:r>
              <a:rPr lang="it-IT" sz="3600" b="1" i="1" u="sng" dirty="0">
                <a:latin typeface="+mn-lt"/>
              </a:rPr>
              <a:t>Esercizio </a:t>
            </a:r>
            <a:r>
              <a:rPr lang="it-IT" sz="3600" b="1" u="sng" dirty="0">
                <a:latin typeface="+mn-lt"/>
              </a:rPr>
              <a:t>15</a:t>
            </a:r>
            <a:endParaRPr lang="it-IT" sz="3600" b="1" dirty="0">
              <a:latin typeface="+mn-lt"/>
            </a:endParaRPr>
          </a:p>
          <a:p>
            <a:pPr>
              <a:spcBef>
                <a:spcPct val="10000"/>
              </a:spcBef>
              <a:defRPr/>
            </a:pPr>
            <a:r>
              <a:rPr lang="it-IT" sz="3600" dirty="0">
                <a:latin typeface="+mn-lt"/>
              </a:rPr>
              <a:t>Realizzare una coda </a:t>
            </a:r>
            <a:r>
              <a:rPr lang="it-IT" sz="3600" b="1" i="1" dirty="0">
                <a:latin typeface="+mn-lt"/>
              </a:rPr>
              <a:t>Q</a:t>
            </a:r>
            <a:r>
              <a:rPr lang="it-IT" sz="3600" dirty="0">
                <a:latin typeface="+mn-lt"/>
              </a:rPr>
              <a:t> di tipo </a:t>
            </a:r>
            <a:r>
              <a:rPr lang="it-IT" sz="3600" b="1" dirty="0">
                <a:latin typeface="+mn-lt"/>
              </a:rPr>
              <a:t>FIFO</a:t>
            </a:r>
            <a:r>
              <a:rPr lang="it-IT" sz="3600" dirty="0">
                <a:latin typeface="+mn-lt"/>
              </a:rPr>
              <a:t> utilizzando due normali pile </a:t>
            </a:r>
            <a:r>
              <a:rPr lang="it-IT" sz="3600" b="1" i="1" dirty="0">
                <a:latin typeface="+mn-lt"/>
              </a:rPr>
              <a:t>P</a:t>
            </a:r>
            <a:r>
              <a:rPr lang="it-IT" sz="3600" b="1" baseline="-25000" dirty="0">
                <a:latin typeface="+mn-lt"/>
              </a:rPr>
              <a:t>1</a:t>
            </a:r>
            <a:r>
              <a:rPr lang="it-IT" sz="3600" b="1" dirty="0">
                <a:latin typeface="+mn-lt"/>
              </a:rPr>
              <a:t> </a:t>
            </a:r>
            <a:r>
              <a:rPr lang="it-IT" sz="3600" dirty="0">
                <a:latin typeface="+mn-lt"/>
              </a:rPr>
              <a:t>e </a:t>
            </a:r>
            <a:r>
              <a:rPr lang="it-IT" sz="3600" b="1" i="1" dirty="0">
                <a:latin typeface="+mn-lt"/>
              </a:rPr>
              <a:t>P</a:t>
            </a:r>
            <a:r>
              <a:rPr lang="it-IT" sz="3600" b="1" baseline="-25000" dirty="0">
                <a:latin typeface="+mn-lt"/>
              </a:rPr>
              <a:t>2</a:t>
            </a:r>
            <a:r>
              <a:rPr lang="it-IT" sz="3600" dirty="0">
                <a:latin typeface="+mn-lt"/>
              </a:rPr>
              <a:t> e le relative operazioni </a:t>
            </a:r>
            <a:r>
              <a:rPr lang="it-IT" sz="3600" b="1" i="1" dirty="0" err="1">
                <a:solidFill>
                  <a:srgbClr val="CC0000"/>
                </a:solidFill>
                <a:latin typeface="+mn-lt"/>
                <a:sym typeface="Symbol" pitchFamily="18" charset="2"/>
              </a:rPr>
              <a:t>Push</a:t>
            </a:r>
            <a:r>
              <a:rPr lang="it-IT" sz="3600" dirty="0">
                <a:latin typeface="+mn-lt"/>
              </a:rPr>
              <a:t> e </a:t>
            </a:r>
            <a:r>
              <a:rPr lang="it-IT" sz="3600" b="1" i="1" dirty="0" smtClean="0">
                <a:solidFill>
                  <a:srgbClr val="CC0000"/>
                </a:solidFill>
                <a:latin typeface="+mn-lt"/>
                <a:sym typeface="Symbol" pitchFamily="18" charset="2"/>
              </a:rPr>
              <a:t>Pop</a:t>
            </a:r>
            <a:r>
              <a:rPr lang="it-IT" sz="3600" dirty="0" smtClean="0">
                <a:latin typeface="+mn-lt"/>
              </a:rPr>
              <a:t>.</a:t>
            </a:r>
            <a:endParaRPr lang="it-IT" sz="3600" dirty="0">
              <a:latin typeface="+mn-lt"/>
            </a:endParaRPr>
          </a:p>
          <a:p>
            <a:pPr>
              <a:spcBef>
                <a:spcPct val="10000"/>
              </a:spcBef>
              <a:defRPr/>
            </a:pPr>
            <a:r>
              <a:rPr lang="it-IT" sz="3600" dirty="0">
                <a:latin typeface="+mn-lt"/>
              </a:rPr>
              <a:t>Le operazioni </a:t>
            </a:r>
            <a:r>
              <a:rPr lang="it-IT" sz="3600" b="1" i="1" dirty="0" err="1">
                <a:solidFill>
                  <a:srgbClr val="CC0000"/>
                </a:solidFill>
                <a:latin typeface="+mn-lt"/>
                <a:sym typeface="Symbol" pitchFamily="18" charset="2"/>
              </a:rPr>
              <a:t>PushQ</a:t>
            </a:r>
            <a:r>
              <a:rPr lang="it-IT" sz="3600" dirty="0">
                <a:latin typeface="+mn-lt"/>
              </a:rPr>
              <a:t> e </a:t>
            </a:r>
            <a:r>
              <a:rPr lang="it-IT" sz="3600" b="1" i="1" dirty="0" err="1">
                <a:solidFill>
                  <a:srgbClr val="CC0000"/>
                </a:solidFill>
                <a:latin typeface="+mn-lt"/>
                <a:sym typeface="Symbol" pitchFamily="18" charset="2"/>
              </a:rPr>
              <a:t>PopQ</a:t>
            </a:r>
            <a:r>
              <a:rPr lang="it-IT" sz="3600" dirty="0">
                <a:latin typeface="+mn-lt"/>
              </a:rPr>
              <a:t> di inserimento ed estrazione dalla coda devono richiedere tempo ammortizzato </a:t>
            </a:r>
            <a:r>
              <a:rPr lang="it-IT" sz="3600" dirty="0" smtClean="0">
                <a:latin typeface="+mn-lt"/>
              </a:rPr>
              <a:t>costante.   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87338" y="441325"/>
            <a:ext cx="85471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Se la pila contiene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elementi il ciclo </a:t>
            </a:r>
            <a:r>
              <a:rPr lang="it-IT" dirty="0" err="1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viene iterato 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min(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m,k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volte e quindi </a:t>
            </a:r>
            <a:r>
              <a:rPr lang="it-IT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MultiPop</a:t>
            </a:r>
            <a:r>
              <a:rPr lang="it-IT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ha complessità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(min(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m,k</a:t>
            </a: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)).</a:t>
            </a:r>
            <a:endParaRPr lang="it-IT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4883" name="Text Box 3"/>
          <p:cNvSpPr txBox="1">
            <a:spLocks noChangeArrowheads="1"/>
          </p:cNvSpPr>
          <p:nvPr/>
        </p:nvSpPr>
        <p:spPr bwMode="auto">
          <a:xfrm>
            <a:off x="287338" y="2133600"/>
            <a:ext cx="8569325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Consideriamo una sequenza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operazioni eseguite a partire dalla pila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vuota.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L’operazione più costosa </a:t>
            </a:r>
            <a:r>
              <a:rPr lang="it-IT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MultiPop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richiede tempo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nel caso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pessimo.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>Moltiplicando per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otteniamo il limite superiore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per il costo della sequenza di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operazioni.</a:t>
            </a:r>
            <a:endParaRPr lang="it-IT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1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1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8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906" name="Text Box 2"/>
          <p:cNvSpPr txBox="1">
            <a:spLocks noChangeArrowheads="1"/>
          </p:cNvSpPr>
          <p:nvPr/>
        </p:nvSpPr>
        <p:spPr bwMode="auto">
          <a:xfrm>
            <a:off x="358775" y="3068638"/>
            <a:ext cx="85328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Quindi il numero di operazioni </a:t>
            </a:r>
            <a:r>
              <a:rPr lang="it-IT" sz="3600" b="1" i="1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Pop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, comprese quelle interne alle </a:t>
            </a:r>
            <a:r>
              <a:rPr lang="it-IT" sz="3600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MultiPop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, non può superare il numero totale di operazioni </a:t>
            </a:r>
            <a:r>
              <a:rPr lang="it-IT" sz="3600" b="1" i="1" dirty="0" err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Push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ed è quindi minore di </a:t>
            </a:r>
            <a:r>
              <a:rPr lang="it-IT" sz="3600" b="1" i="1" dirty="0" smtClean="0">
                <a:latin typeface="Times New Roman" pitchFamily="18" charset="0"/>
                <a:cs typeface="Times New Roman" pitchFamily="18" charset="0"/>
              </a:rPr>
              <a:t>n.</a:t>
            </a:r>
            <a:endParaRPr lang="it-IT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87338" y="304800"/>
            <a:ext cx="84756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Il metodo dell’aggregazione fornisce un limite più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stretto.</a:t>
            </a:r>
            <a:endParaRPr lang="it-IT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5908" name="Text Box 4"/>
          <p:cNvSpPr txBox="1">
            <a:spLocks noChangeArrowheads="1"/>
          </p:cNvSpPr>
          <p:nvPr/>
        </p:nvSpPr>
        <p:spPr bwMode="auto">
          <a:xfrm>
            <a:off x="287338" y="1628775"/>
            <a:ext cx="85328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>
                <a:latin typeface="Times New Roman" pitchFamily="18" charset="0"/>
                <a:cs typeface="Times New Roman" pitchFamily="18" charset="0"/>
              </a:rPr>
              <a:t>Un elemento può essere tolto dalla pila soltanto dopo che è stato inserito!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5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5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5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5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906" grpId="0"/>
      <p:bldP spid="19159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87338" y="441325"/>
            <a:ext cx="856932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Se dal tempo richiesto per eseguire </a:t>
            </a:r>
            <a:r>
              <a:rPr lang="it-IT" sz="3600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MultiPop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togliamo il tempo per le iterazioni del ciclo </a:t>
            </a:r>
            <a:r>
              <a:rPr lang="it-IT" sz="36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rimane un tempo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costante.</a:t>
            </a:r>
            <a:endParaRPr lang="it-IT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6931" name="Text Box 3"/>
          <p:cNvSpPr txBox="1">
            <a:spLocks noChangeArrowheads="1"/>
          </p:cNvSpPr>
          <p:nvPr/>
        </p:nvSpPr>
        <p:spPr bwMode="auto">
          <a:xfrm>
            <a:off x="287338" y="2852738"/>
            <a:ext cx="8569325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Quindi il tempo richiesto per eseguire l’intera sequenza di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operazioni è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più il tempo richiesto per eseguire tutte le iterazioni dei cicli </a:t>
            </a:r>
            <a:r>
              <a:rPr lang="it-IT" sz="36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interni alle operazioni </a:t>
            </a:r>
            <a:r>
              <a:rPr lang="it-IT" sz="3600" b="1" i="1" dirty="0" err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MultiPop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presenti nella </a:t>
            </a:r>
            <a:r>
              <a:rPr lang="it-IT" sz="3600" dirty="0" smtClean="0">
                <a:latin typeface="Times New Roman" pitchFamily="18" charset="0"/>
                <a:cs typeface="Times New Roman" pitchFamily="18" charset="0"/>
              </a:rPr>
              <a:t>sequenza.</a:t>
            </a:r>
            <a:endParaRPr lang="it-IT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6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6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69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954" name="Text Box 2"/>
          <p:cNvSpPr txBox="1">
            <a:spLocks noChangeArrowheads="1"/>
          </p:cNvSpPr>
          <p:nvPr/>
        </p:nvSpPr>
        <p:spPr bwMode="auto">
          <a:xfrm>
            <a:off x="287338" y="685800"/>
            <a:ext cx="8569325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Siccome una iterazione richiede tempo costante e il numero totale di iterazioni è minore di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, l’esecuzione di tutte le iterazioni del ciclo </a:t>
            </a:r>
            <a:r>
              <a:rPr lang="it-IT" sz="36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richiede tempo totale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sz="3600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it-IT" sz="3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Il costo dell’intera sequenza di operazioni è quindi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sz="3600" dirty="0">
                <a:latin typeface="Times New Roman" pitchFamily="18" charset="0"/>
                <a:cs typeface="Times New Roman" pitchFamily="18" charset="0"/>
              </a:rPr>
              <a:t> e pertanto il costo ammortizzato di ciascuna operazione è 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it-IT" sz="3600" b="1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it-IT" sz="3600" b="1" i="1" dirty="0">
                <a:latin typeface="Times New Roman" pitchFamily="18" charset="0"/>
                <a:cs typeface="Times New Roman" pitchFamily="18" charset="0"/>
              </a:rPr>
              <a:t> = O</a:t>
            </a:r>
            <a:r>
              <a:rPr lang="it-IT" sz="3600" b="1" dirty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it-IT" sz="3600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it-IT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7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7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795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468313" y="225425"/>
            <a:ext cx="8027987" cy="646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it-IT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Incremento di un contatore binario</a:t>
            </a:r>
            <a:endParaRPr lang="it-IT" sz="36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85328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it-IT" sz="3600">
                <a:latin typeface="Times New Roman" pitchFamily="18" charset="0"/>
                <a:cs typeface="Times New Roman" pitchFamily="18" charset="0"/>
              </a:rPr>
              <a:t>Implementiamo un contatore binario di </a:t>
            </a:r>
            <a:r>
              <a:rPr lang="it-IT" sz="3600" b="1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sz="3600">
                <a:latin typeface="Times New Roman" pitchFamily="18" charset="0"/>
                <a:cs typeface="Times New Roman" pitchFamily="18" charset="0"/>
              </a:rPr>
              <a:t> bit con un array di bit </a:t>
            </a: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203575" y="2312988"/>
            <a:ext cx="2016125" cy="646112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36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sz="36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[0..</a:t>
            </a:r>
            <a:r>
              <a:rPr lang="it-IT" sz="36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sz="36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-1]</a:t>
            </a:r>
          </a:p>
        </p:txBody>
      </p:sp>
      <p:sp>
        <p:nvSpPr>
          <p:cNvPr id="1918981" name="Text Box 5"/>
          <p:cNvSpPr txBox="1">
            <a:spLocks noChangeArrowheads="1"/>
          </p:cNvSpPr>
          <p:nvPr/>
        </p:nvSpPr>
        <p:spPr bwMode="auto">
          <a:xfrm>
            <a:off x="287338" y="3068638"/>
            <a:ext cx="8532812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it-IT" sz="3600">
                <a:latin typeface="Times New Roman" pitchFamily="18" charset="0"/>
                <a:cs typeface="Times New Roman" pitchFamily="18" charset="0"/>
              </a:rPr>
              <a:t>Un numero binario </a:t>
            </a:r>
            <a:r>
              <a:rPr lang="it-IT" sz="36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sz="3600">
                <a:latin typeface="Times New Roman" pitchFamily="18" charset="0"/>
                <a:cs typeface="Times New Roman" pitchFamily="18" charset="0"/>
              </a:rPr>
              <a:t> registrato in </a:t>
            </a:r>
            <a:r>
              <a:rPr lang="it-IT" sz="36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3600">
                <a:latin typeface="Times New Roman" pitchFamily="18" charset="0"/>
                <a:cs typeface="Times New Roman" pitchFamily="18" charset="0"/>
              </a:rPr>
              <a:t> ha il bit meno significativo in </a:t>
            </a:r>
            <a:r>
              <a:rPr lang="it-IT" sz="36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3600" b="1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sz="3600" b="1" i="1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it-IT" sz="3600" b="1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it-IT" sz="3600">
                <a:latin typeface="Times New Roman" pitchFamily="18" charset="0"/>
                <a:cs typeface="Times New Roman" pitchFamily="18" charset="0"/>
              </a:rPr>
              <a:t> e il più significativo in </a:t>
            </a:r>
            <a:r>
              <a:rPr lang="it-IT" sz="36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3600" b="1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sz="3600" b="1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t-IT" sz="3600" b="1">
                <a:latin typeface="Times New Roman" pitchFamily="18" charset="0"/>
                <a:cs typeface="Times New Roman" pitchFamily="18" charset="0"/>
              </a:rPr>
              <a:t>-1]</a:t>
            </a:r>
            <a:r>
              <a:rPr lang="it-IT" sz="3600">
                <a:latin typeface="Times New Roman" pitchFamily="18" charset="0"/>
                <a:cs typeface="Times New Roman" pitchFamily="18" charset="0"/>
              </a:rPr>
              <a:t> per cui</a:t>
            </a:r>
          </a:p>
        </p:txBody>
      </p:sp>
      <p:graphicFrame>
        <p:nvGraphicFramePr>
          <p:cNvPr id="1918982" name="Object 6"/>
          <p:cNvGraphicFramePr>
            <a:graphicFrameLocks noChangeAspect="1"/>
          </p:cNvGraphicFramePr>
          <p:nvPr/>
        </p:nvGraphicFramePr>
        <p:xfrm>
          <a:off x="2259013" y="4932363"/>
          <a:ext cx="3717925" cy="1089025"/>
        </p:xfrm>
        <a:graphic>
          <a:graphicData uri="http://schemas.openxmlformats.org/presentationml/2006/ole">
            <p:oleObj spid="_x0000_s125954" name="Equation" r:id="rId3" imgW="990360" imgH="304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8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8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89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002" name="Text Box 2"/>
          <p:cNvSpPr txBox="1">
            <a:spLocks noChangeArrowheads="1"/>
          </p:cNvSpPr>
          <p:nvPr/>
        </p:nvSpPr>
        <p:spPr bwMode="auto">
          <a:xfrm>
            <a:off x="1223963" y="2097088"/>
            <a:ext cx="5803900" cy="3538537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1" i="1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Increment</a:t>
            </a:r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0</a:t>
            </a:r>
          </a:p>
          <a:p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it-IT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while</a:t>
            </a:r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&lt; </a:t>
            </a:r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and</a:t>
            </a:r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== 1</a:t>
            </a:r>
            <a:endParaRPr lang="it-IT" b="1">
              <a:solidFill>
                <a:srgbClr val="3333CC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0</a:t>
            </a:r>
          </a:p>
          <a:p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</a:t>
            </a:r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 </a:t>
            </a:r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</a:t>
            </a:r>
          </a:p>
          <a:p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it-IT" b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 </a:t>
            </a:r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&lt; </a:t>
            </a:r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endParaRPr lang="it-IT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= 1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87338" y="296863"/>
            <a:ext cx="8532812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it-IT" sz="3600">
                <a:latin typeface="Times New Roman" pitchFamily="18" charset="0"/>
                <a:cs typeface="Times New Roman" pitchFamily="18" charset="0"/>
              </a:rPr>
              <a:t>Supponiamo che </a:t>
            </a:r>
            <a:r>
              <a:rPr lang="it-IT" sz="36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sz="3600">
                <a:latin typeface="Times New Roman" pitchFamily="18" charset="0"/>
                <a:cs typeface="Times New Roman" pitchFamily="18" charset="0"/>
              </a:rPr>
              <a:t> venga usato per contare a partire da </a:t>
            </a:r>
            <a:r>
              <a:rPr lang="it-IT" sz="36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it-IT" sz="3600" b="1">
                <a:latin typeface="Times New Roman" pitchFamily="18" charset="0"/>
                <a:cs typeface="Times New Roman" pitchFamily="18" charset="0"/>
              </a:rPr>
              <a:t> = 0 </a:t>
            </a:r>
            <a:r>
              <a:rPr lang="it-IT" sz="3600">
                <a:latin typeface="Times New Roman" pitchFamily="18" charset="0"/>
                <a:cs typeface="Times New Roman" pitchFamily="18" charset="0"/>
              </a:rPr>
              <a:t>usando l’operazione di incremento: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0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000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000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20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20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20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20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20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20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20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20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20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20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20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20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20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20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0002" grpId="0" build="p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C:\Programmi\Microsoft Office\Templates\Blank Presentation.pot</Template>
  <TotalTime>13366</TotalTime>
  <Words>2226</Words>
  <Application>Microsoft Office PowerPoint</Application>
  <PresentationFormat>Presentazione su schermo (4:3)</PresentationFormat>
  <Paragraphs>330</Paragraphs>
  <Slides>33</Slides>
  <Notes>0</Notes>
  <HiddenSlides>0</HiddenSlides>
  <MMClips>0</MMClips>
  <ScaleCrop>false</ScaleCrop>
  <HeadingPairs>
    <vt:vector size="6" baseType="variant">
      <vt:variant>
        <vt:lpstr>Modello struttura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33</vt:i4>
      </vt:variant>
    </vt:vector>
  </HeadingPairs>
  <TitlesOfParts>
    <vt:vector size="36" baseType="lpstr">
      <vt:lpstr>Blank Presentation</vt:lpstr>
      <vt:lpstr>Microsoft Equation</vt:lpstr>
      <vt:lpstr>Equazione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</vt:vector>
  </TitlesOfParts>
  <Company>Dip. Matematica P. ed Appl.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</dc:title>
  <dc:creator>Livio Colussi</dc:creator>
  <cp:lastModifiedBy>Paolo Baldan</cp:lastModifiedBy>
  <cp:revision>761</cp:revision>
  <cp:lastPrinted>2000-11-14T13:42:16Z</cp:lastPrinted>
  <dcterms:created xsi:type="dcterms:W3CDTF">2015-05-27T09:50:51Z</dcterms:created>
  <dcterms:modified xsi:type="dcterms:W3CDTF">2015-05-27T09:51:17Z</dcterms:modified>
</cp:coreProperties>
</file>