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4.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 id="2147483691" r:id="rId2"/>
    <p:sldMasterId id="2147483684" r:id="rId3"/>
    <p:sldMasterId id="2147483686" r:id="rId4"/>
    <p:sldMasterId id="2147483701" r:id="rId5"/>
  </p:sldMasterIdLst>
  <p:notesMasterIdLst>
    <p:notesMasterId r:id="rId22"/>
  </p:notesMasterIdLst>
  <p:sldIdLst>
    <p:sldId id="303" r:id="rId6"/>
    <p:sldId id="266" r:id="rId7"/>
    <p:sldId id="356" r:id="rId8"/>
    <p:sldId id="357" r:id="rId9"/>
    <p:sldId id="358" r:id="rId10"/>
    <p:sldId id="359" r:id="rId11"/>
    <p:sldId id="360" r:id="rId12"/>
    <p:sldId id="361" r:id="rId13"/>
    <p:sldId id="362" r:id="rId14"/>
    <p:sldId id="363" r:id="rId15"/>
    <p:sldId id="260" r:id="rId16"/>
    <p:sldId id="258" r:id="rId17"/>
    <p:sldId id="264" r:id="rId18"/>
    <p:sldId id="340" r:id="rId19"/>
    <p:sldId id="341" r:id="rId20"/>
    <p:sldId id="34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303"/>
            <p14:sldId id="266"/>
            <p14:sldId id="356"/>
            <p14:sldId id="357"/>
            <p14:sldId id="358"/>
            <p14:sldId id="359"/>
            <p14:sldId id="360"/>
            <p14:sldId id="361"/>
            <p14:sldId id="362"/>
            <p14:sldId id="363"/>
            <p14:sldId id="260"/>
          </p14:sldIdLst>
        </p14:section>
        <p14:section name="Appendix: Image Descriptions for Unsighted Students" id="{9E859B0B-078E-463E-89A6-21C20DD280C4}">
          <p14:sldIdLst>
            <p14:sldId id="258"/>
            <p14:sldId id="264"/>
            <p14:sldId id="340"/>
            <p14:sldId id="341"/>
            <p14:sldId id="348"/>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extLst>
      <p:ext uri="{19B8F6BF-5375-455C-9EA6-DF929625EA0E}">
        <p15:presenceInfo xmlns:p15="http://schemas.microsoft.com/office/powerpoint/2012/main" userId="S-1-5-21-1645522239-1123561945-839522115-1006658" providerId="AD"/>
      </p:ext>
    </p:extLst>
  </p:cmAuthor>
  <p:cmAuthor id="2" name="Ciporen, Laura" initials="CL [2]" lastIdx="2" clrIdx="1">
    <p:extLst>
      <p:ext uri="{19B8F6BF-5375-455C-9EA6-DF929625EA0E}">
        <p15:presenceInfo xmlns:p15="http://schemas.microsoft.com/office/powerpoint/2012/main" userId="S::laura.ciporen@mheducation.com::567f631f-0624-4179-9d16-569ddce4882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0000"/>
    <a:srgbClr val="757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41" autoAdjust="0"/>
    <p:restoredTop sz="94221" autoAdjust="0"/>
  </p:normalViewPr>
  <p:slideViewPr>
    <p:cSldViewPr snapToGrid="0" showGuides="1">
      <p:cViewPr varScale="1">
        <p:scale>
          <a:sx n="64" d="100"/>
          <a:sy n="64" d="100"/>
        </p:scale>
        <p:origin x="900" y="72"/>
      </p:cViewPr>
      <p:guideLst>
        <p:guide pos="3264"/>
        <p:guide orient="horz" pos="2256"/>
        <p:guide pos="5640"/>
      </p:guideLst>
    </p:cSldViewPr>
  </p:slideViewPr>
  <p:outlineViewPr>
    <p:cViewPr>
      <p:scale>
        <a:sx n="33" d="100"/>
        <a:sy n="33" d="100"/>
      </p:scale>
      <p:origin x="0" y="-1439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C15294-8BCE-4B15-84C9-4E8D5074478D}" type="datetimeFigureOut">
              <a:rPr lang="en-US" smtClean="0"/>
              <a:t>1/11/2022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356329-1779-487C-B587-BBABA473AA7C}" type="slidenum">
              <a:rPr lang="en-US" smtClean="0"/>
              <a:t>‹#›</a:t>
            </a:fld>
            <a:endParaRPr lang="en-US"/>
          </a:p>
        </p:txBody>
      </p:sp>
    </p:spTree>
    <p:extLst>
      <p:ext uri="{BB962C8B-B14F-4D97-AF65-F5344CB8AC3E}">
        <p14:creationId xmlns:p14="http://schemas.microsoft.com/office/powerpoint/2010/main" val="1955805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356329-1779-487C-B587-BBABA473AA7C}" type="slidenum">
              <a:rPr lang="en-US" smtClean="0"/>
              <a:t>1</a:t>
            </a:fld>
            <a:endParaRPr lang="en-US"/>
          </a:p>
        </p:txBody>
      </p:sp>
    </p:spTree>
    <p:extLst>
      <p:ext uri="{BB962C8B-B14F-4D97-AF65-F5344CB8AC3E}">
        <p14:creationId xmlns:p14="http://schemas.microsoft.com/office/powerpoint/2010/main" val="2940225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8"/>
            <a:ext cx="9144000" cy="374266"/>
          </a:xfrm>
        </p:spPr>
        <p:txBody>
          <a:bodyPr/>
          <a:lstStyle>
            <a:lvl1pPr algn="ctr">
              <a:defRPr>
                <a:solidFill>
                  <a:schemeClr val="tx1"/>
                </a:solidFill>
              </a:defRPr>
            </a:lvl1pPr>
          </a:lstStyle>
          <a:p>
            <a:pPr defTabSz="457200">
              <a:spcBef>
                <a:spcPct val="20000"/>
              </a:spcBef>
              <a:defRPr/>
            </a:pPr>
            <a:r>
              <a:rPr lang="en-US" dirty="0"/>
              <a:t>© &lt; add the year&gt; McGraw Hill, LLC. All rights reserved. Authorized only for instructor use in the classroom.</a:t>
            </a:r>
          </a:p>
          <a:p>
            <a:pPr defTabSz="457200">
              <a:spcBef>
                <a:spcPct val="20000"/>
              </a:spcBef>
              <a:defRPr/>
            </a:pPr>
            <a:r>
              <a:rPr lang="en-US" dirty="0"/>
              <a:t>No reproduction or further distribution permitted without the prior written consent of McGraw Hill, LLC.</a:t>
            </a:r>
          </a:p>
        </p:txBody>
      </p:sp>
    </p:spTree>
    <p:extLst>
      <p:ext uri="{BB962C8B-B14F-4D97-AF65-F5344CB8AC3E}">
        <p14:creationId xmlns:p14="http://schemas.microsoft.com/office/powerpoint/2010/main" val="1001655917"/>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233546"/>
            <a:ext cx="8458200" cy="821119"/>
          </a:xfrm>
          <a:prstGeom prst="rect">
            <a:avLst/>
          </a:prstGeom>
        </p:spPr>
        <p:txBody>
          <a:bodyPr anchor="ctr">
            <a:normAutofit/>
          </a:bodyPr>
          <a:lstStyle>
            <a:lvl1pPr>
              <a:defRPr sz="36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10000558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233546"/>
            <a:ext cx="8458200" cy="821119"/>
          </a:xfrm>
          <a:prstGeom prst="rect">
            <a:avLst/>
          </a:prstGeom>
        </p:spPr>
        <p:txBody>
          <a:bodyPr anchor="ctr">
            <a:normAutofit/>
          </a:bodyPr>
          <a:lstStyle>
            <a:lvl1pPr>
              <a:defRPr sz="36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0706143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a:extLst>
              <a:ext uri="{FF2B5EF4-FFF2-40B4-BE49-F238E27FC236}">
                <a16:creationId xmlns:a16="http://schemas.microsoft.com/office/drawing/2014/main" id="{60DCFDF5-2A5B-440E-888A-BC0BFEF9FF5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dirty="0"/>
              <a:t>© &lt; add the year&gt; McGraw Hill, LLC. All rights reserved. Authorized only for instructor use in the classroom.</a:t>
            </a:r>
          </a:p>
          <a:p>
            <a:pPr defTabSz="457200">
              <a:spcBef>
                <a:spcPct val="20000"/>
              </a:spcBef>
              <a:defRPr/>
            </a:pPr>
            <a:r>
              <a:rPr lang="en-US" dirty="0"/>
              <a:t>No reproduction or further distribution permitted without the prior written consent of McGraw Hill, LLC.</a:t>
            </a:r>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7443668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a:extLst>
              <a:ext uri="{FF2B5EF4-FFF2-40B4-BE49-F238E27FC236}">
                <a16:creationId xmlns:a16="http://schemas.microsoft.com/office/drawing/2014/main" id="{60DCFDF5-2A5B-440E-888A-BC0BFEF9FF5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0211" y="1005697"/>
            <a:ext cx="2443579" cy="2443579"/>
          </a:xfrm>
          <a:prstGeom prst="rect">
            <a:avLst/>
          </a:prstGeom>
        </p:spPr>
      </p:pic>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
        <p:nvSpPr>
          <p:cNvPr id="5" name="Content Placeholder 4">
            <a:extLst>
              <a:ext uri="{FF2B5EF4-FFF2-40B4-BE49-F238E27FC236}">
                <a16:creationId xmlns:a16="http://schemas.microsoft.com/office/drawing/2014/main" id="{BF25DC59-5AB2-417D-B46A-F09F380F8F67}"/>
              </a:ext>
            </a:extLst>
          </p:cNvPr>
          <p:cNvSpPr>
            <a:spLocks noGrp="1"/>
          </p:cNvSpPr>
          <p:nvPr>
            <p:ph sz="quarter" idx="10"/>
          </p:nvPr>
        </p:nvSpPr>
        <p:spPr>
          <a:xfrm>
            <a:off x="277813" y="6526213"/>
            <a:ext cx="8699500" cy="20478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83395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4"/>
            <a:ext cx="342900" cy="143831"/>
          </a:xfr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36925710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C0136BE0-3F2D-44D5-B125-B7A30D2C8896}"/>
              </a:ext>
            </a:extLst>
          </p:cNvPr>
          <p:cNvSpPr>
            <a:spLocks noGrp="1"/>
          </p:cNvSpPr>
          <p:nvPr>
            <p:ph type="title"/>
          </p:nvPr>
        </p:nvSpPr>
        <p:spPr>
          <a:xfrm>
            <a:off x="339450" y="117244"/>
            <a:ext cx="6065851" cy="730970"/>
          </a:xfrm>
          <a:prstGeom prst="rect">
            <a:avLst/>
          </a:prstGeom>
        </p:spPr>
        <p:txBody>
          <a:bodyPr/>
          <a:lstStyle/>
          <a:p>
            <a:r>
              <a:rPr lang="en-US" dirty="0"/>
              <a:t>Click to edit Master title style</a:t>
            </a:r>
          </a:p>
        </p:txBody>
      </p:sp>
      <p:sp>
        <p:nvSpPr>
          <p:cNvPr id="3" name="Slide Number Placeholder">
            <a:extLst>
              <a:ext uri="{FF2B5EF4-FFF2-40B4-BE49-F238E27FC236}">
                <a16:creationId xmlns:a16="http://schemas.microsoft.com/office/drawing/2014/main" id="{FA117DCA-6A6D-48B9-9002-DA1E4814BF99}"/>
              </a:ext>
            </a:extLst>
          </p:cNvPr>
          <p:cNvSpPr>
            <a:spLocks noGrp="1"/>
          </p:cNvSpPr>
          <p:nvPr>
            <p:ph type="sldNum" sz="quarter" idx="10"/>
          </p:nvPr>
        </p:nvSpPr>
        <p:spPr/>
        <p:txBody>
          <a:bodyPr/>
          <a:lstStyle/>
          <a:p>
            <a:fld id="{68151E55-6873-49E2-B8D5-2F265E6F1973}" type="slidenum">
              <a:rPr lang="en-US" smtClean="0"/>
              <a:pPr/>
              <a:t>‹#›</a:t>
            </a:fld>
            <a:endParaRPr lang="en-US" dirty="0"/>
          </a:p>
        </p:txBody>
      </p:sp>
      <p:sp>
        <p:nvSpPr>
          <p:cNvPr id="5" name="Content Placeholder">
            <a:extLst>
              <a:ext uri="{FF2B5EF4-FFF2-40B4-BE49-F238E27FC236}">
                <a16:creationId xmlns:a16="http://schemas.microsoft.com/office/drawing/2014/main" id="{DA8444E8-1445-4AB7-85DD-90449330C005}"/>
              </a:ext>
            </a:extLst>
          </p:cNvPr>
          <p:cNvSpPr>
            <a:spLocks noGrp="1"/>
          </p:cNvSpPr>
          <p:nvPr>
            <p:ph sz="quarter" idx="11" hasCustomPrompt="1"/>
          </p:nvPr>
        </p:nvSpPr>
        <p:spPr>
          <a:xfrm>
            <a:off x="342900" y="1973249"/>
            <a:ext cx="6477000" cy="4343400"/>
          </a:xfrm>
        </p:spPr>
        <p:txBody>
          <a:bodyPr/>
          <a:lstStyle>
            <a:lvl1pPr>
              <a:defRPr/>
            </a:lvl1pPr>
            <a:lvl2pPr marL="344488" indent="-342900">
              <a:buFont typeface="Arial" panose="020B0604020202020204" pitchFamily="34" charset="0"/>
              <a:buChar char="•"/>
              <a:defRPr/>
            </a:lvl2pPr>
            <a:lvl3pPr>
              <a:defRPr/>
            </a:lvl3pPr>
            <a:lvl4pPr>
              <a:defRPr/>
            </a:lvl4pPr>
          </a:lstStyle>
          <a:p>
            <a:pPr lvl="0"/>
            <a:r>
              <a:rPr lang="en-US" dirty="0"/>
              <a:t>Slide Content</a:t>
            </a:r>
          </a:p>
          <a:p>
            <a:pPr lvl="2"/>
            <a:r>
              <a:rPr lang="en-US" dirty="0"/>
              <a:t>Second level</a:t>
            </a:r>
          </a:p>
          <a:p>
            <a:pPr lvl="3"/>
            <a:r>
              <a:rPr lang="en-US" dirty="0"/>
              <a:t>Third level</a:t>
            </a:r>
          </a:p>
        </p:txBody>
      </p:sp>
    </p:spTree>
    <p:extLst>
      <p:ext uri="{BB962C8B-B14F-4D97-AF65-F5344CB8AC3E}">
        <p14:creationId xmlns:p14="http://schemas.microsoft.com/office/powerpoint/2010/main" val="44541601"/>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a:extLst>
              <a:ext uri="{FF2B5EF4-FFF2-40B4-BE49-F238E27FC236}">
                <a16:creationId xmlns:a16="http://schemas.microsoft.com/office/drawing/2014/main" id="{D8AF3780-479B-4486-8AEE-B0E29BE2F870}"/>
              </a:ext>
            </a:extLst>
          </p:cNvPr>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842702864"/>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a:extLst>
              <a:ext uri="{FF2B5EF4-FFF2-40B4-BE49-F238E27FC236}">
                <a16:creationId xmlns:a16="http://schemas.microsoft.com/office/drawing/2014/main" id="{C828D23C-A7ED-420E-B199-2D8CCF24D6BE}"/>
              </a:ext>
            </a:extLst>
          </p:cNvPr>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a:extLst>
              <a:ext uri="{FF2B5EF4-FFF2-40B4-BE49-F238E27FC236}">
                <a16:creationId xmlns:a16="http://schemas.microsoft.com/office/drawing/2014/main" id="{7DBCEA22-E8D2-4B8A-B55C-3FFA6FAB317C}"/>
              </a:ext>
            </a:extLst>
          </p:cNvPr>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250593321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p:txBody>
          <a:bodyPr/>
          <a:lstStyle>
            <a:lvl1pPr algn="ctr">
              <a:defRPr>
                <a:solidFill>
                  <a:schemeClr val="tx1"/>
                </a:solidFill>
              </a:defRPr>
            </a:lvl1pPr>
          </a:lstStyle>
          <a:p>
            <a:pPr defTabSz="457200">
              <a:spcBef>
                <a:spcPct val="20000"/>
              </a:spcBef>
              <a:defRPr/>
            </a:pPr>
            <a:r>
              <a:rPr lang="en-US" dirty="0"/>
              <a:t>© &lt; add the year&gt; McGraw Hill, LLC. All rights reserved. Authorized only for instructor use in the classroom.</a:t>
            </a:r>
          </a:p>
          <a:p>
            <a:pPr defTabSz="457200">
              <a:spcBef>
                <a:spcPct val="20000"/>
              </a:spcBef>
              <a:defRPr/>
            </a:pPr>
            <a:r>
              <a:rPr lang="en-US" dirty="0"/>
              <a:t>No reproduction or further distribution permitted without the prior written consent of McGraw Hill, LLC.</a:t>
            </a:r>
          </a:p>
        </p:txBody>
      </p:sp>
    </p:spTree>
    <p:extLst>
      <p:ext uri="{BB962C8B-B14F-4D97-AF65-F5344CB8AC3E}">
        <p14:creationId xmlns:p14="http://schemas.microsoft.com/office/powerpoint/2010/main" val="2489068921"/>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6" name="Content Placeholder 5">
            <a:extLst>
              <a:ext uri="{FF2B5EF4-FFF2-40B4-BE49-F238E27FC236}">
                <a16:creationId xmlns:a16="http://schemas.microsoft.com/office/drawing/2014/main" id="{95FB06C8-11A0-4E73-A5CE-7801EB091162}"/>
              </a:ext>
            </a:extLst>
          </p:cNvPr>
          <p:cNvSpPr>
            <a:spLocks noGrp="1"/>
          </p:cNvSpPr>
          <p:nvPr>
            <p:ph sz="quarter" idx="12"/>
          </p:nvPr>
        </p:nvSpPr>
        <p:spPr>
          <a:xfrm>
            <a:off x="166688" y="6426200"/>
            <a:ext cx="8505825" cy="3111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65159651"/>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0" y="1452559"/>
            <a:ext cx="9144000" cy="4982750"/>
            <a:chOff x="0" y="1521567"/>
            <a:chExt cx="9144000" cy="4846438"/>
          </a:xfrm>
        </p:grpSpPr>
        <p:sp>
          <p:nvSpPr>
            <p:cNvPr id="11" name="Rectangle 10">
              <a:extLst>
                <a:ext uri="{FF2B5EF4-FFF2-40B4-BE49-F238E27FC236}">
                  <a16:creationId xmlns:a16="http://schemas.microsoft.com/office/drawing/2014/main" id="{23FD8DC8-1EF1-6B48-9F31-D9D254F85818}"/>
                </a:ext>
              </a:extLst>
            </p:cNvPr>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500492E-5EBE-C745-8EEE-F17D4BB4582E}"/>
                </a:ext>
              </a:extLst>
            </p:cNvPr>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p:ph type="ftr" sz="quarter" idx="11"/>
          </p:nvPr>
        </p:nvSpPr>
        <p:spPr>
          <a:xfrm>
            <a:off x="0" y="6487064"/>
            <a:ext cx="9144000" cy="370935"/>
          </a:xfrm>
        </p:spPr>
        <p:txBody>
          <a:bodyPr/>
          <a:lstStyle>
            <a:lvl1pPr algn="ctr">
              <a:defRPr>
                <a:solidFill>
                  <a:schemeClr val="tx1"/>
                </a:solidFill>
              </a:defRPr>
            </a:lvl1pPr>
          </a:lstStyle>
          <a:p>
            <a:pPr defTabSz="457200">
              <a:spcBef>
                <a:spcPct val="20000"/>
              </a:spcBef>
              <a:defRPr/>
            </a:pPr>
            <a:r>
              <a:rPr lang="en-US" dirty="0"/>
              <a:t>© &lt; add the year&gt; McGraw Hill, LLC. All rights reserved. Authorized only for instructor use in the classroom.</a:t>
            </a:r>
          </a:p>
          <a:p>
            <a:pPr defTabSz="457200">
              <a:spcBef>
                <a:spcPct val="20000"/>
              </a:spcBef>
              <a:defRPr/>
            </a:pPr>
            <a:r>
              <a:rPr lang="en-US" dirty="0"/>
              <a:t>No reproduction or further distribution permitted without the prior written consent of McGraw Hill, LLC.</a:t>
            </a:r>
          </a:p>
        </p:txBody>
      </p:sp>
    </p:spTree>
    <p:extLst>
      <p:ext uri="{BB962C8B-B14F-4D97-AF65-F5344CB8AC3E}">
        <p14:creationId xmlns:p14="http://schemas.microsoft.com/office/powerpoint/2010/main" val="380643474"/>
      </p:ext>
    </p:extLst>
  </p:cSld>
  <p:clrMapOvr>
    <a:masterClrMapping/>
  </p:clrMapOvr>
  <p:extLst>
    <p:ext uri="{DCECCB84-F9BA-43D5-87BE-67443E8EF086}">
      <p15:sldGuideLst xmlns:p15="http://schemas.microsoft.com/office/powerpoint/2012/main">
        <p15:guide id="1" orient="horz" pos="95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userDrawn="1">
            <p:ph type="ftr" sz="quarter" idx="11"/>
          </p:nvPr>
        </p:nvSpPr>
        <p:spPr>
          <a:xfrm>
            <a:off x="0" y="6487064"/>
            <a:ext cx="9144000" cy="370935"/>
          </a:xfrm>
        </p:spPr>
        <p:txBody>
          <a:bodyPr/>
          <a:lstStyle>
            <a:lvl1pPr algn="ctr">
              <a:defRPr>
                <a:solidFill>
                  <a:schemeClr val="tx1"/>
                </a:solidFill>
              </a:defRPr>
            </a:lvl1pPr>
          </a:lstStyle>
          <a:p>
            <a:pPr defTabSz="457200">
              <a:spcBef>
                <a:spcPct val="20000"/>
              </a:spcBef>
              <a:defRPr/>
            </a:pPr>
            <a:r>
              <a:rPr lang="en-US" dirty="0"/>
              <a:t>© &lt; add the year&gt; McGraw Hill, LLC. All rights reserved. Authorized only for instructor use in the classroom.</a:t>
            </a:r>
          </a:p>
          <a:p>
            <a:pPr defTabSz="457200">
              <a:spcBef>
                <a:spcPct val="20000"/>
              </a:spcBef>
              <a:defRPr/>
            </a:pPr>
            <a:r>
              <a:rPr lang="en-US" dirty="0"/>
              <a:t>No reproduction or further distribution permitted without the prior written consent of McGraw Hill, LLC.</a:t>
            </a:r>
          </a:p>
        </p:txBody>
      </p:sp>
    </p:spTree>
    <p:extLst>
      <p:ext uri="{BB962C8B-B14F-4D97-AF65-F5344CB8AC3E}">
        <p14:creationId xmlns:p14="http://schemas.microsoft.com/office/powerpoint/2010/main" val="1233895555"/>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233546"/>
            <a:ext cx="8458200" cy="821119"/>
          </a:xfrm>
          <a:prstGeom prst="rect">
            <a:avLst/>
          </a:prstGeom>
        </p:spPr>
        <p:txBody>
          <a:bodyPr anchor="ctr">
            <a:normAutofit/>
          </a:bodyPr>
          <a:lstStyle>
            <a:lvl1pPr>
              <a:defRPr sz="36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745085821"/>
      </p:ext>
    </p:extLst>
  </p:cSld>
  <p:clrMapOvr>
    <a:masterClrMapping/>
  </p:clrMapOvr>
  <p:extLst>
    <p:ext uri="{DCECCB84-F9BA-43D5-87BE-67443E8EF086}">
      <p15:sldGuideLst xmlns:p15="http://schemas.microsoft.com/office/powerpoint/2012/main">
        <p15:guide id="1" pos="2880" userDrawn="1">
          <p15:clr>
            <a:srgbClr val="FBAE40"/>
          </p15:clr>
        </p15:guide>
        <p15:guide id="2" orient="horz" pos="360" userDrawn="1">
          <p15:clr>
            <a:srgbClr val="FBAE40"/>
          </p15:clr>
        </p15:guide>
        <p15:guide id="3" pos="264" userDrawn="1">
          <p15:clr>
            <a:srgbClr val="FBAE40"/>
          </p15:clr>
        </p15:guide>
        <p15:guide id="4"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233546"/>
            <a:ext cx="8458200" cy="821119"/>
          </a:xfrm>
          <a:prstGeom prst="rect">
            <a:avLst/>
          </a:prstGeom>
        </p:spPr>
        <p:txBody>
          <a:bodyPr anchor="ctr">
            <a:normAutofit/>
          </a:bodyPr>
          <a:lstStyle>
            <a:lvl1pPr>
              <a:defRPr sz="36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a:lvl1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3422933013"/>
      </p:ext>
    </p:extLst>
  </p:cSld>
  <p:clrMapOvr>
    <a:masterClrMapping/>
  </p:clrMapOvr>
  <p:extLst>
    <p:ext uri="{DCECCB84-F9BA-43D5-87BE-67443E8EF086}">
      <p15:sldGuideLst xmlns:p15="http://schemas.microsoft.com/office/powerpoint/2012/main">
        <p15:guide id="1" orient="horz" pos="2592" userDrawn="1">
          <p15:clr>
            <a:srgbClr val="FBAE40"/>
          </p15:clr>
        </p15:guide>
        <p15:guide id="2" orient="horz" pos="273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233546"/>
            <a:ext cx="8458200" cy="821119"/>
          </a:xfrm>
          <a:prstGeom prst="rect">
            <a:avLst/>
          </a:prstGeom>
        </p:spPr>
        <p:txBody>
          <a:bodyPr anchor="ctr">
            <a:normAutofit/>
          </a:bodyPr>
          <a:lstStyle>
            <a:lvl1pPr>
              <a:defRPr sz="36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7881570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233546"/>
            <a:ext cx="8458200" cy="821119"/>
          </a:xfrm>
          <a:prstGeom prst="rect">
            <a:avLst/>
          </a:prstGeom>
        </p:spPr>
        <p:txBody>
          <a:bodyPr anchor="ctr">
            <a:normAutofit/>
          </a:bodyPr>
          <a:lstStyle>
            <a:lvl1pPr>
              <a:defRPr sz="36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144696270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userDrawn="1">
          <p15:clr>
            <a:srgbClr val="FBAE40"/>
          </p15:clr>
        </p15:guide>
        <p15:guide id="5" pos="3864"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7.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a:extLst>
              <a:ext uri="{FF2B5EF4-FFF2-40B4-BE49-F238E27FC236}">
                <a16:creationId xmlns:a16="http://schemas.microsoft.com/office/drawing/2014/main" id="{BF372B49-B6F5-4826-B4F8-2F8A4FFF8894}"/>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294106" y="283845"/>
            <a:ext cx="999514" cy="999514"/>
          </a:xfrm>
          <a:prstGeom prst="rect">
            <a:avLst/>
          </a:prstGeom>
        </p:spPr>
      </p:pic>
      <p:sp>
        <p:nvSpPr>
          <p:cNvPr id="3" name="MGH Tagline">
            <a:extLst>
              <a:ext uri="{FF2B5EF4-FFF2-40B4-BE49-F238E27FC236}">
                <a16:creationId xmlns:a16="http://schemas.microsoft.com/office/drawing/2014/main" id="{70E12349-CEA7-4006-B6E3-3E283BDBD258}"/>
              </a:ext>
            </a:extLst>
          </p:cNvPr>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solidFill>
              </a:defRPr>
            </a:lvl1pPr>
          </a:lstStyle>
          <a:p>
            <a:pPr defTabSz="457200">
              <a:spcBef>
                <a:spcPct val="20000"/>
              </a:spcBef>
              <a:defRPr/>
            </a:pPr>
            <a:r>
              <a:rPr lang="en-US" dirty="0"/>
              <a:t>Add long copyright</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89545871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704" r:id="rId3"/>
    <p:sldLayoutId id="2147483682" r:id="rId4"/>
    <p:sldLayoutId id="2147483683" r:id="rId5"/>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solidFill>
              </a:rPr>
              <a:t>© McGraw Hill, LLC</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solidFill>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88156470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9" r:id="rId3"/>
    <p:sldLayoutId id="2147483695" r:id="rId4"/>
    <p:sldLayoutId id="2147483696" r:id="rId5"/>
    <p:sldLayoutId id="2147483697" r:id="rId6"/>
  </p:sldLayoutIdLst>
  <p:hf hdr="0" dt="0"/>
  <p:txStyles>
    <p:titleStyle>
      <a:lvl1pPr algn="l" defTabSz="914400" rtl="0" eaLnBrk="1" latinLnBrk="0" hangingPunct="1">
        <a:lnSpc>
          <a:spcPct val="90000"/>
        </a:lnSpc>
        <a:spcBef>
          <a:spcPct val="0"/>
        </a:spcBef>
        <a:buNone/>
        <a:defRPr sz="36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solidFill>
              </a:defRPr>
            </a:lvl1pPr>
          </a:lstStyle>
          <a:p>
            <a:r>
              <a:rPr lang="en-US"/>
              <a:t>Add long copyright line here</a:t>
            </a:r>
            <a:endParaRPr lang="en-US" dirty="0"/>
          </a:p>
        </p:txBody>
      </p:sp>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7998185"/>
      </p:ext>
    </p:extLst>
  </p:cSld>
  <p:clrMap bg1="lt1" tx1="dk1" bg2="lt2" tx2="dk2" accent1="accent1" accent2="accent2" accent3="accent3" accent4="accent4" accent5="accent5" accent6="accent6" hlink="hlink" folHlink="folHlink"/>
  <p:sldLayoutIdLst>
    <p:sldLayoutId id="2147483685" r:id="rId1"/>
    <p:sldLayoutId id="2147483705" r:id="rId2"/>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userDrawn="1">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2160" userDrawn="1">
          <p15:clr>
            <a:srgbClr val="F26B43"/>
          </p15:clr>
        </p15:guide>
        <p15:guide id="13" pos="364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24279" y="6660234"/>
            <a:ext cx="1285344" cy="215444"/>
          </a:xfrm>
          <a:prstGeom prst="rect">
            <a:avLst/>
          </a:prstGeom>
          <a:noFill/>
        </p:spPr>
        <p:txBody>
          <a:bodyPr wrap="square" lIns="45720" rIns="45720" rtlCol="0" anchor="ctr">
            <a:spAutoFit/>
          </a:bodyPr>
          <a:lstStyle/>
          <a:p>
            <a:r>
              <a:rPr lang="en-US" sz="800" b="0" dirty="0">
                <a:solidFill>
                  <a:schemeClr val="tx1"/>
                </a:solidFill>
              </a:rPr>
              <a:t>© McGraw Hill, LLC</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solidFill>
              </a:defRPr>
            </a:lvl1pPr>
          </a:lstStyle>
          <a:p>
            <a:fld id="{68151E55-6873-49E2-B8D5-2F265E6F1973}" type="slidenum">
              <a:rPr lang="en-US" smtClean="0"/>
              <a:pPr/>
              <a:t>‹#›</a:t>
            </a:fld>
            <a:endParaRPr lang="en-US" dirty="0"/>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Tree>
    <p:extLst>
      <p:ext uri="{BB962C8B-B14F-4D97-AF65-F5344CB8AC3E}">
        <p14:creationId xmlns:p14="http://schemas.microsoft.com/office/powerpoint/2010/main" val="3690558099"/>
      </p:ext>
    </p:extLst>
  </p:cSld>
  <p:clrMap bg1="lt1" tx1="dk1" bg2="lt2" tx2="dk2" accent1="accent1" accent2="accent2" accent3="accent3" accent4="accent4" accent5="accent5" accent6="accent6" hlink="hlink" folHlink="folHlink"/>
  <p:sldLayoutIdLst>
    <p:sldLayoutId id="2147483690" r:id="rId1"/>
    <p:sldLayoutId id="2147483698"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000" kern="1200">
          <a:solidFill>
            <a:schemeClr val="tx2"/>
          </a:solidFill>
          <a:latin typeface="+mn-lt"/>
          <a:ea typeface="+mn-ea"/>
          <a:cs typeface="+mn-cs"/>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userDrawn="1">
          <p15:clr>
            <a:srgbClr val="F26B43"/>
          </p15:clr>
        </p15:guide>
        <p15:guide id="6" pos="216">
          <p15:clr>
            <a:srgbClr val="F26B43"/>
          </p15:clr>
        </p15:guide>
        <p15:guide id="7" pos="4296" userDrawn="1">
          <p15:clr>
            <a:srgbClr val="F26B43"/>
          </p15:clr>
        </p15:guide>
        <p15:guide id="9" orient="horz" pos="4211">
          <p15:clr>
            <a:srgbClr val="F26B43"/>
          </p15:clr>
        </p15:guide>
        <p15:guide id="10" orient="horz" pos="1248" userDrawn="1">
          <p15:clr>
            <a:srgbClr val="F26B43"/>
          </p15:clr>
        </p15:guide>
        <p15:guide id="11" orient="horz" pos="3984" userDrawn="1">
          <p15:clr>
            <a:srgbClr val="F26B43"/>
          </p15:clr>
        </p15:guide>
        <p15:guide id="12" orient="horz" pos="1656" userDrawn="1">
          <p15:clr>
            <a:srgbClr val="F26B43"/>
          </p15:clr>
        </p15:guide>
        <p15:guide id="13" pos="2980">
          <p15:clr>
            <a:srgbClr val="F26B43"/>
          </p15:clr>
        </p15:guide>
        <p15:guide id="14" orient="horz" pos="2260" userDrawn="1">
          <p15:clr>
            <a:srgbClr val="F26B43"/>
          </p15:clr>
        </p15:guide>
        <p15:guide id="15" pos="26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solidFill>
              </a:rPr>
              <a:t>© McGraw Hill, LLC</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solidFill>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924093042"/>
      </p:ext>
    </p:extLst>
  </p:cSld>
  <p:clrMap bg1="lt1" tx1="dk1" bg2="lt2" tx2="dk2" accent1="accent1" accent2="accent2" accent3="accent3" accent4="accent4" accent5="accent5" accent6="accent6" hlink="hlink" folHlink="folHlink"/>
  <p:sldLayoutIdLst>
    <p:sldLayoutId id="2147483702" r:id="rId1"/>
    <p:sldLayoutId id="2147483703"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14C897A-4409-4F96-826A-7AE9F1281913}"/>
              </a:ext>
            </a:extLst>
          </p:cNvPr>
          <p:cNvSpPr>
            <a:spLocks noGrp="1"/>
          </p:cNvSpPr>
          <p:nvPr>
            <p:ph type="ctrTitle"/>
          </p:nvPr>
        </p:nvSpPr>
        <p:spPr/>
        <p:txBody>
          <a:bodyPr/>
          <a:lstStyle/>
          <a:p>
            <a:r>
              <a:rPr lang="en-US" sz="2800" noProof="0" dirty="0"/>
              <a:t>Chapter 1</a:t>
            </a:r>
            <a:endParaRPr lang="en-US" noProof="0" dirty="0"/>
          </a:p>
        </p:txBody>
      </p:sp>
      <p:sp>
        <p:nvSpPr>
          <p:cNvPr id="13" name="Subtitle 12">
            <a:extLst>
              <a:ext uri="{FF2B5EF4-FFF2-40B4-BE49-F238E27FC236}">
                <a16:creationId xmlns:a16="http://schemas.microsoft.com/office/drawing/2014/main" id="{39DC5F79-D657-4B2E-8FAB-C143E5618948}"/>
              </a:ext>
            </a:extLst>
          </p:cNvPr>
          <p:cNvSpPr>
            <a:spLocks noGrp="1"/>
          </p:cNvSpPr>
          <p:nvPr>
            <p:ph type="subTitle" idx="1"/>
          </p:nvPr>
        </p:nvSpPr>
        <p:spPr>
          <a:xfrm>
            <a:off x="621792" y="4332064"/>
            <a:ext cx="2940805" cy="524944"/>
          </a:xfrm>
        </p:spPr>
        <p:txBody>
          <a:bodyPr/>
          <a:lstStyle/>
          <a:p>
            <a:r>
              <a:rPr lang="en-US" sz="1400" noProof="0" dirty="0"/>
              <a:t>Introduction</a:t>
            </a:r>
          </a:p>
        </p:txBody>
      </p:sp>
      <p:sp>
        <p:nvSpPr>
          <p:cNvPr id="14" name="Text Placeholder 13">
            <a:extLst>
              <a:ext uri="{FF2B5EF4-FFF2-40B4-BE49-F238E27FC236}">
                <a16:creationId xmlns:a16="http://schemas.microsoft.com/office/drawing/2014/main" id="{A59F268B-4D44-410E-9686-AEB4FDBAB432}"/>
              </a:ext>
            </a:extLst>
          </p:cNvPr>
          <p:cNvSpPr>
            <a:spLocks noGrp="1"/>
          </p:cNvSpPr>
          <p:nvPr>
            <p:ph type="body" sz="quarter" idx="10"/>
          </p:nvPr>
        </p:nvSpPr>
        <p:spPr>
          <a:xfrm>
            <a:off x="621791" y="5096655"/>
            <a:ext cx="3043303" cy="690097"/>
          </a:xfrm>
        </p:spPr>
        <p:txBody>
          <a:bodyPr/>
          <a:lstStyle/>
          <a:p>
            <a:r>
              <a:rPr lang="en-US" noProof="0" dirty="0"/>
              <a:t>Strategic Management of Technological Innovation, 7</a:t>
            </a:r>
            <a:r>
              <a:rPr lang="en-US" baseline="30000" noProof="0" dirty="0"/>
              <a:t>th</a:t>
            </a:r>
            <a:r>
              <a:rPr lang="en-US" noProof="0" dirty="0"/>
              <a:t> Edition</a:t>
            </a:r>
          </a:p>
          <a:p>
            <a:r>
              <a:rPr lang="en-US" noProof="0" dirty="0"/>
              <a:t>Melissa A. Schilling</a:t>
            </a:r>
          </a:p>
        </p:txBody>
      </p:sp>
      <p:pic>
        <p:nvPicPr>
          <p:cNvPr id="6" name="Picture 5" descr="Book Cover Image">
            <a:extLst>
              <a:ext uri="{FF2B5EF4-FFF2-40B4-BE49-F238E27FC236}">
                <a16:creationId xmlns:a16="http://schemas.microsoft.com/office/drawing/2014/main" id="{8305DBB4-9788-407D-A585-30760F9B531D}"/>
              </a:ext>
            </a:extLst>
          </p:cNvPr>
          <p:cNvPicPr>
            <a:picLocks noChangeAspect="1"/>
          </p:cNvPicPr>
          <p:nvPr/>
        </p:nvPicPr>
        <p:blipFill>
          <a:blip r:embed="rId3"/>
          <a:stretch>
            <a:fillRect/>
          </a:stretch>
        </p:blipFill>
        <p:spPr>
          <a:xfrm>
            <a:off x="4958080" y="1150902"/>
            <a:ext cx="3785944" cy="5206435"/>
          </a:xfrm>
          <a:prstGeom prst="rect">
            <a:avLst/>
          </a:prstGeom>
        </p:spPr>
      </p:pic>
      <p:sp>
        <p:nvSpPr>
          <p:cNvPr id="3" name="Content Placeholder 2">
            <a:extLst>
              <a:ext uri="{FF2B5EF4-FFF2-40B4-BE49-F238E27FC236}">
                <a16:creationId xmlns:a16="http://schemas.microsoft.com/office/drawing/2014/main" id="{158696B5-5EAD-4C7F-88A9-5606312B50D7}"/>
              </a:ext>
            </a:extLst>
          </p:cNvPr>
          <p:cNvSpPr>
            <a:spLocks noGrp="1"/>
          </p:cNvSpPr>
          <p:nvPr>
            <p:ph sz="quarter" idx="12"/>
          </p:nvPr>
        </p:nvSpPr>
        <p:spPr>
          <a:xfrm>
            <a:off x="-16187" y="6529070"/>
            <a:ext cx="9193437" cy="231494"/>
          </a:xfrm>
        </p:spPr>
        <p:txBody>
          <a:bodyPr/>
          <a:lstStyle/>
          <a:p>
            <a:pPr algn="ctr"/>
            <a:r>
              <a:rPr lang="en-IN" sz="1200" noProof="1">
                <a:latin typeface="Arial" panose="020B0604020202020204" pitchFamily="34" charset="0"/>
                <a:cs typeface="Arial" panose="020B0604020202020204" pitchFamily="34" charset="0"/>
              </a:rPr>
              <a:t>© McGraw Hill LLC. All rights reserved. No reproduction or distribution without the prior written consent of McGraw Hill LLC.</a:t>
            </a:r>
            <a:endParaRPr lang="en-US" sz="1200" noProof="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1144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noProof="0" dirty="0"/>
              <a:t>Part One: Industry Dynamics of Technological Innovation</a:t>
            </a:r>
          </a:p>
        </p:txBody>
      </p:sp>
      <p:sp>
        <p:nvSpPr>
          <p:cNvPr id="3" name="Content Placeholder 2"/>
          <p:cNvSpPr>
            <a:spLocks noGrp="1"/>
          </p:cNvSpPr>
          <p:nvPr>
            <p:ph sz="quarter" idx="11"/>
          </p:nvPr>
        </p:nvSpPr>
        <p:spPr/>
        <p:txBody>
          <a:bodyPr>
            <a:normAutofit/>
          </a:bodyPr>
          <a:lstStyle/>
          <a:p>
            <a:r>
              <a:rPr lang="en-US" sz="2400" noProof="0" dirty="0"/>
              <a:t>The sources from which innovation arises, including the role of individuals, organizations, government institutions, and networks.</a:t>
            </a:r>
          </a:p>
          <a:p>
            <a:r>
              <a:rPr lang="en-US" sz="2400" noProof="0" dirty="0"/>
              <a:t>Types of innovations, and common industry patterns of technological evolution and diffusion.</a:t>
            </a:r>
          </a:p>
          <a:p>
            <a:r>
              <a:rPr lang="en-US" sz="2400" noProof="0" dirty="0"/>
              <a:t>The factors that determine whether industries experience pressure to select a dominant design, and what drives which technologies dominate others.</a:t>
            </a:r>
          </a:p>
          <a:p>
            <a:r>
              <a:rPr lang="en-US" sz="2400" noProof="0" dirty="0"/>
              <a:t>Effects of timing of entry, and how firms can identify (and manage) their entry options.</a:t>
            </a:r>
          </a:p>
        </p:txBody>
      </p:sp>
      <p:sp>
        <p:nvSpPr>
          <p:cNvPr id="6" name="Slide Number Placeholder 5"/>
          <p:cNvSpPr>
            <a:spLocks noGrp="1"/>
          </p:cNvSpPr>
          <p:nvPr>
            <p:ph type="sldNum" sz="quarter" idx="10"/>
          </p:nvPr>
        </p:nvSpPr>
        <p:spPr/>
        <p:txBody>
          <a:bodyPr/>
          <a:lstStyle/>
          <a:p>
            <a:fld id="{68151E55-6873-49E2-B8D5-2F265E6F1973}" type="slidenum">
              <a:rPr lang="en-US" smtClean="0"/>
              <a:t>10</a:t>
            </a:fld>
            <a:endParaRPr lang="en-US" dirty="0"/>
          </a:p>
        </p:txBody>
      </p:sp>
    </p:spTree>
    <p:extLst>
      <p:ext uri="{BB962C8B-B14F-4D97-AF65-F5344CB8AC3E}">
        <p14:creationId xmlns:p14="http://schemas.microsoft.com/office/powerpoint/2010/main" val="3622087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6F92C4D4-C867-4E2F-BF62-33A518B42728}"/>
              </a:ext>
            </a:extLst>
          </p:cNvPr>
          <p:cNvSpPr>
            <a:spLocks noGrp="1"/>
          </p:cNvSpPr>
          <p:nvPr>
            <p:ph type="title"/>
          </p:nvPr>
        </p:nvSpPr>
        <p:spPr/>
        <p:txBody>
          <a:bodyPr/>
          <a:lstStyle/>
          <a:p>
            <a:r>
              <a:rPr lang="en-US" noProof="0" dirty="0"/>
              <a:t>End of Main Content</a:t>
            </a:r>
          </a:p>
        </p:txBody>
      </p:sp>
      <p:sp>
        <p:nvSpPr>
          <p:cNvPr id="4" name="Content Placeholder 3">
            <a:extLst>
              <a:ext uri="{FF2B5EF4-FFF2-40B4-BE49-F238E27FC236}">
                <a16:creationId xmlns:a16="http://schemas.microsoft.com/office/drawing/2014/main" id="{2AAE7BB7-8AAC-4997-A2E0-E359554D7833}"/>
              </a:ext>
            </a:extLst>
          </p:cNvPr>
          <p:cNvSpPr>
            <a:spLocks noGrp="1"/>
          </p:cNvSpPr>
          <p:nvPr>
            <p:ph sz="quarter" idx="10"/>
          </p:nvPr>
        </p:nvSpPr>
        <p:spPr>
          <a:xfrm>
            <a:off x="-83129" y="6551618"/>
            <a:ext cx="9277005" cy="232133"/>
          </a:xfrm>
        </p:spPr>
        <p:txBody>
          <a:bodyPr/>
          <a:lstStyle/>
          <a:p>
            <a:r>
              <a:rPr lang="en-IN" sz="1200" noProof="1">
                <a:latin typeface="Arial" panose="020B0604020202020204" pitchFamily="34" charset="0"/>
                <a:cs typeface="Arial" panose="020B0604020202020204" pitchFamily="34" charset="0"/>
              </a:rPr>
              <a:t>© McGraw Hill LLC. All rights reserved. No reproduction or distribution without the prior written consent of McGraw Hill LLC.</a:t>
            </a:r>
            <a:endParaRPr lang="en-US" sz="1200" noProof="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0484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B6140-A63B-4D20-A758-54BAF6E00ACE}"/>
              </a:ext>
            </a:extLst>
          </p:cNvPr>
          <p:cNvSpPr>
            <a:spLocks noGrp="1"/>
          </p:cNvSpPr>
          <p:nvPr>
            <p:ph type="title"/>
          </p:nvPr>
        </p:nvSpPr>
        <p:spPr/>
        <p:txBody>
          <a:bodyPr/>
          <a:lstStyle/>
          <a:p>
            <a:r>
              <a:rPr lang="en-US" noProof="0" dirty="0"/>
              <a:t>Accessibility Content: Text Alternatives for Images</a:t>
            </a:r>
          </a:p>
        </p:txBody>
      </p:sp>
      <p:sp>
        <p:nvSpPr>
          <p:cNvPr id="3" name="Slide Number Placeholder 2">
            <a:extLst>
              <a:ext uri="{FF2B5EF4-FFF2-40B4-BE49-F238E27FC236}">
                <a16:creationId xmlns:a16="http://schemas.microsoft.com/office/drawing/2014/main" id="{9665C4E0-2E36-443B-B4C4-06FC04FDC35C}"/>
              </a:ext>
            </a:extLst>
          </p:cNvPr>
          <p:cNvSpPr>
            <a:spLocks noGrp="1"/>
          </p:cNvSpPr>
          <p:nvPr>
            <p:ph type="sldNum" sz="quarter" idx="10"/>
          </p:nvPr>
        </p:nvSpPr>
        <p:spPr/>
        <p:txBody>
          <a:bodyPr/>
          <a:lstStyle/>
          <a:p>
            <a:fld id="{68151E55-6873-49E2-B8D5-2F265E6F1973}" type="slidenum">
              <a:rPr lang="en-US" smtClean="0"/>
              <a:pPr/>
              <a:t>12</a:t>
            </a:fld>
            <a:endParaRPr lang="en-US"/>
          </a:p>
        </p:txBody>
      </p:sp>
    </p:spTree>
    <p:extLst>
      <p:ext uri="{BB962C8B-B14F-4D97-AF65-F5344CB8AC3E}">
        <p14:creationId xmlns:p14="http://schemas.microsoft.com/office/powerpoint/2010/main" val="4245016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Autofit/>
          </a:bodyPr>
          <a:lstStyle/>
          <a:p>
            <a:r>
              <a:rPr lang="en-US" sz="3200" noProof="0" dirty="0"/>
              <a:t>Innovation by Industry: The Importance of Strategy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81587" y="1068234"/>
            <a:ext cx="2980826" cy="225425"/>
          </a:xfrm>
        </p:spPr>
        <p:txBody>
          <a:bodyPr/>
          <a:lstStyle/>
          <a:p>
            <a:r>
              <a:rPr lang="en-US" noProof="0" dirty="0">
                <a:hlinkClick r:id="rId2" action="ppaction://hlinksldjump"/>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371601"/>
            <a:ext cx="8458200" cy="4418165"/>
          </a:xfrm>
        </p:spPr>
        <p:txBody>
          <a:bodyPr>
            <a:normAutofit/>
          </a:bodyPr>
          <a:lstStyle/>
          <a:p>
            <a:r>
              <a:rPr lang="en-US" sz="2200" b="0" i="0" u="none" strike="noStrike" noProof="0" dirty="0">
                <a:solidFill>
                  <a:srgbClr val="000000"/>
                </a:solidFill>
                <a:effectLst/>
              </a:rPr>
              <a:t>An illustration shows the process involved in new product development in pharmaceuticals. The illustration is shaped like a funnel, which has been placed horizontally. The top part of the funnel is labeled as 5000 compounds, leading to the middle part labeled as 125 leads, leading to the bottom part labeled as 2 to 3 drugs tested and ending at the tip of the funnel labeled 1 drug. A bottle labeled R x is placed at the end of the funnel. A rightward pointing scale is placed at the bottom of the funnel and is divided into three sections. The first section is labeled discovery and preclinical, 3 to 6 years. The second section is labeled clinical trials, 6 to 7 years. The third section is labeled approval, half to 2 years.</a:t>
            </a:r>
            <a:r>
              <a:rPr lang="en-US" sz="2200" noProof="0" dirty="0"/>
              <a:t>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a:xfrm>
            <a:off x="3092111" y="6350211"/>
            <a:ext cx="2959779" cy="228600"/>
          </a:xfrm>
        </p:spPr>
        <p:txBody>
          <a:bodyPr/>
          <a:lstStyle/>
          <a:p>
            <a:r>
              <a:rPr lang="en-US" noProof="0" dirty="0">
                <a:hlinkClick r:id="rId2" action="ppaction://hlinksldjump"/>
              </a:rPr>
              <a:t>Return to parent-slide containing images.</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13</a:t>
            </a:fld>
            <a:endParaRPr lang="en-US"/>
          </a:p>
        </p:txBody>
      </p:sp>
    </p:spTree>
    <p:extLst>
      <p:ext uri="{BB962C8B-B14F-4D97-AF65-F5344CB8AC3E}">
        <p14:creationId xmlns:p14="http://schemas.microsoft.com/office/powerpoint/2010/main" val="57252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Autofit/>
          </a:bodyPr>
          <a:lstStyle/>
          <a:p>
            <a:r>
              <a:rPr lang="en-US" sz="3000" noProof="0" dirty="0"/>
              <a:t>The Strategic Management of Technological Innovation </a:t>
            </a:r>
            <a:r>
              <a:rPr lang="en-US" sz="1000" b="0" noProof="0" dirty="0"/>
              <a:t>1</a:t>
            </a:r>
            <a:r>
              <a:rPr lang="en-US" sz="3000" noProof="0" dirty="0"/>
              <a:t>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81587" y="1068234"/>
            <a:ext cx="2980826" cy="225425"/>
          </a:xfrm>
        </p:spPr>
        <p:txBody>
          <a:bodyPr/>
          <a:lstStyle/>
          <a:p>
            <a:r>
              <a:rPr lang="en-US" noProof="0" dirty="0">
                <a:hlinkClick r:id="rId2" action="ppaction://hlinksldjump"/>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371601"/>
            <a:ext cx="8458200" cy="4506966"/>
          </a:xfrm>
        </p:spPr>
        <p:txBody>
          <a:bodyPr>
            <a:normAutofit/>
          </a:bodyPr>
          <a:lstStyle/>
          <a:p>
            <a:r>
              <a:rPr lang="en-US" sz="2400" b="0" i="0" u="none" strike="noStrike" noProof="0" dirty="0">
                <a:solidFill>
                  <a:srgbClr val="000000"/>
                </a:solidFill>
                <a:effectLst/>
              </a:rPr>
              <a:t>Part 1, labeled Industry dynamics of technological innovation, contains Chapter 2, Sources of Innovation, Chapter 3, Types and patterns of Innovation, Chapter 4, Standards battles, modularity, and platform competition, and Chapter 5, Timing of entry.</a:t>
            </a:r>
            <a:r>
              <a:rPr lang="en-US" sz="2400" noProof="0" dirty="0"/>
              <a:t>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a:xfrm>
            <a:off x="3092111" y="6350211"/>
            <a:ext cx="2959779" cy="228600"/>
          </a:xfrm>
        </p:spPr>
        <p:txBody>
          <a:bodyPr/>
          <a:lstStyle/>
          <a:p>
            <a:r>
              <a:rPr lang="en-US" noProof="0" dirty="0">
                <a:hlinkClick r:id="rId2" action="ppaction://hlinksldjump"/>
              </a:rPr>
              <a:t>Return to parent-slide containing images.</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14</a:t>
            </a:fld>
            <a:endParaRPr lang="en-US"/>
          </a:p>
        </p:txBody>
      </p:sp>
    </p:spTree>
    <p:extLst>
      <p:ext uri="{BB962C8B-B14F-4D97-AF65-F5344CB8AC3E}">
        <p14:creationId xmlns:p14="http://schemas.microsoft.com/office/powerpoint/2010/main" val="1242948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Autofit/>
          </a:bodyPr>
          <a:lstStyle/>
          <a:p>
            <a:r>
              <a:rPr lang="en-US" sz="3000" noProof="0" dirty="0"/>
              <a:t>The Strategic Management of Technological Innovation </a:t>
            </a:r>
            <a:r>
              <a:rPr lang="en-US" sz="1000" b="0" noProof="0" dirty="0"/>
              <a:t>2</a:t>
            </a:r>
            <a:r>
              <a:rPr lang="en-US" sz="3000" noProof="0" dirty="0"/>
              <a:t>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81587" y="1068234"/>
            <a:ext cx="2980826" cy="225425"/>
          </a:xfrm>
        </p:spPr>
        <p:txBody>
          <a:bodyPr/>
          <a:lstStyle/>
          <a:p>
            <a:r>
              <a:rPr lang="en-US" noProof="0" dirty="0">
                <a:hlinkClick r:id="rId2" action="ppaction://hlinksldjump"/>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b="0" i="0" u="none" strike="noStrike" noProof="0" dirty="0">
                <a:solidFill>
                  <a:srgbClr val="000000"/>
                </a:solidFill>
                <a:effectLst/>
              </a:rPr>
              <a:t>Part 2, labeled Formulating technological innovation strategy, contains Chapter 6, Defining the organization's strategic directions, that is further divided into Chapter 7, Choosing innovation projects, Chapter 8, Collaboration strategies, and Chapter 9, Protecting innovation.</a:t>
            </a:r>
            <a:r>
              <a:rPr lang="en-US" sz="2400" noProof="0" dirty="0"/>
              <a:t>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a:xfrm>
            <a:off x="3092111" y="6350211"/>
            <a:ext cx="2959779" cy="228600"/>
          </a:xfrm>
        </p:spPr>
        <p:txBody>
          <a:bodyPr/>
          <a:lstStyle/>
          <a:p>
            <a:r>
              <a:rPr lang="en-US" noProof="0" dirty="0">
                <a:hlinkClick r:id="rId2" action="ppaction://hlinksldjump"/>
              </a:rPr>
              <a:t>Return to parent-slide containing images.</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15</a:t>
            </a:fld>
            <a:endParaRPr lang="en-US"/>
          </a:p>
        </p:txBody>
      </p:sp>
    </p:spTree>
    <p:extLst>
      <p:ext uri="{BB962C8B-B14F-4D97-AF65-F5344CB8AC3E}">
        <p14:creationId xmlns:p14="http://schemas.microsoft.com/office/powerpoint/2010/main" val="2835683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Autofit/>
          </a:bodyPr>
          <a:lstStyle/>
          <a:p>
            <a:r>
              <a:rPr lang="en-US" sz="3000" noProof="0" dirty="0"/>
              <a:t>The Strategic Management of Technological Innovation </a:t>
            </a:r>
            <a:r>
              <a:rPr lang="en-US" sz="1000" b="0" noProof="0" dirty="0"/>
              <a:t>3</a:t>
            </a:r>
            <a:r>
              <a:rPr lang="en-US" sz="3000" noProof="0" dirty="0"/>
              <a:t>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81587" y="1068234"/>
            <a:ext cx="2980826" cy="225425"/>
          </a:xfrm>
        </p:spPr>
        <p:txBody>
          <a:bodyPr/>
          <a:lstStyle/>
          <a:p>
            <a:r>
              <a:rPr lang="en-US" noProof="0" dirty="0">
                <a:hlinkClick r:id="rId2" action="ppaction://hlinksldjump"/>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b="0" i="0" u="none" strike="noStrike" noProof="0" dirty="0">
                <a:solidFill>
                  <a:srgbClr val="000000"/>
                </a:solidFill>
                <a:effectLst/>
              </a:rPr>
              <a:t>Part 3, labeled Implementing technological innovation strategy, contains Chapter 10, Defining the organization's strategic directions, Chapter 11, Managing the new product development process, Chapter 12, Managing new product development terms, and Chapter 13, Crafting a Deployment strategy.</a:t>
            </a:r>
            <a:r>
              <a:rPr lang="en-US" sz="2400" noProof="0" dirty="0"/>
              <a:t>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a:xfrm>
            <a:off x="3092111" y="6350211"/>
            <a:ext cx="2959779" cy="228600"/>
          </a:xfrm>
        </p:spPr>
        <p:txBody>
          <a:bodyPr/>
          <a:lstStyle/>
          <a:p>
            <a:r>
              <a:rPr lang="en-US" noProof="0" dirty="0">
                <a:hlinkClick r:id="rId2" action="ppaction://hlinksldjump"/>
              </a:rPr>
              <a:t>Return to parent-slide containing images.</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16</a:t>
            </a:fld>
            <a:endParaRPr lang="en-US"/>
          </a:p>
        </p:txBody>
      </p:sp>
    </p:spTree>
    <p:extLst>
      <p:ext uri="{BB962C8B-B14F-4D97-AF65-F5344CB8AC3E}">
        <p14:creationId xmlns:p14="http://schemas.microsoft.com/office/powerpoint/2010/main" val="1775855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A70556CF-5C09-4990-85C3-DFBC5FAA7AEC}"/>
              </a:ext>
            </a:extLst>
          </p:cNvPr>
          <p:cNvSpPr>
            <a:spLocks noGrp="1"/>
          </p:cNvSpPr>
          <p:nvPr>
            <p:ph type="title"/>
          </p:nvPr>
        </p:nvSpPr>
        <p:spPr/>
        <p:txBody>
          <a:bodyPr>
            <a:noAutofit/>
          </a:bodyPr>
          <a:lstStyle/>
          <a:p>
            <a:r>
              <a:rPr lang="en-US" sz="3200" noProof="0" dirty="0"/>
              <a:t>Importance of Technological Innovation </a:t>
            </a:r>
            <a:r>
              <a:rPr lang="en-US" sz="1000" b="0" noProof="0" dirty="0"/>
              <a:t>1</a:t>
            </a:r>
          </a:p>
        </p:txBody>
      </p:sp>
      <p:sp>
        <p:nvSpPr>
          <p:cNvPr id="13" name="Content Placeholder 12">
            <a:extLst>
              <a:ext uri="{FF2B5EF4-FFF2-40B4-BE49-F238E27FC236}">
                <a16:creationId xmlns:a16="http://schemas.microsoft.com/office/drawing/2014/main" id="{6210963B-29CF-4450-9046-C56B1E2FAFE8}"/>
              </a:ext>
            </a:extLst>
          </p:cNvPr>
          <p:cNvSpPr>
            <a:spLocks noGrp="1"/>
          </p:cNvSpPr>
          <p:nvPr>
            <p:ph sz="quarter" idx="11"/>
          </p:nvPr>
        </p:nvSpPr>
        <p:spPr/>
        <p:txBody>
          <a:bodyPr>
            <a:noAutofit/>
          </a:bodyPr>
          <a:lstStyle/>
          <a:p>
            <a:r>
              <a:rPr lang="en-US" altLang="en-US" sz="2400" noProof="0" dirty="0"/>
              <a:t>Technological innovation now the single most important driver of competitive success in many industries.</a:t>
            </a:r>
          </a:p>
          <a:p>
            <a:pPr marL="291600" lvl="1" indent="-291600"/>
            <a:r>
              <a:rPr lang="en-US" altLang="en-US" sz="2200" noProof="0" dirty="0"/>
              <a:t>Many firms earn over one-third of sales on products developed within last five years.</a:t>
            </a:r>
          </a:p>
          <a:p>
            <a:pPr marL="291600" lvl="1" indent="-291600"/>
            <a:r>
              <a:rPr lang="en-US" altLang="en-US" sz="2200" noProof="0" dirty="0"/>
              <a:t>Product innovations help firms protect margins by offering new, differentiated features.</a:t>
            </a:r>
          </a:p>
          <a:p>
            <a:pPr marL="291600" lvl="1" indent="-291600"/>
            <a:r>
              <a:rPr lang="en-US" altLang="en-US" sz="2200" noProof="0" dirty="0"/>
              <a:t>Process innovations help make manufacturing more efficient.</a:t>
            </a:r>
          </a:p>
        </p:txBody>
      </p:sp>
      <p:sp>
        <p:nvSpPr>
          <p:cNvPr id="11" name="Slide Number Placeholder 10">
            <a:extLst>
              <a:ext uri="{FF2B5EF4-FFF2-40B4-BE49-F238E27FC236}">
                <a16:creationId xmlns:a16="http://schemas.microsoft.com/office/drawing/2014/main" id="{FF6CBAAD-B193-4F9E-9143-8E6D4796C79E}"/>
              </a:ext>
            </a:extLst>
          </p:cNvPr>
          <p:cNvSpPr>
            <a:spLocks noGrp="1"/>
          </p:cNvSpPr>
          <p:nvPr>
            <p:ph type="sldNum" sz="quarter" idx="10"/>
          </p:nvPr>
        </p:nvSpPr>
        <p:spPr/>
        <p:txBody>
          <a:bodyPr/>
          <a:lstStyle/>
          <a:p>
            <a:fld id="{68151E55-6873-49E2-B8D5-2F265E6F1973}" type="slidenum">
              <a:rPr lang="en-US" smtClean="0"/>
              <a:t>2</a:t>
            </a:fld>
            <a:endParaRPr lang="en-US" dirty="0"/>
          </a:p>
        </p:txBody>
      </p:sp>
    </p:spTree>
    <p:extLst>
      <p:ext uri="{BB962C8B-B14F-4D97-AF65-F5344CB8AC3E}">
        <p14:creationId xmlns:p14="http://schemas.microsoft.com/office/powerpoint/2010/main" val="4159224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noProof="0" dirty="0"/>
              <a:t>Importance of Technological Innovation </a:t>
            </a:r>
            <a:r>
              <a:rPr lang="en-US" sz="1100" b="0" noProof="0" dirty="0"/>
              <a:t>2</a:t>
            </a:r>
            <a:endParaRPr lang="en-US" b="0" noProof="0" dirty="0"/>
          </a:p>
        </p:txBody>
      </p:sp>
      <p:sp>
        <p:nvSpPr>
          <p:cNvPr id="3" name="Content Placeholder 2"/>
          <p:cNvSpPr>
            <a:spLocks noGrp="1"/>
          </p:cNvSpPr>
          <p:nvPr>
            <p:ph sz="quarter" idx="11"/>
          </p:nvPr>
        </p:nvSpPr>
        <p:spPr>
          <a:xfrm>
            <a:off x="342900" y="1276710"/>
            <a:ext cx="8458200" cy="1727748"/>
          </a:xfrm>
        </p:spPr>
        <p:txBody>
          <a:bodyPr>
            <a:normAutofit/>
          </a:bodyPr>
          <a:lstStyle/>
          <a:p>
            <a:r>
              <a:rPr lang="en-US" sz="2400" noProof="0" dirty="0"/>
              <a:t>Advances in information technology have enabled faster innovation.</a:t>
            </a:r>
          </a:p>
          <a:p>
            <a:pPr marL="291600" lvl="1" indent="-291600"/>
            <a:r>
              <a:rPr lang="en-US" sz="2200" noProof="0" dirty="0"/>
              <a:t>C</a:t>
            </a:r>
            <a:r>
              <a:rPr lang="en-US" sz="100" noProof="0" dirty="0"/>
              <a:t> </a:t>
            </a:r>
            <a:r>
              <a:rPr lang="en-US" sz="2200" noProof="0" dirty="0"/>
              <a:t>A</a:t>
            </a:r>
            <a:r>
              <a:rPr lang="en-US" sz="100" noProof="0" dirty="0"/>
              <a:t> </a:t>
            </a:r>
            <a:r>
              <a:rPr lang="en-US" sz="2200" noProof="0" dirty="0"/>
              <a:t>D/C</a:t>
            </a:r>
            <a:r>
              <a:rPr lang="en-US" sz="100" noProof="0" dirty="0"/>
              <a:t> </a:t>
            </a:r>
            <a:r>
              <a:rPr lang="en-US" sz="2200" noProof="0" dirty="0"/>
              <a:t>A</a:t>
            </a:r>
            <a:r>
              <a:rPr lang="en-US" sz="100" noProof="0" dirty="0"/>
              <a:t> </a:t>
            </a:r>
            <a:r>
              <a:rPr lang="en-US" sz="2200" noProof="0" dirty="0"/>
              <a:t>M systems enable rapid design and shorter production runs.</a:t>
            </a:r>
          </a:p>
        </p:txBody>
      </p:sp>
      <p:sp>
        <p:nvSpPr>
          <p:cNvPr id="4" name="Content Placeholder 3"/>
          <p:cNvSpPr>
            <a:spLocks noGrp="1"/>
          </p:cNvSpPr>
          <p:nvPr>
            <p:ph sz="quarter" idx="14"/>
          </p:nvPr>
        </p:nvSpPr>
        <p:spPr>
          <a:xfrm>
            <a:off x="342900" y="3226503"/>
            <a:ext cx="8458200" cy="3021897"/>
          </a:xfrm>
        </p:spPr>
        <p:txBody>
          <a:bodyPr/>
          <a:lstStyle/>
          <a:p>
            <a:r>
              <a:rPr lang="en-US" sz="2400" noProof="0" dirty="0"/>
              <a:t>Importance of innovation and advances in information technology have lead to:</a:t>
            </a:r>
          </a:p>
          <a:p>
            <a:pPr marL="291600" lvl="1" indent="-291600"/>
            <a:r>
              <a:rPr lang="en-US" sz="2200" noProof="0" dirty="0"/>
              <a:t>Shorter product lifecycles (more rapid product obsolescence).</a:t>
            </a:r>
          </a:p>
          <a:p>
            <a:pPr marL="291600" lvl="1" indent="-291600"/>
            <a:r>
              <a:rPr lang="en-US" sz="2200" noProof="0" dirty="0"/>
              <a:t>More rapid new product introductions.</a:t>
            </a:r>
          </a:p>
          <a:p>
            <a:pPr marL="291600" lvl="1" indent="-291600"/>
            <a:r>
              <a:rPr lang="en-US" sz="2200" noProof="0" dirty="0"/>
              <a:t>Greater market segmentation.</a:t>
            </a:r>
          </a:p>
        </p:txBody>
      </p:sp>
      <p:sp>
        <p:nvSpPr>
          <p:cNvPr id="7" name="Slide Number Placeholder 6"/>
          <p:cNvSpPr>
            <a:spLocks noGrp="1"/>
          </p:cNvSpPr>
          <p:nvPr>
            <p:ph type="sldNum" sz="quarter" idx="10"/>
          </p:nvPr>
        </p:nvSpPr>
        <p:spPr/>
        <p:txBody>
          <a:bodyPr/>
          <a:lstStyle/>
          <a:p>
            <a:fld id="{68151E55-6873-49E2-B8D5-2F265E6F1973}" type="slidenum">
              <a:rPr lang="en-US" smtClean="0"/>
              <a:t>3</a:t>
            </a:fld>
            <a:endParaRPr lang="en-US" dirty="0"/>
          </a:p>
        </p:txBody>
      </p:sp>
    </p:spTree>
    <p:extLst>
      <p:ext uri="{BB962C8B-B14F-4D97-AF65-F5344CB8AC3E}">
        <p14:creationId xmlns:p14="http://schemas.microsoft.com/office/powerpoint/2010/main" val="26107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Impact on Society</a:t>
            </a:r>
          </a:p>
        </p:txBody>
      </p:sp>
      <p:sp>
        <p:nvSpPr>
          <p:cNvPr id="3" name="Content Placeholder 2"/>
          <p:cNvSpPr>
            <a:spLocks noGrp="1"/>
          </p:cNvSpPr>
          <p:nvPr>
            <p:ph sz="quarter" idx="11"/>
          </p:nvPr>
        </p:nvSpPr>
        <p:spPr/>
        <p:txBody>
          <a:bodyPr>
            <a:normAutofit/>
          </a:bodyPr>
          <a:lstStyle/>
          <a:p>
            <a:r>
              <a:rPr lang="en-US" sz="2400" noProof="0" dirty="0"/>
              <a:t>Innovation enables a wider range of goods and services to be delivered to people worldwide.</a:t>
            </a:r>
          </a:p>
          <a:p>
            <a:r>
              <a:rPr lang="en-US" sz="2200" noProof="0" dirty="0"/>
              <a:t>More efficient food production, improved medical technologies, better transportation, etc.</a:t>
            </a:r>
          </a:p>
          <a:p>
            <a:r>
              <a:rPr lang="en-US" sz="2200" noProof="0" dirty="0"/>
              <a:t>Increases Gross Domestic Product by making labor and capital more effective and efficient.</a:t>
            </a:r>
          </a:p>
          <a:p>
            <a:r>
              <a:rPr lang="en-US" sz="2200" noProof="0" dirty="0"/>
              <a:t>However, may result in negative externalities</a:t>
            </a:r>
            <a:r>
              <a:rPr lang="en-US" sz="2400" noProof="0" dirty="0"/>
              <a:t>.</a:t>
            </a:r>
          </a:p>
          <a:p>
            <a:pPr marL="291600" indent="-291600">
              <a:buFont typeface="Arial" panose="020B0604020202020204" pitchFamily="34" charset="0"/>
              <a:buChar char="•"/>
            </a:pPr>
            <a:r>
              <a:rPr lang="en-US" noProof="0" dirty="0"/>
              <a:t>For example, pollution, erosion, antibiotic-resistant bacteria.</a:t>
            </a:r>
          </a:p>
        </p:txBody>
      </p:sp>
      <p:sp>
        <p:nvSpPr>
          <p:cNvPr id="6" name="Slide Number Placeholder 5"/>
          <p:cNvSpPr>
            <a:spLocks noGrp="1"/>
          </p:cNvSpPr>
          <p:nvPr>
            <p:ph type="sldNum" sz="quarter" idx="10"/>
          </p:nvPr>
        </p:nvSpPr>
        <p:spPr/>
        <p:txBody>
          <a:bodyPr/>
          <a:lstStyle/>
          <a:p>
            <a:fld id="{68151E55-6873-49E2-B8D5-2F265E6F1973}" type="slidenum">
              <a:rPr lang="en-US" smtClean="0"/>
              <a:t>4</a:t>
            </a:fld>
            <a:endParaRPr lang="en-US" dirty="0"/>
          </a:p>
        </p:txBody>
      </p:sp>
    </p:spTree>
    <p:extLst>
      <p:ext uri="{BB962C8B-B14F-4D97-AF65-F5344CB8AC3E}">
        <p14:creationId xmlns:p14="http://schemas.microsoft.com/office/powerpoint/2010/main" val="1379241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noProof="0" dirty="0"/>
              <a:t>Innovation by Industry: The Importance of Strategy</a:t>
            </a:r>
          </a:p>
        </p:txBody>
      </p:sp>
      <p:sp>
        <p:nvSpPr>
          <p:cNvPr id="3" name="Content Placeholder 2"/>
          <p:cNvSpPr>
            <a:spLocks noGrp="1"/>
          </p:cNvSpPr>
          <p:nvPr>
            <p:ph sz="quarter" idx="11"/>
          </p:nvPr>
        </p:nvSpPr>
        <p:spPr>
          <a:xfrm>
            <a:off x="342900" y="1276710"/>
            <a:ext cx="8458200" cy="2152290"/>
          </a:xfrm>
        </p:spPr>
        <p:txBody>
          <a:bodyPr>
            <a:normAutofit/>
          </a:bodyPr>
          <a:lstStyle/>
          <a:p>
            <a:r>
              <a:rPr lang="en-US" sz="2200" noProof="0" dirty="0"/>
              <a:t>Successful innovation requires carefully crafted strategies and implementation processes.</a:t>
            </a:r>
          </a:p>
          <a:p>
            <a:r>
              <a:rPr lang="en-US" sz="2200" noProof="0" dirty="0"/>
              <a:t>Innovation funnel.</a:t>
            </a:r>
          </a:p>
          <a:p>
            <a:r>
              <a:rPr lang="en-US" noProof="0" dirty="0"/>
              <a:t>Most innovative ideas do not become successful new products.</a:t>
            </a:r>
          </a:p>
          <a:p>
            <a:pPr marL="291600" lvl="1" indent="-291600"/>
            <a:r>
              <a:rPr lang="en-US" sz="1800" noProof="0" dirty="0"/>
              <a:t>For example, The New Product Development Funnel in Pharmaceuticals.</a:t>
            </a:r>
          </a:p>
        </p:txBody>
      </p:sp>
      <p:pic>
        <p:nvPicPr>
          <p:cNvPr id="7" name="Picture 6" descr="An illustration shows the new product development process from discovery to approval of a drug in the pharmaceutical field."/>
          <p:cNvPicPr>
            <a:picLocks noChangeAspect="1"/>
          </p:cNvPicPr>
          <p:nvPr/>
        </p:nvPicPr>
        <p:blipFill>
          <a:blip r:embed="rId2"/>
          <a:stretch>
            <a:fillRect/>
          </a:stretch>
        </p:blipFill>
        <p:spPr>
          <a:xfrm>
            <a:off x="2400965" y="3553241"/>
            <a:ext cx="4338470" cy="2625359"/>
          </a:xfrm>
          <a:prstGeom prst="rect">
            <a:avLst/>
          </a:prstGeom>
        </p:spPr>
      </p:pic>
      <p:sp>
        <p:nvSpPr>
          <p:cNvPr id="4" name="Text Placeholder 3"/>
          <p:cNvSpPr>
            <a:spLocks noGrp="1"/>
          </p:cNvSpPr>
          <p:nvPr>
            <p:ph type="body" sz="quarter" idx="12"/>
          </p:nvPr>
        </p:nvSpPr>
        <p:spPr>
          <a:xfrm>
            <a:off x="2926800" y="6332400"/>
            <a:ext cx="3286800" cy="262800"/>
          </a:xfrm>
        </p:spPr>
        <p:txBody>
          <a:bodyPr/>
          <a:lstStyle/>
          <a:p>
            <a:r>
              <a:rPr lang="en-US" sz="1200" u="sng" noProof="0" dirty="0">
                <a:hlinkClick r:id="rId3" action="ppaction://hlinksldjump"/>
              </a:rPr>
              <a:t>Access the text alternative for these images</a:t>
            </a:r>
            <a:endParaRPr lang="en-US" sz="1200" u="sng" noProof="0" dirty="0"/>
          </a:p>
        </p:txBody>
      </p:sp>
      <p:sp>
        <p:nvSpPr>
          <p:cNvPr id="6" name="Slide Number Placeholder 5"/>
          <p:cNvSpPr>
            <a:spLocks noGrp="1"/>
          </p:cNvSpPr>
          <p:nvPr>
            <p:ph type="sldNum" sz="quarter" idx="10"/>
          </p:nvPr>
        </p:nvSpPr>
        <p:spPr/>
        <p:txBody>
          <a:bodyPr/>
          <a:lstStyle/>
          <a:p>
            <a:fld id="{68151E55-6873-49E2-B8D5-2F265E6F1973}" type="slidenum">
              <a:rPr lang="en-US" smtClean="0"/>
              <a:t>5</a:t>
            </a:fld>
            <a:endParaRPr lang="en-US" dirty="0"/>
          </a:p>
        </p:txBody>
      </p:sp>
    </p:spTree>
    <p:extLst>
      <p:ext uri="{BB962C8B-B14F-4D97-AF65-F5344CB8AC3E}">
        <p14:creationId xmlns:p14="http://schemas.microsoft.com/office/powerpoint/2010/main" val="1281548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noProof="0" dirty="0"/>
              <a:t>The Strategic Management of Technological Innovation </a:t>
            </a:r>
            <a:r>
              <a:rPr lang="en-US" sz="1100" b="0" noProof="0" dirty="0"/>
              <a:t>1</a:t>
            </a:r>
            <a:endParaRPr lang="en-US" b="0" noProof="0" dirty="0"/>
          </a:p>
        </p:txBody>
      </p:sp>
      <p:sp>
        <p:nvSpPr>
          <p:cNvPr id="3" name="Content Placeholder 2"/>
          <p:cNvSpPr>
            <a:spLocks noGrp="1"/>
          </p:cNvSpPr>
          <p:nvPr>
            <p:ph sz="quarter" idx="11"/>
          </p:nvPr>
        </p:nvSpPr>
        <p:spPr>
          <a:xfrm>
            <a:off x="342900" y="1276709"/>
            <a:ext cx="8458200" cy="2217605"/>
          </a:xfrm>
        </p:spPr>
        <p:txBody>
          <a:bodyPr>
            <a:normAutofit lnSpcReduction="10000"/>
          </a:bodyPr>
          <a:lstStyle/>
          <a:p>
            <a:r>
              <a:rPr lang="en-US" b="1" noProof="0" dirty="0"/>
              <a:t>Part One</a:t>
            </a:r>
            <a:r>
              <a:rPr lang="en-US" noProof="0" dirty="0"/>
              <a:t>: The foundations of technological Innovation.</a:t>
            </a:r>
          </a:p>
          <a:p>
            <a:pPr marL="291600" lvl="1" indent="-291600"/>
            <a:r>
              <a:rPr lang="en-US" sz="1800" noProof="0" dirty="0"/>
              <a:t>Sources of innovation.</a:t>
            </a:r>
          </a:p>
          <a:p>
            <a:pPr marL="291600" lvl="1" indent="-291600"/>
            <a:r>
              <a:rPr lang="en-US" sz="1800" noProof="0" dirty="0"/>
              <a:t>Types and patterns of innovation.</a:t>
            </a:r>
          </a:p>
          <a:p>
            <a:pPr marL="291600" lvl="1" indent="-291600"/>
            <a:r>
              <a:rPr lang="en-US" sz="1800" noProof="0" dirty="0"/>
              <a:t>Standards battles and design dominance.</a:t>
            </a:r>
          </a:p>
          <a:p>
            <a:pPr marL="291600" lvl="1" indent="-291600"/>
            <a:r>
              <a:rPr lang="en-US" sz="1800" noProof="0" dirty="0"/>
              <a:t>Timing of Entry.</a:t>
            </a:r>
          </a:p>
        </p:txBody>
      </p:sp>
      <p:pic>
        <p:nvPicPr>
          <p:cNvPr id="5" name="Picture 4" descr="Part 1 of a flowchart shows the strategic management of technological innovation Innovation."/>
          <p:cNvPicPr>
            <a:picLocks noChangeAspect="1"/>
          </p:cNvPicPr>
          <p:nvPr/>
        </p:nvPicPr>
        <p:blipFill>
          <a:blip r:embed="rId2"/>
          <a:stretch>
            <a:fillRect/>
          </a:stretch>
        </p:blipFill>
        <p:spPr>
          <a:xfrm>
            <a:off x="840924" y="3689185"/>
            <a:ext cx="7462151" cy="2456901"/>
          </a:xfrm>
          <a:prstGeom prst="rect">
            <a:avLst/>
          </a:prstGeom>
        </p:spPr>
      </p:pic>
      <p:sp>
        <p:nvSpPr>
          <p:cNvPr id="4" name="Text Placeholder 3"/>
          <p:cNvSpPr>
            <a:spLocks noGrp="1"/>
          </p:cNvSpPr>
          <p:nvPr>
            <p:ph type="body" sz="quarter" idx="12"/>
          </p:nvPr>
        </p:nvSpPr>
        <p:spPr>
          <a:xfrm>
            <a:off x="2926800" y="6332400"/>
            <a:ext cx="3286800" cy="262800"/>
          </a:xfrm>
        </p:spPr>
        <p:txBody>
          <a:bodyPr/>
          <a:lstStyle/>
          <a:p>
            <a:r>
              <a:rPr lang="en-US" sz="1200" u="sng" noProof="0" dirty="0">
                <a:hlinkClick r:id="rId3" action="ppaction://hlinksldjump"/>
              </a:rPr>
              <a:t>Access the text alternative for these images</a:t>
            </a:r>
          </a:p>
        </p:txBody>
      </p:sp>
      <p:sp>
        <p:nvSpPr>
          <p:cNvPr id="6" name="Slide Number Placeholder 5"/>
          <p:cNvSpPr>
            <a:spLocks noGrp="1"/>
          </p:cNvSpPr>
          <p:nvPr>
            <p:ph type="sldNum" sz="quarter" idx="10"/>
          </p:nvPr>
        </p:nvSpPr>
        <p:spPr/>
        <p:txBody>
          <a:bodyPr/>
          <a:lstStyle/>
          <a:p>
            <a:fld id="{68151E55-6873-49E2-B8D5-2F265E6F1973}" type="slidenum">
              <a:rPr lang="en-US" smtClean="0"/>
              <a:t>6</a:t>
            </a:fld>
            <a:endParaRPr lang="en-US" dirty="0"/>
          </a:p>
        </p:txBody>
      </p:sp>
    </p:spTree>
    <p:extLst>
      <p:ext uri="{BB962C8B-B14F-4D97-AF65-F5344CB8AC3E}">
        <p14:creationId xmlns:p14="http://schemas.microsoft.com/office/powerpoint/2010/main" val="2799284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noProof="0" dirty="0"/>
              <a:t>The Strategic Management of Technological Innovation </a:t>
            </a:r>
            <a:r>
              <a:rPr lang="en-US" sz="1100" b="0" noProof="0" dirty="0"/>
              <a:t>2</a:t>
            </a:r>
            <a:endParaRPr lang="en-US" b="0" noProof="0" dirty="0"/>
          </a:p>
        </p:txBody>
      </p:sp>
      <p:sp>
        <p:nvSpPr>
          <p:cNvPr id="3" name="Content Placeholder 2"/>
          <p:cNvSpPr>
            <a:spLocks noGrp="1"/>
          </p:cNvSpPr>
          <p:nvPr>
            <p:ph sz="quarter" idx="11"/>
          </p:nvPr>
        </p:nvSpPr>
        <p:spPr>
          <a:xfrm>
            <a:off x="342900" y="1276709"/>
            <a:ext cx="8458200" cy="2217605"/>
          </a:xfrm>
        </p:spPr>
        <p:txBody>
          <a:bodyPr>
            <a:normAutofit lnSpcReduction="10000"/>
          </a:bodyPr>
          <a:lstStyle/>
          <a:p>
            <a:r>
              <a:rPr lang="en-US" b="1" noProof="0" dirty="0"/>
              <a:t>Part Two</a:t>
            </a:r>
            <a:r>
              <a:rPr lang="en-US" noProof="0" dirty="0"/>
              <a:t>: Formulating Technological Innovation Strategy.</a:t>
            </a:r>
          </a:p>
          <a:p>
            <a:pPr marL="291600" lvl="1" indent="-291600"/>
            <a:r>
              <a:rPr lang="en-US" sz="1800" noProof="0" dirty="0"/>
              <a:t>Defining the organization’s strategic direction.</a:t>
            </a:r>
          </a:p>
          <a:p>
            <a:pPr marL="291600" lvl="1" indent="-291600"/>
            <a:r>
              <a:rPr lang="en-US" sz="1800" noProof="0" dirty="0"/>
              <a:t>Choosing innovation projects.</a:t>
            </a:r>
          </a:p>
          <a:p>
            <a:pPr marL="291600" lvl="1" indent="-291600"/>
            <a:r>
              <a:rPr lang="en-US" sz="1800" noProof="0" dirty="0"/>
              <a:t>Collaboration strategies.</a:t>
            </a:r>
          </a:p>
          <a:p>
            <a:pPr marL="291600" lvl="1" indent="-291600"/>
            <a:r>
              <a:rPr lang="en-US" sz="1800" noProof="0" dirty="0"/>
              <a:t>Protecting innovation.</a:t>
            </a:r>
          </a:p>
        </p:txBody>
      </p:sp>
      <p:pic>
        <p:nvPicPr>
          <p:cNvPr id="7" name="Picture 6" descr="Part 2 of a flowchart shows the strategic management of technological innovation Innovation."/>
          <p:cNvPicPr>
            <a:picLocks noChangeAspect="1"/>
          </p:cNvPicPr>
          <p:nvPr/>
        </p:nvPicPr>
        <p:blipFill>
          <a:blip r:embed="rId2"/>
          <a:stretch>
            <a:fillRect/>
          </a:stretch>
        </p:blipFill>
        <p:spPr>
          <a:xfrm>
            <a:off x="2063960" y="3630757"/>
            <a:ext cx="4983423" cy="2564178"/>
          </a:xfrm>
          <a:prstGeom prst="rect">
            <a:avLst/>
          </a:prstGeom>
        </p:spPr>
      </p:pic>
      <p:sp>
        <p:nvSpPr>
          <p:cNvPr id="4" name="Text Placeholder 3"/>
          <p:cNvSpPr>
            <a:spLocks noGrp="1"/>
          </p:cNvSpPr>
          <p:nvPr>
            <p:ph type="body" sz="quarter" idx="12"/>
          </p:nvPr>
        </p:nvSpPr>
        <p:spPr>
          <a:xfrm>
            <a:off x="2926800" y="6332400"/>
            <a:ext cx="3286800" cy="262800"/>
          </a:xfrm>
        </p:spPr>
        <p:txBody>
          <a:bodyPr/>
          <a:lstStyle/>
          <a:p>
            <a:r>
              <a:rPr lang="en-US" sz="1200" u="sng" noProof="0" dirty="0">
                <a:hlinkClick r:id="rId3" action="ppaction://hlinksldjump"/>
              </a:rPr>
              <a:t>Access the text alternative for these images</a:t>
            </a:r>
          </a:p>
        </p:txBody>
      </p:sp>
      <p:sp>
        <p:nvSpPr>
          <p:cNvPr id="6" name="Slide Number Placeholder 5"/>
          <p:cNvSpPr>
            <a:spLocks noGrp="1"/>
          </p:cNvSpPr>
          <p:nvPr>
            <p:ph type="sldNum" sz="quarter" idx="10"/>
          </p:nvPr>
        </p:nvSpPr>
        <p:spPr/>
        <p:txBody>
          <a:bodyPr/>
          <a:lstStyle/>
          <a:p>
            <a:fld id="{68151E55-6873-49E2-B8D5-2F265E6F1973}" type="slidenum">
              <a:rPr lang="en-US" smtClean="0"/>
              <a:t>7</a:t>
            </a:fld>
            <a:endParaRPr lang="en-US" dirty="0"/>
          </a:p>
        </p:txBody>
      </p:sp>
    </p:spTree>
    <p:extLst>
      <p:ext uri="{BB962C8B-B14F-4D97-AF65-F5344CB8AC3E}">
        <p14:creationId xmlns:p14="http://schemas.microsoft.com/office/powerpoint/2010/main" val="4272702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noProof="0" dirty="0"/>
              <a:t>The Strategic Management of Technological Innovation </a:t>
            </a:r>
            <a:r>
              <a:rPr lang="en-US" sz="1100" b="0" noProof="0" dirty="0"/>
              <a:t>3</a:t>
            </a:r>
            <a:endParaRPr lang="en-US" b="0" noProof="0" dirty="0"/>
          </a:p>
        </p:txBody>
      </p:sp>
      <p:sp>
        <p:nvSpPr>
          <p:cNvPr id="3" name="Content Placeholder 2"/>
          <p:cNvSpPr>
            <a:spLocks noGrp="1"/>
          </p:cNvSpPr>
          <p:nvPr>
            <p:ph sz="quarter" idx="11"/>
          </p:nvPr>
        </p:nvSpPr>
        <p:spPr>
          <a:xfrm>
            <a:off x="342900" y="1276709"/>
            <a:ext cx="8458200" cy="2217605"/>
          </a:xfrm>
        </p:spPr>
        <p:txBody>
          <a:bodyPr>
            <a:normAutofit lnSpcReduction="10000"/>
          </a:bodyPr>
          <a:lstStyle/>
          <a:p>
            <a:r>
              <a:rPr lang="en-US" b="1" noProof="0" dirty="0"/>
              <a:t>Part Three</a:t>
            </a:r>
            <a:r>
              <a:rPr lang="en-US" noProof="0" dirty="0"/>
              <a:t>: Implementing Technological Innovation Strategy.</a:t>
            </a:r>
          </a:p>
          <a:p>
            <a:pPr marL="291600" lvl="1" indent="-291600"/>
            <a:r>
              <a:rPr lang="en-US" sz="1800" noProof="0" dirty="0"/>
              <a:t>Organizing for innovation.</a:t>
            </a:r>
          </a:p>
          <a:p>
            <a:pPr marL="291600" lvl="1" indent="-291600"/>
            <a:r>
              <a:rPr lang="en-US" sz="1800" noProof="0" dirty="0"/>
              <a:t>Managing the new product development process.</a:t>
            </a:r>
          </a:p>
          <a:p>
            <a:pPr marL="291600" lvl="1" indent="-291600"/>
            <a:r>
              <a:rPr lang="en-US" sz="1800" noProof="0" dirty="0"/>
              <a:t>Managing new product development teams.</a:t>
            </a:r>
          </a:p>
          <a:p>
            <a:pPr marL="291600" lvl="1" indent="-291600"/>
            <a:r>
              <a:rPr lang="en-US" sz="1800" noProof="0" dirty="0"/>
              <a:t>Crafting a deployment strategy.</a:t>
            </a:r>
          </a:p>
        </p:txBody>
      </p:sp>
      <p:pic>
        <p:nvPicPr>
          <p:cNvPr id="5" name="Picture 4" descr="Part 3 of a flowchart shows the strategic management of technological innovation Innovation."/>
          <p:cNvPicPr>
            <a:picLocks noChangeAspect="1"/>
          </p:cNvPicPr>
          <p:nvPr/>
        </p:nvPicPr>
        <p:blipFill>
          <a:blip r:embed="rId2"/>
          <a:stretch>
            <a:fillRect/>
          </a:stretch>
        </p:blipFill>
        <p:spPr>
          <a:xfrm>
            <a:off x="735483" y="3744258"/>
            <a:ext cx="7669433" cy="2389839"/>
          </a:xfrm>
          <a:prstGeom prst="rect">
            <a:avLst/>
          </a:prstGeom>
        </p:spPr>
      </p:pic>
      <p:sp>
        <p:nvSpPr>
          <p:cNvPr id="4" name="Text Placeholder 3"/>
          <p:cNvSpPr>
            <a:spLocks noGrp="1"/>
          </p:cNvSpPr>
          <p:nvPr>
            <p:ph type="body" sz="quarter" idx="12"/>
          </p:nvPr>
        </p:nvSpPr>
        <p:spPr>
          <a:xfrm>
            <a:off x="2926800" y="6332400"/>
            <a:ext cx="3286800" cy="262800"/>
          </a:xfrm>
        </p:spPr>
        <p:txBody>
          <a:bodyPr/>
          <a:lstStyle/>
          <a:p>
            <a:r>
              <a:rPr lang="en-US" sz="1200" u="sng" noProof="0" dirty="0">
                <a:hlinkClick r:id="rId3" action="ppaction://hlinksldjump"/>
              </a:rPr>
              <a:t>Access the text alternative for these images</a:t>
            </a:r>
          </a:p>
        </p:txBody>
      </p:sp>
      <p:sp>
        <p:nvSpPr>
          <p:cNvPr id="6" name="Slide Number Placeholder 5"/>
          <p:cNvSpPr>
            <a:spLocks noGrp="1"/>
          </p:cNvSpPr>
          <p:nvPr>
            <p:ph type="sldNum" sz="quarter" idx="10"/>
          </p:nvPr>
        </p:nvSpPr>
        <p:spPr/>
        <p:txBody>
          <a:bodyPr/>
          <a:lstStyle/>
          <a:p>
            <a:fld id="{68151E55-6873-49E2-B8D5-2F265E6F1973}" type="slidenum">
              <a:rPr lang="en-US" smtClean="0"/>
              <a:t>8</a:t>
            </a:fld>
            <a:endParaRPr lang="en-US" dirty="0"/>
          </a:p>
        </p:txBody>
      </p:sp>
    </p:spTree>
    <p:extLst>
      <p:ext uri="{BB962C8B-B14F-4D97-AF65-F5344CB8AC3E}">
        <p14:creationId xmlns:p14="http://schemas.microsoft.com/office/powerpoint/2010/main" val="3627954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Discussion Questions</a:t>
            </a:r>
          </a:p>
        </p:txBody>
      </p:sp>
      <p:sp>
        <p:nvSpPr>
          <p:cNvPr id="3" name="Content Placeholder 2"/>
          <p:cNvSpPr>
            <a:spLocks noGrp="1"/>
          </p:cNvSpPr>
          <p:nvPr>
            <p:ph sz="quarter" idx="11"/>
          </p:nvPr>
        </p:nvSpPr>
        <p:spPr/>
        <p:txBody>
          <a:bodyPr>
            <a:normAutofit/>
          </a:bodyPr>
          <a:lstStyle/>
          <a:p>
            <a:pPr marL="403200" indent="-403200">
              <a:buFont typeface="+mj-lt"/>
              <a:buAutoNum type="arabicPeriod"/>
            </a:pPr>
            <a:r>
              <a:rPr lang="en-US" sz="2400" noProof="0" dirty="0"/>
              <a:t>Why is innovation so important for firms to compete in many industries?</a:t>
            </a:r>
          </a:p>
          <a:p>
            <a:pPr marL="403200" indent="-403200">
              <a:buFont typeface="+mj-lt"/>
              <a:buAutoNum type="arabicPeriod"/>
            </a:pPr>
            <a:r>
              <a:rPr lang="en-US" sz="2400" noProof="0" dirty="0"/>
              <a:t>What are some of the advantages of technological innovation? Disadvantages?</a:t>
            </a:r>
          </a:p>
          <a:p>
            <a:pPr marL="403200" indent="-403200">
              <a:buFont typeface="+mj-lt"/>
              <a:buAutoNum type="arabicPeriod"/>
            </a:pPr>
            <a:r>
              <a:rPr lang="en-US" sz="2400" noProof="0" dirty="0"/>
              <a:t>Why do you think so many innovation projects fail to generate an economic return?</a:t>
            </a:r>
          </a:p>
        </p:txBody>
      </p:sp>
      <p:sp>
        <p:nvSpPr>
          <p:cNvPr id="6" name="Slide Number Placeholder 5"/>
          <p:cNvSpPr>
            <a:spLocks noGrp="1"/>
          </p:cNvSpPr>
          <p:nvPr>
            <p:ph type="sldNum" sz="quarter" idx="10"/>
          </p:nvPr>
        </p:nvSpPr>
        <p:spPr/>
        <p:txBody>
          <a:bodyPr/>
          <a:lstStyle/>
          <a:p>
            <a:fld id="{68151E55-6873-49E2-B8D5-2F265E6F1973}" type="slidenum">
              <a:rPr lang="en-US" smtClean="0"/>
              <a:t>9</a:t>
            </a:fld>
            <a:endParaRPr lang="en-US" dirty="0"/>
          </a:p>
        </p:txBody>
      </p:sp>
    </p:spTree>
    <p:extLst>
      <p:ext uri="{BB962C8B-B14F-4D97-AF65-F5344CB8AC3E}">
        <p14:creationId xmlns:p14="http://schemas.microsoft.com/office/powerpoint/2010/main" val="3091273052"/>
      </p:ext>
    </p:extLst>
  </p:cSld>
  <p:clrMapOvr>
    <a:masterClrMapping/>
  </p:clrMapOvr>
</p:sld>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E7BC6287-1E57-46F8-B46D-CC0ECE7CEE8E}"/>
    </a:ext>
  </a:extLst>
</a:theme>
</file>

<file path=ppt/theme/theme2.xml><?xml version="1.0" encoding="utf-8"?>
<a:theme xmlns:a="http://schemas.openxmlformats.org/drawingml/2006/main" name="MainContentSlideMaster">
  <a:themeElements>
    <a:clrScheme name="Custom 5">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B9FDA032-B3B1-4FDF-8A44-9303BC60C76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AD8FA8EE-38E3-45B4-B8A8-91E7376F22D2}"/>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59A53402-BF8D-4356-9B02-35501F8B049D}"/>
    </a:ext>
  </a:extLst>
</a:theme>
</file>

<file path=ppt/theme/theme5.xml><?xml version="1.0" encoding="utf-8"?>
<a:theme xmlns:a="http://schemas.openxmlformats.org/drawingml/2006/main" name="ImageDescriptionAppendixSlideMaster">
  <a:themeElements>
    <a:clrScheme name="Custom 6">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002D0E3A-676D-4160-97AC-45FBF1A959AE}"/>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Template_Editorial_v11_2020</Template>
  <TotalTime>843</TotalTime>
  <Words>941</Words>
  <Application>Microsoft Office PowerPoint</Application>
  <PresentationFormat>On-screen Show (4:3)</PresentationFormat>
  <Paragraphs>93</Paragraphs>
  <Slides>16</Slides>
  <Notes>1</Notes>
  <HiddenSlides>5</HiddenSlides>
  <MMClips>0</MMClips>
  <ScaleCrop>false</ScaleCrop>
  <HeadingPairs>
    <vt:vector size="6" baseType="variant">
      <vt:variant>
        <vt:lpstr>Fonts Used</vt:lpstr>
      </vt:variant>
      <vt:variant>
        <vt:i4>2</vt:i4>
      </vt:variant>
      <vt:variant>
        <vt:lpstr>Theme</vt:lpstr>
      </vt:variant>
      <vt:variant>
        <vt:i4>5</vt:i4>
      </vt:variant>
      <vt:variant>
        <vt:lpstr>Slide Titles</vt:lpstr>
      </vt:variant>
      <vt:variant>
        <vt:i4>16</vt:i4>
      </vt:variant>
    </vt:vector>
  </HeadingPairs>
  <TitlesOfParts>
    <vt:vector size="23" baseType="lpstr">
      <vt:lpstr>Arial</vt:lpstr>
      <vt:lpstr>Calibri</vt:lpstr>
      <vt:lpstr>Title Slides Master</vt:lpstr>
      <vt:lpstr>MainContentSlideMaster</vt:lpstr>
      <vt:lpstr>ClosingMaster</vt:lpstr>
      <vt:lpstr>DividerSlideMaster</vt:lpstr>
      <vt:lpstr>ImageDescriptionAppendixSlideMaster</vt:lpstr>
      <vt:lpstr>Chapter 1</vt:lpstr>
      <vt:lpstr>Importance of Technological Innovation 1</vt:lpstr>
      <vt:lpstr>Importance of Technological Innovation 2</vt:lpstr>
      <vt:lpstr>Impact on Society</vt:lpstr>
      <vt:lpstr>Innovation by Industry: The Importance of Strategy</vt:lpstr>
      <vt:lpstr>The Strategic Management of Technological Innovation 1</vt:lpstr>
      <vt:lpstr>The Strategic Management of Technological Innovation 2</vt:lpstr>
      <vt:lpstr>The Strategic Management of Technological Innovation 3</vt:lpstr>
      <vt:lpstr>Discussion Questions</vt:lpstr>
      <vt:lpstr>Part One: Industry Dynamics of Technological Innovation</vt:lpstr>
      <vt:lpstr>End of Main Content</vt:lpstr>
      <vt:lpstr>Accessibility Content: Text Alternatives for Images</vt:lpstr>
      <vt:lpstr>Innovation by Industry: The Importance of Strategy – Text Alternative</vt:lpstr>
      <vt:lpstr>The Strategic Management of Technological Innovation 1 – Text Alternative</vt:lpstr>
      <vt:lpstr>The Strategic Management of Technological Innovation 2 – Text Alternative</vt:lpstr>
      <vt:lpstr>The Strategic Management of Technological Innovation 3 – Text Alternative</vt:lpstr>
    </vt:vector>
  </TitlesOfParts>
  <Company>McGraw Hill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7th Edition</dc:title>
  <dc:creator/>
  <cp:keywords/>
  <cp:lastModifiedBy>Aarthi Meenakshi Sundara Rajan</cp:lastModifiedBy>
  <cp:revision>89</cp:revision>
  <dcterms:created xsi:type="dcterms:W3CDTF">2021-07-01T13:49:16Z</dcterms:created>
  <dcterms:modified xsi:type="dcterms:W3CDTF">2022-01-11T15:09:37Z</dcterms:modified>
</cp:coreProperties>
</file>