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42"/>
  </p:notesMasterIdLst>
  <p:sldIdLst>
    <p:sldId id="303"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260" r:id="rId34"/>
    <p:sldId id="258" r:id="rId35"/>
    <p:sldId id="264" r:id="rId36"/>
    <p:sldId id="340" r:id="rId37"/>
    <p:sldId id="341" r:id="rId38"/>
    <p:sldId id="348" r:id="rId39"/>
    <p:sldId id="377" r:id="rId40"/>
    <p:sldId id="34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260"/>
          </p14:sldIdLst>
        </p14:section>
        <p14:section name="Appendix: Image Descriptions for Unsighted Students" id="{9E859B0B-078E-463E-89A6-21C20DD280C4}">
          <p14:sldIdLst>
            <p14:sldId id="258"/>
            <p14:sldId id="264"/>
            <p14:sldId id="340"/>
            <p14:sldId id="341"/>
            <p14:sldId id="348"/>
            <p14:sldId id="377"/>
            <p14:sldId id="349"/>
          </p14:sldIdLst>
        </p14:section>
      </p14:sectionLst>
    </p:ext>
    <p:ext uri="{EFAFB233-063F-42B5-8137-9DF3F51BA10A}">
      <p15:sldGuideLst xmlns:p15="http://schemas.microsoft.com/office/powerpoint/2012/main">
        <p15:guide id="2" pos="3264" userDrawn="1">
          <p15:clr>
            <a:srgbClr val="A4A3A4"/>
          </p15:clr>
        </p15:guide>
        <p15:guide id="3" orient="horz" pos="2183"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59" autoAdjust="0"/>
    <p:restoredTop sz="88792" autoAdjust="0"/>
  </p:normalViewPr>
  <p:slideViewPr>
    <p:cSldViewPr snapToGrid="0" showGuides="1">
      <p:cViewPr varScale="1">
        <p:scale>
          <a:sx n="60" d="100"/>
          <a:sy n="60" d="100"/>
        </p:scale>
        <p:origin x="1506" y="72"/>
      </p:cViewPr>
      <p:guideLst>
        <p:guide pos="3264"/>
        <p:guide orient="horz" pos="2183"/>
        <p:guide pos="5640"/>
      </p:guideLst>
    </p:cSldViewPr>
  </p:slideViewPr>
  <p:outlineViewPr>
    <p:cViewPr>
      <p:scale>
        <a:sx n="33" d="100"/>
        <a:sy n="33" d="100"/>
      </p:scale>
      <p:origin x="0" y="-4236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16.xml"/><Relationship Id="rId4" Type="http://schemas.openxmlformats.org/officeDocument/2006/relationships/slide" Target="slide5.xml"/></Relationships>
</file>

<file path=ppt/slides/_rels/slide3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dirty="0"/>
              <a:t>Chapter 11</a:t>
            </a:r>
            <a:endParaRPr lang="en-US"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2" y="4332064"/>
            <a:ext cx="2940805" cy="524944"/>
          </a:xfrm>
        </p:spPr>
        <p:txBody>
          <a:bodyPr/>
          <a:lstStyle/>
          <a:p>
            <a:r>
              <a:rPr lang="en-GB" sz="1400" dirty="0"/>
              <a:t>Managing the New Product Development Process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dirty="0"/>
              <a:t>Strategic Management of Technological Innovation, 7</a:t>
            </a:r>
            <a:r>
              <a:rPr lang="en-US" baseline="30000" dirty="0"/>
              <a:t>th</a:t>
            </a:r>
            <a:r>
              <a:rPr lang="en-US" dirty="0"/>
              <a:t> Edition</a:t>
            </a:r>
          </a:p>
          <a:p>
            <a:r>
              <a:rPr lang="en-US" dirty="0"/>
              <a:t>Melissa A. Schilling</a:t>
            </a:r>
          </a:p>
        </p:txBody>
      </p:sp>
      <p:pic>
        <p:nvPicPr>
          <p:cNvPr id="6" name="Picture 5" descr="Book Cover Image">
            <a:extLst>
              <a:ext uri="{FF2B5EF4-FFF2-40B4-BE49-F238E27FC236}">
                <a16:creationId xmlns:a16="http://schemas.microsoft.com/office/drawing/2014/main" id="{8305DBB4-9788-407D-A585-30760F9B531D}"/>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Research Brief </a:t>
            </a:r>
            <a:r>
              <a:rPr lang="en-GB" sz="1000" b="0" dirty="0"/>
              <a:t>1</a:t>
            </a:r>
            <a:endParaRPr lang="en-IN" b="0" dirty="0"/>
          </a:p>
        </p:txBody>
      </p:sp>
      <p:sp>
        <p:nvSpPr>
          <p:cNvPr id="3" name="Content Placeholder 2"/>
          <p:cNvSpPr>
            <a:spLocks noGrp="1"/>
          </p:cNvSpPr>
          <p:nvPr>
            <p:ph sz="quarter" idx="11"/>
          </p:nvPr>
        </p:nvSpPr>
        <p:spPr>
          <a:xfrm>
            <a:off x="342900" y="1276709"/>
            <a:ext cx="8458200" cy="5238391"/>
          </a:xfrm>
        </p:spPr>
        <p:txBody>
          <a:bodyPr>
            <a:normAutofit fontScale="85000" lnSpcReduction="20000"/>
          </a:bodyPr>
          <a:lstStyle/>
          <a:p>
            <a:r>
              <a:rPr lang="en-GB" sz="2400" b="1" dirty="0"/>
              <a:t>Five Myths About Product Champions.</a:t>
            </a:r>
          </a:p>
          <a:p>
            <a:r>
              <a:rPr lang="en-GB" sz="2400" dirty="0"/>
              <a:t>Markham and </a:t>
            </a:r>
            <a:r>
              <a:rPr lang="en-GB" sz="2400" dirty="0" err="1"/>
              <a:t>Aiman</a:t>
            </a:r>
            <a:r>
              <a:rPr lang="en-GB" sz="2400" dirty="0"/>
              <a:t>-Smith argue that a number of myths have become widely accepted about champions.</a:t>
            </a:r>
          </a:p>
          <a:p>
            <a:pPr marL="291600" indent="-291600">
              <a:buFont typeface="Arial" panose="020B0604020202020204" pitchFamily="34" charset="0"/>
              <a:buChar char="•"/>
            </a:pPr>
            <a:r>
              <a:rPr lang="en-GB" sz="2400" b="1" dirty="0"/>
              <a:t>Myth 1: Projects with champions are more likely to be successful in the market </a:t>
            </a:r>
            <a:r>
              <a:rPr lang="en-GB" sz="2400" dirty="0"/>
              <a:t>(many factors determining market success are typically beyond champion’s control).</a:t>
            </a:r>
          </a:p>
          <a:p>
            <a:pPr marL="291600" indent="-291600">
              <a:buFont typeface="Arial" panose="020B0604020202020204" pitchFamily="34" charset="0"/>
              <a:buChar char="•"/>
            </a:pPr>
            <a:r>
              <a:rPr lang="en-GB" sz="2400" b="1" dirty="0"/>
              <a:t>Myth 2: Champions get involved because they are excited about project rather than from self-interest </a:t>
            </a:r>
            <a:r>
              <a:rPr lang="en-GB" sz="2400" dirty="0"/>
              <a:t>(results suggest that champions more likely to support projects that benefit their own departments).</a:t>
            </a:r>
          </a:p>
          <a:p>
            <a:pPr marL="291600" indent="-291600">
              <a:buFont typeface="Arial" panose="020B0604020202020204" pitchFamily="34" charset="0"/>
              <a:buChar char="•"/>
            </a:pPr>
            <a:r>
              <a:rPr lang="en-GB" sz="2400" b="1" dirty="0"/>
              <a:t>Myth 3: Champions are more likely to be involved with radical innovation projects </a:t>
            </a:r>
            <a:r>
              <a:rPr lang="en-GB" sz="2400" dirty="0"/>
              <a:t>(equally likely to be involved with incremental projects).</a:t>
            </a:r>
          </a:p>
          <a:p>
            <a:pPr marL="291600" indent="-291600">
              <a:buFont typeface="Arial" panose="020B0604020202020204" pitchFamily="34" charset="0"/>
              <a:buChar char="•"/>
            </a:pPr>
            <a:r>
              <a:rPr lang="en-GB" sz="2400" b="1" dirty="0"/>
              <a:t>Myth 4: Champions are more likely to be from high (low) levels in firm </a:t>
            </a:r>
            <a:r>
              <a:rPr lang="en-GB" sz="2400" dirty="0"/>
              <a:t>(either is equally likely).</a:t>
            </a:r>
          </a:p>
          <a:p>
            <a:pPr marL="291600" indent="-291600">
              <a:buFont typeface="Arial" panose="020B0604020202020204" pitchFamily="34" charset="0"/>
              <a:buChar char="•"/>
            </a:pPr>
            <a:r>
              <a:rPr lang="en-GB" sz="2400" b="1" dirty="0"/>
              <a:t>Myth 5: Champions are more likely to be from marketing </a:t>
            </a:r>
            <a:r>
              <a:rPr lang="en-GB" sz="2400" dirty="0"/>
              <a:t>(15% from R&amp;D, 14% from marketing, rest were from other functions or were users).</a:t>
            </a:r>
          </a:p>
        </p:txBody>
      </p:sp>
      <p:sp>
        <p:nvSpPr>
          <p:cNvPr id="6" name="Slide Number Placeholder 5"/>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3960079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Involving Customers and Suppliers in the Development Process </a:t>
            </a:r>
            <a:r>
              <a:rPr lang="en-GB" sz="1100" b="0" dirty="0"/>
              <a:t>1</a:t>
            </a:r>
            <a:endParaRPr lang="en-IN" b="0" dirty="0"/>
          </a:p>
        </p:txBody>
      </p:sp>
      <p:sp>
        <p:nvSpPr>
          <p:cNvPr id="3" name="Content Placeholder 2"/>
          <p:cNvSpPr>
            <a:spLocks noGrp="1"/>
          </p:cNvSpPr>
          <p:nvPr>
            <p:ph sz="quarter" idx="11"/>
          </p:nvPr>
        </p:nvSpPr>
        <p:spPr>
          <a:xfrm>
            <a:off x="342900" y="1276709"/>
            <a:ext cx="8458200" cy="5238391"/>
          </a:xfrm>
        </p:spPr>
        <p:txBody>
          <a:bodyPr>
            <a:normAutofit fontScale="92500" lnSpcReduction="10000"/>
          </a:bodyPr>
          <a:lstStyle/>
          <a:p>
            <a:r>
              <a:rPr lang="en-GB" sz="2600" b="1" dirty="0"/>
              <a:t>Involving Customers.</a:t>
            </a:r>
          </a:p>
          <a:p>
            <a:r>
              <a:rPr lang="en-GB" sz="2400" dirty="0"/>
              <a:t>Customer is often best able to identify the maximum performance capabilities and minimum service requirements of new product.</a:t>
            </a:r>
          </a:p>
          <a:p>
            <a:r>
              <a:rPr lang="en-GB" sz="2400" dirty="0"/>
              <a:t>Customers may be involved on N</a:t>
            </a:r>
            <a:r>
              <a:rPr lang="en-GB" sz="100" dirty="0"/>
              <a:t> </a:t>
            </a:r>
            <a:r>
              <a:rPr lang="en-GB" sz="2400" dirty="0"/>
              <a:t>P</a:t>
            </a:r>
            <a:r>
              <a:rPr lang="en-GB" sz="100" dirty="0"/>
              <a:t> </a:t>
            </a:r>
            <a:r>
              <a:rPr lang="en-GB" sz="2400" dirty="0"/>
              <a:t>D team.</a:t>
            </a:r>
          </a:p>
          <a:p>
            <a:r>
              <a:rPr lang="en-GB" sz="2400" dirty="0"/>
              <a:t>Firms may also use </a:t>
            </a:r>
            <a:r>
              <a:rPr lang="en-GB" sz="2400" b="1" dirty="0"/>
              <a:t>beta</a:t>
            </a:r>
            <a:r>
              <a:rPr lang="en-GB" sz="2400" dirty="0"/>
              <a:t> </a:t>
            </a:r>
            <a:r>
              <a:rPr lang="en-GB" sz="2400" b="1" dirty="0"/>
              <a:t>testing</a:t>
            </a:r>
            <a:r>
              <a:rPr lang="en-GB" sz="2400" dirty="0"/>
              <a:t> to get customer input early in the development process.</a:t>
            </a:r>
          </a:p>
          <a:p>
            <a:r>
              <a:rPr lang="en-GB" sz="2400" dirty="0"/>
              <a:t>In </a:t>
            </a:r>
            <a:r>
              <a:rPr lang="en-GB" sz="2400" b="1" dirty="0"/>
              <a:t>agile</a:t>
            </a:r>
            <a:r>
              <a:rPr lang="en-GB" sz="2400" dirty="0"/>
              <a:t> </a:t>
            </a:r>
            <a:r>
              <a:rPr lang="en-GB" sz="2400" b="1" dirty="0"/>
              <a:t>development</a:t>
            </a:r>
            <a:r>
              <a:rPr lang="en-GB" sz="2400" dirty="0"/>
              <a:t> processes, individual features or functionalities are developed into </a:t>
            </a:r>
            <a:r>
              <a:rPr lang="en-GB" sz="2400" b="1" dirty="0"/>
              <a:t>minimum</a:t>
            </a:r>
            <a:r>
              <a:rPr lang="en-GB" sz="2400" dirty="0"/>
              <a:t> </a:t>
            </a:r>
            <a:r>
              <a:rPr lang="en-GB" sz="2400" b="1" dirty="0"/>
              <a:t>viable</a:t>
            </a:r>
            <a:r>
              <a:rPr lang="en-GB" sz="2400" dirty="0"/>
              <a:t> </a:t>
            </a:r>
            <a:r>
              <a:rPr lang="en-GB" sz="2400" b="1" dirty="0"/>
              <a:t>products</a:t>
            </a:r>
            <a:r>
              <a:rPr lang="en-GB" sz="2400" dirty="0"/>
              <a:t> and presented to customers for feedback.</a:t>
            </a:r>
          </a:p>
          <a:p>
            <a:r>
              <a:rPr lang="en-GB" sz="2400" dirty="0"/>
              <a:t>Some studies suggest that it is more valuable to use “lead users” than a random sample of customers.</a:t>
            </a:r>
          </a:p>
          <a:p>
            <a:pPr marL="291600" lvl="1" indent="-291600"/>
            <a:r>
              <a:rPr lang="en-GB" sz="2200" dirty="0"/>
              <a:t>Lead users: Customers who face the same general needs of marketplace but experience them earlier than rest of market and benefit disproportionately from solutions.</a:t>
            </a:r>
          </a:p>
        </p:txBody>
      </p:sp>
      <p:sp>
        <p:nvSpPr>
          <p:cNvPr id="6" name="Slide Number Placeholder 5"/>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18891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Involving Customers and Suppliers in the Development Process </a:t>
            </a:r>
            <a:r>
              <a:rPr lang="en-GB" sz="1100" b="0" dirty="0"/>
              <a:t>2</a:t>
            </a:r>
            <a:endParaRPr lang="en-IN" b="0" dirty="0"/>
          </a:p>
        </p:txBody>
      </p:sp>
      <p:sp>
        <p:nvSpPr>
          <p:cNvPr id="3" name="Content Placeholder 2"/>
          <p:cNvSpPr>
            <a:spLocks noGrp="1"/>
          </p:cNvSpPr>
          <p:nvPr>
            <p:ph sz="quarter" idx="11"/>
          </p:nvPr>
        </p:nvSpPr>
        <p:spPr>
          <a:xfrm>
            <a:off x="342900" y="1276710"/>
            <a:ext cx="8458200" cy="2380890"/>
          </a:xfrm>
        </p:spPr>
        <p:txBody>
          <a:bodyPr>
            <a:normAutofit/>
          </a:bodyPr>
          <a:lstStyle/>
          <a:p>
            <a:r>
              <a:rPr lang="en-GB" sz="2200" b="1" dirty="0"/>
              <a:t>Crowdsourcing.</a:t>
            </a:r>
          </a:p>
          <a:p>
            <a:pPr marL="291600" lvl="1" indent="-291600"/>
            <a:r>
              <a:rPr lang="en-GB" dirty="0"/>
              <a:t>Firms can also open up an innovation task to the public through crowdsourcing, where people voluntarily contribute their ideas or effort. Platforms such as </a:t>
            </a:r>
            <a:r>
              <a:rPr lang="en-GB" dirty="0" err="1"/>
              <a:t>InnoCentive</a:t>
            </a:r>
            <a:r>
              <a:rPr lang="en-GB" dirty="0"/>
              <a:t>, Yet2.com, and </a:t>
            </a:r>
            <a:r>
              <a:rPr lang="en-GB" dirty="0" err="1"/>
              <a:t>TopCoder</a:t>
            </a:r>
            <a:r>
              <a:rPr lang="en-GB" dirty="0"/>
              <a:t> are well-known crowdsourcing sites.</a:t>
            </a:r>
          </a:p>
          <a:p>
            <a:pPr marL="291600" lvl="1" indent="-291600"/>
            <a:r>
              <a:rPr lang="en-GB" dirty="0"/>
              <a:t>Crowdsourcing challenges typically go through a four-step process:</a:t>
            </a:r>
          </a:p>
        </p:txBody>
      </p:sp>
      <p:sp>
        <p:nvSpPr>
          <p:cNvPr id="7" name="Content Placeholder 6"/>
          <p:cNvSpPr>
            <a:spLocks noGrp="1"/>
          </p:cNvSpPr>
          <p:nvPr>
            <p:ph sz="quarter" idx="14"/>
          </p:nvPr>
        </p:nvSpPr>
        <p:spPr>
          <a:xfrm>
            <a:off x="342900" y="3804559"/>
            <a:ext cx="8458200" cy="2700000"/>
          </a:xfrm>
        </p:spPr>
        <p:txBody>
          <a:bodyPr>
            <a:noAutofit/>
          </a:bodyPr>
          <a:lstStyle/>
          <a:p>
            <a:pPr marL="403200" indent="-403200">
              <a:lnSpc>
                <a:spcPct val="80000"/>
              </a:lnSpc>
              <a:buFont typeface="+mj-lt"/>
              <a:buAutoNum type="arabicPeriod"/>
            </a:pPr>
            <a:r>
              <a:rPr lang="en-GB" b="1" dirty="0"/>
              <a:t>Need</a:t>
            </a:r>
            <a:r>
              <a:rPr lang="en-GB" dirty="0"/>
              <a:t> </a:t>
            </a:r>
            <a:r>
              <a:rPr lang="en-GB" b="1" dirty="0"/>
              <a:t>Translation</a:t>
            </a:r>
            <a:r>
              <a:rPr lang="en-GB" dirty="0"/>
              <a:t>. A clear, concise and compelling need statement is articulated (for example, 1-2 page </a:t>
            </a:r>
            <a:r>
              <a:rPr lang="en-GB" b="1" dirty="0"/>
              <a:t>Request</a:t>
            </a:r>
            <a:r>
              <a:rPr lang="en-GB" dirty="0"/>
              <a:t> </a:t>
            </a:r>
            <a:r>
              <a:rPr lang="en-GB" b="1" dirty="0"/>
              <a:t>for</a:t>
            </a:r>
            <a:r>
              <a:rPr lang="en-GB" dirty="0"/>
              <a:t> </a:t>
            </a:r>
            <a:r>
              <a:rPr lang="en-GB" b="1" dirty="0"/>
              <a:t>Proposal</a:t>
            </a:r>
            <a:r>
              <a:rPr lang="en-GB" dirty="0"/>
              <a:t>).</a:t>
            </a:r>
          </a:p>
          <a:p>
            <a:pPr marL="403200" indent="-403200">
              <a:lnSpc>
                <a:spcPct val="80000"/>
              </a:lnSpc>
              <a:buFont typeface="+mj-lt"/>
              <a:buAutoNum type="arabicPeriod"/>
            </a:pPr>
            <a:r>
              <a:rPr lang="en-GB" b="1" dirty="0"/>
              <a:t>Connecting</a:t>
            </a:r>
            <a:r>
              <a:rPr lang="en-GB" dirty="0"/>
              <a:t>. The innovation challenge is broadcasted to the network of potential solution providers.</a:t>
            </a:r>
          </a:p>
          <a:p>
            <a:pPr marL="403200" indent="-403200">
              <a:lnSpc>
                <a:spcPct val="80000"/>
              </a:lnSpc>
              <a:buFont typeface="+mj-lt"/>
              <a:buAutoNum type="arabicPeriod"/>
            </a:pPr>
            <a:r>
              <a:rPr lang="en-GB" b="1" dirty="0"/>
              <a:t>Evaluation/Selection</a:t>
            </a:r>
            <a:r>
              <a:rPr lang="en-GB" dirty="0"/>
              <a:t>. Proposals reviewed in depth, and the most interesting are selected.</a:t>
            </a:r>
          </a:p>
          <a:p>
            <a:pPr marL="403200" indent="-403200">
              <a:lnSpc>
                <a:spcPct val="80000"/>
              </a:lnSpc>
              <a:buFont typeface="+mj-lt"/>
              <a:buAutoNum type="arabicPeriod"/>
            </a:pPr>
            <a:r>
              <a:rPr lang="en-GB" b="1" dirty="0"/>
              <a:t>Acquisition</a:t>
            </a:r>
            <a:r>
              <a:rPr lang="en-GB" dirty="0"/>
              <a:t>. The firm engaged with the solution provider and negotiates an agreement to exchange knowledge, intellectual property, and compensation.</a:t>
            </a:r>
          </a:p>
        </p:txBody>
      </p:sp>
      <p:sp>
        <p:nvSpPr>
          <p:cNvPr id="6" name="Slide Number Placeholder 5"/>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58344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Research Brief </a:t>
            </a:r>
            <a:r>
              <a:rPr lang="en-GB" sz="1000" b="0" dirty="0"/>
              <a:t>2</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The Lead User Method of Product Concept Development.</a:t>
            </a:r>
          </a:p>
          <a:p>
            <a:pPr marL="291600" indent="-291600">
              <a:buFont typeface="Arial" panose="020B0604020202020204" pitchFamily="34" charset="0"/>
              <a:buChar char="•"/>
            </a:pPr>
            <a:r>
              <a:rPr lang="en-GB" sz="2200" dirty="0"/>
              <a:t>Hilti A</a:t>
            </a:r>
            <a:r>
              <a:rPr lang="en-GB" sz="100" dirty="0"/>
              <a:t> </a:t>
            </a:r>
            <a:r>
              <a:rPr lang="en-GB" sz="2200" dirty="0"/>
              <a:t>G used the lead user method to develop a new pipe hanger.</a:t>
            </a:r>
          </a:p>
          <a:p>
            <a:pPr marL="291600" indent="-291600">
              <a:buFont typeface="Arial" panose="020B0604020202020204" pitchFamily="34" charset="0"/>
              <a:buChar char="•"/>
            </a:pPr>
            <a:r>
              <a:rPr lang="en-GB" sz="2200" dirty="0"/>
              <a:t>First customers with lead user characteristics were identified through phone interviews.</a:t>
            </a:r>
          </a:p>
          <a:p>
            <a:pPr marL="291600" indent="-291600">
              <a:buFont typeface="Arial" panose="020B0604020202020204" pitchFamily="34" charset="0"/>
              <a:buChar char="•"/>
            </a:pPr>
            <a:r>
              <a:rPr lang="en-GB" sz="2200" dirty="0"/>
              <a:t>Lead users participated in a three-day product concept generation workshop. At end of workshop, a single design was selected as best.</a:t>
            </a:r>
          </a:p>
          <a:p>
            <a:pPr marL="291600" indent="-291600">
              <a:buFont typeface="Arial" panose="020B0604020202020204" pitchFamily="34" charset="0"/>
              <a:buChar char="•"/>
            </a:pPr>
            <a:r>
              <a:rPr lang="en-GB" sz="2200" dirty="0"/>
              <a:t>Hilti then presented this design to 12 long-term customers; 10 of the 12 preferred the new design and 9 of the 10 were willing to pay a 20% price premium for it.</a:t>
            </a:r>
          </a:p>
          <a:p>
            <a:pPr marL="291600" indent="-291600">
              <a:buFont typeface="Arial" panose="020B0604020202020204" pitchFamily="34" charset="0"/>
              <a:buChar char="•"/>
            </a:pPr>
            <a:r>
              <a:rPr lang="en-GB" sz="2200" dirty="0"/>
              <a:t>The lead user method reduced the cost and time of the project by almost half.</a:t>
            </a:r>
          </a:p>
        </p:txBody>
      </p:sp>
      <p:sp>
        <p:nvSpPr>
          <p:cNvPr id="6" name="Slide Number Placeholder 5"/>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233091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Involving Customers and Suppliers in the Development Process </a:t>
            </a:r>
            <a:r>
              <a:rPr lang="en-GB" sz="1100" b="0" dirty="0"/>
              <a:t>3</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Involving Suppliers.</a:t>
            </a:r>
          </a:p>
          <a:p>
            <a:pPr marL="291600" indent="-291600">
              <a:buFont typeface="Arial" panose="020B0604020202020204" pitchFamily="34" charset="0"/>
              <a:buChar char="•"/>
            </a:pPr>
            <a:r>
              <a:rPr lang="en-GB" sz="2200" dirty="0"/>
              <a:t>Involving suppliers on N</a:t>
            </a:r>
            <a:r>
              <a:rPr lang="en-GB" sz="100" dirty="0"/>
              <a:t> </a:t>
            </a:r>
            <a:r>
              <a:rPr lang="en-GB" sz="2200" dirty="0"/>
              <a:t>P</a:t>
            </a:r>
            <a:r>
              <a:rPr lang="en-GB" sz="100" dirty="0"/>
              <a:t> </a:t>
            </a:r>
            <a:r>
              <a:rPr lang="en-GB" sz="2200" dirty="0"/>
              <a:t>D team or consulting as an alliance partner can improve product design and development efficiency.</a:t>
            </a:r>
          </a:p>
          <a:p>
            <a:pPr marL="291600" indent="-291600">
              <a:buFont typeface="Arial" panose="020B0604020202020204" pitchFamily="34" charset="0"/>
              <a:buChar char="•"/>
            </a:pPr>
            <a:r>
              <a:rPr lang="en-GB" sz="2200" dirty="0"/>
              <a:t>Suppliers can suggest alternative inputs that reduce cost or improve functionality.</a:t>
            </a:r>
          </a:p>
        </p:txBody>
      </p:sp>
      <p:sp>
        <p:nvSpPr>
          <p:cNvPr id="6" name="Slide Number Placeholder 5"/>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3604656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Tools for Improving the New Product Development Process </a:t>
            </a:r>
            <a:r>
              <a:rPr lang="en-GB" sz="1100" b="0" dirty="0"/>
              <a:t>1</a:t>
            </a:r>
            <a:endParaRPr lang="en-IN" b="0" dirty="0"/>
          </a:p>
        </p:txBody>
      </p:sp>
      <p:sp>
        <p:nvSpPr>
          <p:cNvPr id="3" name="Content Placeholder 2"/>
          <p:cNvSpPr>
            <a:spLocks noGrp="1"/>
          </p:cNvSpPr>
          <p:nvPr>
            <p:ph sz="quarter" idx="11"/>
          </p:nvPr>
        </p:nvSpPr>
        <p:spPr>
          <a:xfrm>
            <a:off x="342900" y="1276710"/>
            <a:ext cx="3510643" cy="470448"/>
          </a:xfrm>
        </p:spPr>
        <p:txBody>
          <a:bodyPr>
            <a:normAutofit/>
          </a:bodyPr>
          <a:lstStyle/>
          <a:p>
            <a:r>
              <a:rPr lang="en-IN" sz="2400" b="1" dirty="0"/>
              <a:t>Stage-Gate Processes</a:t>
            </a:r>
          </a:p>
        </p:txBody>
      </p:sp>
      <p:pic>
        <p:nvPicPr>
          <p:cNvPr id="16" name="Picture 15" descr="An illustration shows the typical stage gate process, from idea to launch."/>
          <p:cNvPicPr>
            <a:picLocks noChangeAspect="1"/>
          </p:cNvPicPr>
          <p:nvPr/>
        </p:nvPicPr>
        <p:blipFill>
          <a:blip r:embed="rId2"/>
          <a:stretch>
            <a:fillRect/>
          </a:stretch>
        </p:blipFill>
        <p:spPr>
          <a:xfrm>
            <a:off x="342900" y="1891270"/>
            <a:ext cx="5011751" cy="4263467"/>
          </a:xfrm>
          <a:prstGeom prst="rect">
            <a:avLst/>
          </a:prstGeom>
        </p:spPr>
      </p:pic>
      <p:sp>
        <p:nvSpPr>
          <p:cNvPr id="14" name="Content Placeholder 13"/>
          <p:cNvSpPr>
            <a:spLocks noGrp="1"/>
          </p:cNvSpPr>
          <p:nvPr>
            <p:ph sz="quarter" idx="14"/>
          </p:nvPr>
        </p:nvSpPr>
        <p:spPr>
          <a:xfrm>
            <a:off x="5927269" y="1276710"/>
            <a:ext cx="2743199" cy="2576833"/>
          </a:xfrm>
        </p:spPr>
        <p:txBody>
          <a:bodyPr>
            <a:normAutofit/>
          </a:bodyPr>
          <a:lstStyle/>
          <a:p>
            <a:r>
              <a:rPr lang="en-GB" sz="2400" dirty="0"/>
              <a:t>Utilize tough go/kill decision points in the development process help filter out bad projects.</a:t>
            </a:r>
          </a:p>
        </p:txBody>
      </p:sp>
      <p:sp>
        <p:nvSpPr>
          <p:cNvPr id="15" name="Content Placeholder 14"/>
          <p:cNvSpPr>
            <a:spLocks noGrp="1"/>
          </p:cNvSpPr>
          <p:nvPr>
            <p:ph sz="quarter" idx="15"/>
          </p:nvPr>
        </p:nvSpPr>
        <p:spPr>
          <a:xfrm>
            <a:off x="5927268" y="4114800"/>
            <a:ext cx="2743199" cy="1905000"/>
          </a:xfrm>
        </p:spPr>
        <p:txBody>
          <a:bodyPr>
            <a:normAutofit fontScale="77500" lnSpcReduction="20000"/>
          </a:bodyPr>
          <a:lstStyle/>
          <a:p>
            <a:r>
              <a:rPr lang="en-GB" dirty="0"/>
              <a:t>Source: R. G. Cooper, “Stage-Gate Idea to Launch System</a:t>
            </a:r>
            <a:r>
              <a:rPr lang="en-GB" b="1" dirty="0"/>
              <a:t>,” Wiley International </a:t>
            </a:r>
            <a:r>
              <a:rPr lang="en-GB" b="1" dirty="0" err="1"/>
              <a:t>Encyclopedia</a:t>
            </a:r>
            <a:r>
              <a:rPr lang="en-GB" b="1" dirty="0"/>
              <a:t> of Marketing: Product Innovation &amp; Management </a:t>
            </a:r>
            <a:r>
              <a:rPr lang="en-GB" dirty="0"/>
              <a:t>5, B. L. </a:t>
            </a:r>
            <a:r>
              <a:rPr lang="en-GB" dirty="0" err="1"/>
              <a:t>Bayus</a:t>
            </a:r>
            <a:r>
              <a:rPr lang="en-GB" dirty="0"/>
              <a:t> (ed.), (West Sussex UK: Wiley, 2011).</a:t>
            </a:r>
          </a:p>
        </p:txBody>
      </p:sp>
      <p:sp>
        <p:nvSpPr>
          <p:cNvPr id="12" name="Text Placeholder 11"/>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hlinkClick r:id="rId3" action="ppaction://hlinksldjump"/>
            </a:endParaRPr>
          </a:p>
        </p:txBody>
      </p:sp>
      <p:sp>
        <p:nvSpPr>
          <p:cNvPr id="11" name="Slide Number Placeholder 10"/>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342034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Tools for Improving the New Product Development Process </a:t>
            </a:r>
            <a:r>
              <a:rPr lang="en-GB" sz="1100" b="0" dirty="0"/>
              <a:t>2</a:t>
            </a:r>
            <a:endParaRPr lang="en-IN" b="0" dirty="0"/>
          </a:p>
        </p:txBody>
      </p:sp>
      <p:sp>
        <p:nvSpPr>
          <p:cNvPr id="3" name="Content Placeholder 2"/>
          <p:cNvSpPr>
            <a:spLocks noGrp="1"/>
          </p:cNvSpPr>
          <p:nvPr>
            <p:ph sz="quarter" idx="11"/>
          </p:nvPr>
        </p:nvSpPr>
        <p:spPr>
          <a:xfrm>
            <a:off x="342900" y="1276709"/>
            <a:ext cx="8458200" cy="640800"/>
          </a:xfrm>
        </p:spPr>
        <p:txBody>
          <a:bodyPr>
            <a:normAutofit/>
          </a:bodyPr>
          <a:lstStyle/>
          <a:p>
            <a:r>
              <a:rPr lang="en-GB" sz="1800" dirty="0"/>
              <a:t>The time and cost of projects escalates with each stage, thus stage-gate processes only permit a project to proceed if all assessments indicate success.</a:t>
            </a:r>
          </a:p>
        </p:txBody>
      </p:sp>
      <p:graphicFrame>
        <p:nvGraphicFramePr>
          <p:cNvPr id="4" name="Table 3"/>
          <p:cNvGraphicFramePr>
            <a:graphicFrameLocks noGrp="1"/>
          </p:cNvGraphicFramePr>
          <p:nvPr>
            <p:extLst>
              <p:ext uri="{D42A27DB-BD31-4B8C-83A1-F6EECF244321}">
                <p14:modId xmlns:p14="http://schemas.microsoft.com/office/powerpoint/2010/main" val="2631368276"/>
              </p:ext>
            </p:extLst>
          </p:nvPr>
        </p:nvGraphicFramePr>
        <p:xfrm>
          <a:off x="342900" y="1999661"/>
          <a:ext cx="4653643" cy="3474720"/>
        </p:xfrm>
        <a:graphic>
          <a:graphicData uri="http://schemas.openxmlformats.org/drawingml/2006/table">
            <a:tbl>
              <a:tblPr firstRow="1" bandRow="1">
                <a:tableStyleId>{5C22544A-7EE6-4342-B048-85BDC9FD1C3A}</a:tableStyleId>
              </a:tblPr>
              <a:tblGrid>
                <a:gridCol w="2775857">
                  <a:extLst>
                    <a:ext uri="{9D8B030D-6E8A-4147-A177-3AD203B41FA5}">
                      <a16:colId xmlns:a16="http://schemas.microsoft.com/office/drawing/2014/main" val="3320176809"/>
                    </a:ext>
                  </a:extLst>
                </a:gridCol>
                <a:gridCol w="898072">
                  <a:extLst>
                    <a:ext uri="{9D8B030D-6E8A-4147-A177-3AD203B41FA5}">
                      <a16:colId xmlns:a16="http://schemas.microsoft.com/office/drawing/2014/main" val="3158482230"/>
                    </a:ext>
                  </a:extLst>
                </a:gridCol>
                <a:gridCol w="979714">
                  <a:extLst>
                    <a:ext uri="{9D8B030D-6E8A-4147-A177-3AD203B41FA5}">
                      <a16:colId xmlns:a16="http://schemas.microsoft.com/office/drawing/2014/main" val="3074776582"/>
                    </a:ext>
                  </a:extLst>
                </a:gridCol>
              </a:tblGrid>
              <a:tr h="0">
                <a:tc>
                  <a:txBody>
                    <a:bodyPr/>
                    <a:lstStyle/>
                    <a:p>
                      <a:pPr algn="l"/>
                      <a:r>
                        <a:rPr lang="en-US" sz="1200" dirty="0">
                          <a:solidFill>
                            <a:schemeClr val="bg1"/>
                          </a:solidFill>
                        </a:rPr>
                        <a:t>Stage</a:t>
                      </a:r>
                    </a:p>
                  </a:txBody>
                  <a:tcPr/>
                </a:tc>
                <a:tc>
                  <a:txBody>
                    <a:bodyPr/>
                    <a:lstStyle/>
                    <a:p>
                      <a:pPr algn="l"/>
                      <a:r>
                        <a:rPr lang="en-US" sz="1200" dirty="0">
                          <a:solidFill>
                            <a:schemeClr val="bg1"/>
                          </a:solidFill>
                        </a:rPr>
                        <a:t>Time</a:t>
                      </a:r>
                    </a:p>
                  </a:txBody>
                  <a:tcPr/>
                </a:tc>
                <a:tc>
                  <a:txBody>
                    <a:bodyPr/>
                    <a:lstStyle/>
                    <a:p>
                      <a:pPr algn="l"/>
                      <a:r>
                        <a:rPr lang="en-US" sz="1200" dirty="0">
                          <a:solidFill>
                            <a:schemeClr val="bg1"/>
                          </a:solidFill>
                        </a:rPr>
                        <a:t>Cost </a:t>
                      </a:r>
                    </a:p>
                  </a:txBody>
                  <a:tcPr/>
                </a:tc>
                <a:extLst>
                  <a:ext uri="{0D108BD9-81ED-4DB2-BD59-A6C34878D82A}">
                    <a16:rowId xmlns:a16="http://schemas.microsoft.com/office/drawing/2014/main" val="2976827411"/>
                  </a:ext>
                </a:extLst>
              </a:tr>
              <a:tr h="267042">
                <a:tc>
                  <a:txBody>
                    <a:bodyPr/>
                    <a:lstStyle/>
                    <a:p>
                      <a:r>
                        <a:rPr lang="en-US" sz="1200" dirty="0"/>
                        <a:t>0. "Here's an idea!"</a:t>
                      </a:r>
                    </a:p>
                  </a:txBody>
                  <a:tcPr marL="1828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extLst>
                  <a:ext uri="{0D108BD9-81ED-4DB2-BD59-A6C34878D82A}">
                    <a16:rowId xmlns:a16="http://schemas.microsoft.com/office/drawing/2014/main" val="2646000656"/>
                  </a:ext>
                </a:extLst>
              </a:tr>
              <a:tr h="267042">
                <a:tc>
                  <a:txBody>
                    <a:bodyPr/>
                    <a:lstStyle/>
                    <a:p>
                      <a:r>
                        <a:rPr lang="en-US" sz="1200" dirty="0"/>
                        <a:t>1. Formulate-describe and sketch</a:t>
                      </a:r>
                    </a:p>
                  </a:txBody>
                  <a:tcPr marL="182880"/>
                </a:tc>
                <a:tc>
                  <a:txBody>
                    <a:bodyPr/>
                    <a:lstStyle/>
                    <a:p>
                      <a:r>
                        <a:rPr lang="en-US" sz="1200" dirty="0"/>
                        <a:t>1 week</a:t>
                      </a:r>
                    </a:p>
                  </a:txBody>
                  <a:tcPr/>
                </a:tc>
                <a:tc>
                  <a:txBody>
                    <a:bodyPr/>
                    <a:lstStyle/>
                    <a:p>
                      <a:r>
                        <a:rPr lang="en-US" sz="1200" dirty="0"/>
                        <a:t>$100</a:t>
                      </a:r>
                    </a:p>
                  </a:txBody>
                  <a:tcPr/>
                </a:tc>
                <a:extLst>
                  <a:ext uri="{0D108BD9-81ED-4DB2-BD59-A6C34878D82A}">
                    <a16:rowId xmlns:a16="http://schemas.microsoft.com/office/drawing/2014/main" val="1851894246"/>
                  </a:ext>
                </a:extLst>
              </a:tr>
              <a:tr h="267042">
                <a:tc>
                  <a:txBody>
                    <a:bodyPr/>
                    <a:lstStyle/>
                    <a:p>
                      <a:r>
                        <a:rPr lang="en-US" sz="1200" dirty="0"/>
                        <a:t>2. Conduct</a:t>
                      </a:r>
                      <a:r>
                        <a:rPr lang="en-US" sz="1200" baseline="0" dirty="0"/>
                        <a:t> </a:t>
                      </a:r>
                      <a:r>
                        <a:rPr lang="en-US" sz="1200" dirty="0"/>
                        <a:t>preliminary investigations</a:t>
                      </a:r>
                    </a:p>
                  </a:txBody>
                  <a:tcPr marL="182880"/>
                </a:tc>
                <a:tc>
                  <a:txBody>
                    <a:bodyPr/>
                    <a:lstStyle/>
                    <a:p>
                      <a:r>
                        <a:rPr lang="en-US" sz="1200" dirty="0"/>
                        <a:t>2 weeks</a:t>
                      </a:r>
                    </a:p>
                  </a:txBody>
                  <a:tcPr/>
                </a:tc>
                <a:tc>
                  <a:txBody>
                    <a:bodyPr/>
                    <a:lstStyle/>
                    <a:p>
                      <a:r>
                        <a:rPr lang="en-US" sz="1200" dirty="0"/>
                        <a:t>$1,000</a:t>
                      </a:r>
                    </a:p>
                  </a:txBody>
                  <a:tcPr/>
                </a:tc>
                <a:extLst>
                  <a:ext uri="{0D108BD9-81ED-4DB2-BD59-A6C34878D82A}">
                    <a16:rowId xmlns:a16="http://schemas.microsoft.com/office/drawing/2014/main" val="1170473986"/>
                  </a:ext>
                </a:extLst>
              </a:tr>
              <a:tr h="267042">
                <a:tc>
                  <a:txBody>
                    <a:bodyPr/>
                    <a:lstStyle/>
                    <a:p>
                      <a:r>
                        <a:rPr lang="en-US" sz="1200" dirty="0"/>
                        <a:t>3.</a:t>
                      </a:r>
                      <a:r>
                        <a:rPr lang="en-US" sz="1200" baseline="0" dirty="0"/>
                        <a:t> </a:t>
                      </a:r>
                      <a:r>
                        <a:rPr lang="en-US" sz="1200" dirty="0"/>
                        <a:t>Design and define specifications</a:t>
                      </a:r>
                    </a:p>
                  </a:txBody>
                  <a:tcPr marL="182880"/>
                </a:tc>
                <a:tc>
                  <a:txBody>
                    <a:bodyPr/>
                    <a:lstStyle/>
                    <a:p>
                      <a:r>
                        <a:rPr lang="en-US" sz="1200" dirty="0"/>
                        <a:t>1 month</a:t>
                      </a:r>
                    </a:p>
                  </a:txBody>
                  <a:tcPr/>
                </a:tc>
                <a:tc>
                  <a:txBody>
                    <a:bodyPr/>
                    <a:lstStyle/>
                    <a:p>
                      <a:r>
                        <a:rPr lang="en-US" sz="1200" dirty="0"/>
                        <a:t> $10,000</a:t>
                      </a:r>
                    </a:p>
                  </a:txBody>
                  <a:tcPr/>
                </a:tc>
                <a:extLst>
                  <a:ext uri="{0D108BD9-81ED-4DB2-BD59-A6C34878D82A}">
                    <a16:rowId xmlns:a16="http://schemas.microsoft.com/office/drawing/2014/main" val="2396232930"/>
                  </a:ext>
                </a:extLst>
              </a:tr>
              <a:tr h="267042">
                <a:tc>
                  <a:txBody>
                    <a:bodyPr/>
                    <a:lstStyle/>
                    <a:p>
                      <a:r>
                        <a:rPr lang="en-US" sz="1200" dirty="0"/>
                        <a:t>4A. Develop prototype and test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extLst>
                  <a:ext uri="{0D108BD9-81ED-4DB2-BD59-A6C34878D82A}">
                    <a16:rowId xmlns:a16="http://schemas.microsoft.com/office/drawing/2014/main" val="2295646876"/>
                  </a:ext>
                </a:extLst>
              </a:tr>
              <a:tr h="267042">
                <a:tc>
                  <a:txBody>
                    <a:bodyPr/>
                    <a:lstStyle/>
                    <a:p>
                      <a:r>
                        <a:rPr lang="en-US" sz="1200" dirty="0"/>
                        <a:t>4B. Market research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extLst>
                  <a:ext uri="{0D108BD9-81ED-4DB2-BD59-A6C34878D82A}">
                    <a16:rowId xmlns:a16="http://schemas.microsoft.com/office/drawing/2014/main" val="1065453660"/>
                  </a:ext>
                </a:extLst>
              </a:tr>
              <a:tr h="267042">
                <a:tc>
                  <a:txBody>
                    <a:bodyPr/>
                    <a:lstStyle/>
                    <a:p>
                      <a:pPr marL="274320" indent="-914400"/>
                      <a:r>
                        <a:rPr lang="en-US" sz="1200" dirty="0"/>
                        <a:t>4C. Strategic fit evaluation and N</a:t>
                      </a:r>
                      <a:r>
                        <a:rPr lang="en-US" sz="100" dirty="0"/>
                        <a:t> </a:t>
                      </a:r>
                      <a:r>
                        <a:rPr lang="en-US" sz="1200" dirty="0"/>
                        <a:t>P</a:t>
                      </a:r>
                      <a:r>
                        <a:rPr lang="en-US" sz="100" dirty="0"/>
                        <a:t> </a:t>
                      </a:r>
                      <a:r>
                        <a:rPr lang="en-US" sz="1200" dirty="0"/>
                        <a:t>V risk analysis</a:t>
                      </a:r>
                    </a:p>
                  </a:txBody>
                  <a:tcPr/>
                </a:tc>
                <a:tc>
                  <a:txBody>
                    <a:bodyPr/>
                    <a:lstStyle/>
                    <a:p>
                      <a:r>
                        <a:rPr lang="en-US" sz="1200" dirty="0"/>
                        <a:t>2 months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$ 100,000</a:t>
                      </a:r>
                    </a:p>
                  </a:txBody>
                  <a:tcPr/>
                </a:tc>
                <a:extLst>
                  <a:ext uri="{0D108BD9-81ED-4DB2-BD59-A6C34878D82A}">
                    <a16:rowId xmlns:a16="http://schemas.microsoft.com/office/drawing/2014/main" val="3917347593"/>
                  </a:ext>
                </a:extLst>
              </a:tr>
              <a:tr h="267042">
                <a:tc>
                  <a:txBody>
                    <a:bodyPr/>
                    <a:lstStyle/>
                    <a:p>
                      <a:r>
                        <a:rPr lang="en-US" sz="1200" dirty="0"/>
                        <a:t>5A. Scale up, build pilot plant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extLst>
                  <a:ext uri="{0D108BD9-81ED-4DB2-BD59-A6C34878D82A}">
                    <a16:rowId xmlns:a16="http://schemas.microsoft.com/office/drawing/2014/main" val="417982432"/>
                  </a:ext>
                </a:extLst>
              </a:tr>
              <a:tr h="267042">
                <a:tc>
                  <a:txBody>
                    <a:bodyPr/>
                    <a:lstStyle/>
                    <a:p>
                      <a:r>
                        <a:rPr lang="en-US" sz="1200" dirty="0"/>
                        <a:t>5B. Market test</a:t>
                      </a:r>
                    </a:p>
                  </a:txBody>
                  <a:tcPr/>
                </a:tc>
                <a:tc>
                  <a:txBody>
                    <a:bodyPr/>
                    <a:lstStyle/>
                    <a:p>
                      <a:r>
                        <a:rPr lang="en-US" sz="1200" dirty="0"/>
                        <a:t>8 months</a:t>
                      </a:r>
                    </a:p>
                  </a:txBody>
                  <a:tcPr/>
                </a:tc>
                <a:tc>
                  <a:txBody>
                    <a:bodyPr/>
                    <a:lstStyle/>
                    <a:p>
                      <a:r>
                        <a:rPr lang="en-US" sz="1200" dirty="0"/>
                        <a:t>$ 1 million</a:t>
                      </a:r>
                    </a:p>
                  </a:txBody>
                  <a:tcPr/>
                </a:tc>
                <a:extLst>
                  <a:ext uri="{0D108BD9-81ED-4DB2-BD59-A6C34878D82A}">
                    <a16:rowId xmlns:a16="http://schemas.microsoft.com/office/drawing/2014/main" val="1452532210"/>
                  </a:ext>
                </a:extLst>
              </a:tr>
              <a:tr h="267042">
                <a:tc>
                  <a:txBody>
                    <a:bodyPr/>
                    <a:lstStyle/>
                    <a:p>
                      <a:r>
                        <a:rPr lang="en-US" sz="1200" dirty="0"/>
                        <a:t>6A. Build plant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 b="0" i="0" u="none" strike="noStrike" kern="1200" cap="none" spc="0" normalizeH="0" baseline="0" noProof="0" dirty="0">
                          <a:ln>
                            <a:noFill/>
                          </a:ln>
                          <a:solidFill>
                            <a:srgbClr val="000000"/>
                          </a:solidFill>
                          <a:effectLst/>
                          <a:uLnTx/>
                          <a:uFillTx/>
                          <a:latin typeface="Arial" panose="020B0604020202020204"/>
                          <a:ea typeface="+mn-ea"/>
                          <a:cs typeface="+mn-cs"/>
                        </a:rPr>
                        <a:t>Blank</a:t>
                      </a:r>
                    </a:p>
                  </a:txBody>
                  <a:tcPr/>
                </a:tc>
                <a:extLst>
                  <a:ext uri="{0D108BD9-81ED-4DB2-BD59-A6C34878D82A}">
                    <a16:rowId xmlns:a16="http://schemas.microsoft.com/office/drawing/2014/main" val="1066010745"/>
                  </a:ext>
                </a:extLst>
              </a:tr>
              <a:tr h="267042">
                <a:tc>
                  <a:txBody>
                    <a:bodyPr/>
                    <a:lstStyle/>
                    <a:p>
                      <a:r>
                        <a:rPr lang="en-US" sz="1200" dirty="0"/>
                        <a:t>6B. Promote, launch, market</a:t>
                      </a:r>
                    </a:p>
                  </a:txBody>
                  <a:tcPr/>
                </a:tc>
                <a:tc>
                  <a:txBody>
                    <a:bodyPr/>
                    <a:lstStyle/>
                    <a:p>
                      <a:r>
                        <a:rPr lang="en-US" sz="1200" dirty="0"/>
                        <a:t>16 months</a:t>
                      </a:r>
                    </a:p>
                  </a:txBody>
                  <a:tcPr/>
                </a:tc>
                <a:tc>
                  <a:txBody>
                    <a:bodyPr/>
                    <a:lstStyle/>
                    <a:p>
                      <a:r>
                        <a:rPr lang="en-US" sz="1200" dirty="0"/>
                        <a:t>$ 10 million</a:t>
                      </a:r>
                    </a:p>
                  </a:txBody>
                  <a:tcPr/>
                </a:tc>
                <a:extLst>
                  <a:ext uri="{0D108BD9-81ED-4DB2-BD59-A6C34878D82A}">
                    <a16:rowId xmlns:a16="http://schemas.microsoft.com/office/drawing/2014/main" val="2957278651"/>
                  </a:ext>
                </a:extLst>
              </a:tr>
            </a:tbl>
          </a:graphicData>
        </a:graphic>
      </p:graphicFrame>
      <p:pic>
        <p:nvPicPr>
          <p:cNvPr id="6" name="Picture 5" descr="An illustration shows the stages, time, cost, and a graph on the right. "/>
          <p:cNvPicPr>
            <a:picLocks noChangeAspect="1"/>
          </p:cNvPicPr>
          <p:nvPr/>
        </p:nvPicPr>
        <p:blipFill>
          <a:blip r:embed="rId2"/>
          <a:stretch>
            <a:fillRect/>
          </a:stretch>
        </p:blipFill>
        <p:spPr>
          <a:xfrm>
            <a:off x="5306073" y="2043890"/>
            <a:ext cx="3285113" cy="2842888"/>
          </a:xfrm>
          <a:prstGeom prst="rect">
            <a:avLst/>
          </a:prstGeom>
        </p:spPr>
      </p:pic>
      <p:sp>
        <p:nvSpPr>
          <p:cNvPr id="15" name="Content Placeholder 14"/>
          <p:cNvSpPr>
            <a:spLocks noGrp="1"/>
          </p:cNvSpPr>
          <p:nvPr>
            <p:ph sz="quarter" idx="15"/>
          </p:nvPr>
        </p:nvSpPr>
        <p:spPr>
          <a:xfrm>
            <a:off x="5181600" y="4996546"/>
            <a:ext cx="3488867" cy="1260000"/>
          </a:xfrm>
        </p:spPr>
        <p:txBody>
          <a:bodyPr>
            <a:normAutofit lnSpcReduction="10000"/>
          </a:bodyPr>
          <a:lstStyle/>
          <a:p>
            <a:r>
              <a:rPr lang="en-GB" sz="1400" dirty="0"/>
              <a:t>Source: R. G. Cooper, “Stage-Gate Idea to Launch System,” </a:t>
            </a:r>
            <a:r>
              <a:rPr lang="en-GB" sz="1400" b="1" dirty="0"/>
              <a:t>Wiley International </a:t>
            </a:r>
            <a:r>
              <a:rPr lang="en-GB" sz="1400" b="1" dirty="0" err="1"/>
              <a:t>Encyclopedia</a:t>
            </a:r>
            <a:r>
              <a:rPr lang="en-GB" sz="1400" b="1" dirty="0"/>
              <a:t> of Marketing: Product Innovation &amp; Management </a:t>
            </a:r>
            <a:r>
              <a:rPr lang="en-GB" sz="1400" dirty="0"/>
              <a:t>5, B. L. </a:t>
            </a:r>
            <a:r>
              <a:rPr lang="en-GB" sz="1400" dirty="0" err="1"/>
              <a:t>Bayus</a:t>
            </a:r>
            <a:r>
              <a:rPr lang="en-GB" sz="1400" dirty="0"/>
              <a:t> (ed.), (West Sussex UK: Wiley, 2011).</a:t>
            </a:r>
          </a:p>
        </p:txBody>
      </p:sp>
      <p:sp>
        <p:nvSpPr>
          <p:cNvPr id="12" name="Text Placeholder 11"/>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p>
        </p:txBody>
      </p:sp>
      <p:sp>
        <p:nvSpPr>
          <p:cNvPr id="11" name="Slide Number Placeholder 10"/>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65205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Tools for Improving the New Product Development Process </a:t>
            </a:r>
            <a:r>
              <a:rPr lang="en-GB" sz="1100" b="0" dirty="0"/>
              <a:t>3</a:t>
            </a:r>
            <a:endParaRPr lang="en-IN" b="0" dirty="0"/>
          </a:p>
        </p:txBody>
      </p:sp>
      <p:sp>
        <p:nvSpPr>
          <p:cNvPr id="3" name="Content Placeholder 2"/>
          <p:cNvSpPr>
            <a:spLocks noGrp="1"/>
          </p:cNvSpPr>
          <p:nvPr>
            <p:ph sz="quarter" idx="11"/>
          </p:nvPr>
        </p:nvSpPr>
        <p:spPr>
          <a:xfrm>
            <a:off x="342900" y="1276708"/>
            <a:ext cx="8458200" cy="1422000"/>
          </a:xfrm>
        </p:spPr>
        <p:txBody>
          <a:bodyPr>
            <a:normAutofit fontScale="77500" lnSpcReduction="20000"/>
          </a:bodyPr>
          <a:lstStyle/>
          <a:p>
            <a:r>
              <a:rPr lang="en-GB" sz="3100" dirty="0"/>
              <a:t>The stage-gate process can be modified to better fit a firm’s particular development needs.</a:t>
            </a:r>
          </a:p>
          <a:p>
            <a:pPr marL="291600" lvl="1" indent="-291600"/>
            <a:r>
              <a:rPr lang="en-GB" sz="2800" dirty="0"/>
              <a:t>For example, Exxon Research and Engineering’s stage-gate system.</a:t>
            </a:r>
          </a:p>
        </p:txBody>
      </p:sp>
      <p:pic>
        <p:nvPicPr>
          <p:cNvPr id="5" name="Picture 4" descr="An illustration shows Exxon Research and Engineering’s Stage Gate System."/>
          <p:cNvPicPr>
            <a:picLocks noChangeAspect="1"/>
          </p:cNvPicPr>
          <p:nvPr/>
        </p:nvPicPr>
        <p:blipFill>
          <a:blip r:embed="rId2"/>
          <a:stretch>
            <a:fillRect/>
          </a:stretch>
        </p:blipFill>
        <p:spPr>
          <a:xfrm>
            <a:off x="332150" y="2876147"/>
            <a:ext cx="8479699" cy="2412004"/>
          </a:xfrm>
          <a:prstGeom prst="rect">
            <a:avLst/>
          </a:prstGeom>
        </p:spPr>
      </p:pic>
      <p:sp>
        <p:nvSpPr>
          <p:cNvPr id="14" name="Content Placeholder 13"/>
          <p:cNvSpPr>
            <a:spLocks noGrp="1"/>
          </p:cNvSpPr>
          <p:nvPr>
            <p:ph sz="quarter" idx="14"/>
          </p:nvPr>
        </p:nvSpPr>
        <p:spPr>
          <a:xfrm>
            <a:off x="419101" y="5486400"/>
            <a:ext cx="8251368" cy="720000"/>
          </a:xfrm>
        </p:spPr>
        <p:txBody>
          <a:bodyPr>
            <a:normAutofit lnSpcReduction="10000"/>
          </a:bodyPr>
          <a:lstStyle/>
          <a:p>
            <a:pPr marL="291600" lvl="1" indent="-291600"/>
            <a:r>
              <a:rPr lang="en-GB" sz="2200" dirty="0"/>
              <a:t>Nearly 60% of firms use some type of stage-gate process to manage their N</a:t>
            </a:r>
            <a:r>
              <a:rPr lang="en-GB" sz="100" dirty="0"/>
              <a:t> </a:t>
            </a:r>
            <a:r>
              <a:rPr lang="en-GB" sz="2200" dirty="0"/>
              <a:t>P</a:t>
            </a:r>
            <a:r>
              <a:rPr lang="en-GB" sz="100" dirty="0"/>
              <a:t> </a:t>
            </a:r>
            <a:r>
              <a:rPr lang="en-GB" sz="2200" dirty="0"/>
              <a:t>D process.</a:t>
            </a:r>
          </a:p>
        </p:txBody>
      </p:sp>
      <p:sp>
        <p:nvSpPr>
          <p:cNvPr id="12" name="Text Placeholder 11"/>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p>
        </p:txBody>
      </p:sp>
      <p:sp>
        <p:nvSpPr>
          <p:cNvPr id="11" name="Slide Number Placeholder 10"/>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131586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Quality Function Deployment (Q</a:t>
            </a:r>
            <a:r>
              <a:rPr lang="en-GB" sz="100" dirty="0"/>
              <a:t> </a:t>
            </a:r>
            <a:r>
              <a:rPr lang="en-GB" dirty="0"/>
              <a:t>F</a:t>
            </a:r>
            <a:r>
              <a:rPr lang="en-GB" sz="100" dirty="0"/>
              <a:t> </a:t>
            </a:r>
            <a:r>
              <a:rPr lang="en-GB" dirty="0"/>
              <a:t>D) – The House of Quality </a:t>
            </a:r>
            <a:r>
              <a:rPr lang="en-GB" sz="1100" b="0" dirty="0"/>
              <a:t>1</a:t>
            </a:r>
            <a:endParaRPr lang="en-IN" b="0" dirty="0"/>
          </a:p>
        </p:txBody>
      </p:sp>
      <p:sp>
        <p:nvSpPr>
          <p:cNvPr id="3" name="Content Placeholder 2"/>
          <p:cNvSpPr>
            <a:spLocks noGrp="1"/>
          </p:cNvSpPr>
          <p:nvPr>
            <p:ph sz="quarter" idx="11"/>
          </p:nvPr>
        </p:nvSpPr>
        <p:spPr>
          <a:xfrm>
            <a:off x="342900" y="1276708"/>
            <a:ext cx="8458200" cy="862335"/>
          </a:xfrm>
        </p:spPr>
        <p:txBody>
          <a:bodyPr>
            <a:normAutofit/>
          </a:bodyPr>
          <a:lstStyle/>
          <a:p>
            <a:r>
              <a:rPr lang="en-GB" sz="2400" dirty="0"/>
              <a:t>Q</a:t>
            </a:r>
            <a:r>
              <a:rPr lang="en-GB" sz="100" dirty="0"/>
              <a:t> </a:t>
            </a:r>
            <a:r>
              <a:rPr lang="en-GB" sz="2400" dirty="0"/>
              <a:t>F</a:t>
            </a:r>
            <a:r>
              <a:rPr lang="en-GB" sz="100" dirty="0"/>
              <a:t> </a:t>
            </a:r>
            <a:r>
              <a:rPr lang="en-GB" sz="2400" dirty="0"/>
              <a:t>D improves communication and coordination between engineering, marketing, and manufacturing.</a:t>
            </a:r>
          </a:p>
        </p:txBody>
      </p:sp>
      <p:pic>
        <p:nvPicPr>
          <p:cNvPr id="6" name="Picture 5" descr="An illustration shows quality function deployment house of quality for a car door. "/>
          <p:cNvPicPr>
            <a:picLocks noChangeAspect="1"/>
          </p:cNvPicPr>
          <p:nvPr/>
        </p:nvPicPr>
        <p:blipFill>
          <a:blip r:embed="rId2"/>
          <a:stretch>
            <a:fillRect/>
          </a:stretch>
        </p:blipFill>
        <p:spPr>
          <a:xfrm>
            <a:off x="1884179" y="2346158"/>
            <a:ext cx="5375641" cy="3790516"/>
          </a:xfrm>
          <a:prstGeom prst="rect">
            <a:avLst/>
          </a:prstGeom>
        </p:spPr>
      </p:pic>
      <p:sp>
        <p:nvSpPr>
          <p:cNvPr id="12" name="Text Placeholder 11"/>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p>
        </p:txBody>
      </p:sp>
      <p:sp>
        <p:nvSpPr>
          <p:cNvPr id="11" name="Slide Number Placeholder 10"/>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165494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Quality Function Deployment (Q</a:t>
            </a:r>
            <a:r>
              <a:rPr lang="en-GB" sz="100" dirty="0"/>
              <a:t> </a:t>
            </a:r>
            <a:r>
              <a:rPr lang="en-GB" dirty="0"/>
              <a:t>F</a:t>
            </a:r>
            <a:r>
              <a:rPr lang="en-GB" sz="100" dirty="0"/>
              <a:t> </a:t>
            </a:r>
            <a:r>
              <a:rPr lang="en-GB" dirty="0"/>
              <a:t>D) – The House of Quality </a:t>
            </a:r>
            <a:r>
              <a:rPr lang="en-GB" sz="1100" b="0" dirty="0"/>
              <a:t>2</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200" b="1" dirty="0"/>
              <a:t>Steps for Q</a:t>
            </a:r>
            <a:r>
              <a:rPr lang="en-GB" sz="100" b="1" dirty="0"/>
              <a:t> </a:t>
            </a:r>
            <a:r>
              <a:rPr lang="en-GB" sz="2200" b="1" dirty="0"/>
              <a:t>F</a:t>
            </a:r>
            <a:r>
              <a:rPr lang="en-GB" sz="100" b="1" dirty="0"/>
              <a:t> </a:t>
            </a:r>
            <a:r>
              <a:rPr lang="en-GB" sz="2200" b="1" dirty="0"/>
              <a:t>D.</a:t>
            </a:r>
          </a:p>
          <a:p>
            <a:pPr marL="403200" indent="-403200">
              <a:buFont typeface="+mj-lt"/>
              <a:buAutoNum type="arabicPeriod"/>
            </a:pPr>
            <a:r>
              <a:rPr lang="en-GB" dirty="0"/>
              <a:t>Team identifies customer requirements.</a:t>
            </a:r>
          </a:p>
          <a:p>
            <a:pPr marL="403200" indent="-403200">
              <a:buFont typeface="+mj-lt"/>
              <a:buAutoNum type="arabicPeriod"/>
            </a:pPr>
            <a:r>
              <a:rPr lang="en-GB" dirty="0"/>
              <a:t>Team weights requirements in terms of relative importance.</a:t>
            </a:r>
          </a:p>
          <a:p>
            <a:pPr marL="403200" indent="-403200">
              <a:buFont typeface="+mj-lt"/>
              <a:buAutoNum type="arabicPeriod"/>
            </a:pPr>
            <a:r>
              <a:rPr lang="en-GB" dirty="0"/>
              <a:t>Team identifies engineering attributes that drive performance.</a:t>
            </a:r>
          </a:p>
          <a:p>
            <a:pPr marL="403200" indent="-403200">
              <a:buFont typeface="+mj-lt"/>
              <a:buAutoNum type="arabicPeriod"/>
            </a:pPr>
            <a:r>
              <a:rPr lang="en-GB" dirty="0"/>
              <a:t>Team enters correlations between different engineering attributes.</a:t>
            </a:r>
          </a:p>
          <a:p>
            <a:pPr marL="403200" indent="-403200">
              <a:buFont typeface="+mj-lt"/>
              <a:buAutoNum type="arabicPeriod"/>
            </a:pPr>
            <a:r>
              <a:rPr lang="en-GB" dirty="0"/>
              <a:t>Team indicates relationship between engineering attributes and customer requirements.</a:t>
            </a:r>
          </a:p>
          <a:p>
            <a:pPr marL="403200" indent="-403200">
              <a:buFont typeface="+mj-lt"/>
              <a:buAutoNum type="arabicPeriod"/>
            </a:pPr>
            <a:r>
              <a:rPr lang="en-GB" dirty="0"/>
              <a:t>Team multiplies customer importance rating by relationship to engineering attribute and then sums for each attribute.</a:t>
            </a:r>
          </a:p>
          <a:p>
            <a:pPr marL="403200" indent="-403200">
              <a:buFont typeface="+mj-lt"/>
              <a:buAutoNum type="arabicPeriod"/>
            </a:pPr>
            <a:r>
              <a:rPr lang="en-GB" dirty="0"/>
              <a:t>Team evaluates competition.</a:t>
            </a:r>
          </a:p>
          <a:p>
            <a:pPr marL="403200" indent="-403200">
              <a:buFont typeface="+mj-lt"/>
              <a:buAutoNum type="arabicPeriod"/>
            </a:pPr>
            <a:r>
              <a:rPr lang="en-GB" dirty="0"/>
              <a:t>Using relative importance ratings for engineering attributes and scores for competing products, team determines design targets.</a:t>
            </a:r>
          </a:p>
          <a:p>
            <a:pPr marL="403200" indent="-403200">
              <a:buFont typeface="+mj-lt"/>
              <a:buAutoNum type="arabicPeriod"/>
            </a:pPr>
            <a:r>
              <a:rPr lang="en-GB" dirty="0"/>
              <a:t>Team evaluates the new design based on the design targets.</a:t>
            </a:r>
          </a:p>
        </p:txBody>
      </p:sp>
      <p:sp>
        <p:nvSpPr>
          <p:cNvPr id="6" name="Slide Number Placeholder 5"/>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188811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Scrums, Sprints, and Burnouts: Agile Development at Cisco Systems </a:t>
            </a:r>
            <a:r>
              <a:rPr lang="en-GB" sz="1100" b="0" dirty="0"/>
              <a:t>1</a:t>
            </a:r>
            <a:endParaRPr lang="en-IN" b="0" dirty="0"/>
          </a:p>
        </p:txBody>
      </p:sp>
      <p:sp>
        <p:nvSpPr>
          <p:cNvPr id="3" name="Content Placeholder 2"/>
          <p:cNvSpPr>
            <a:spLocks noGrp="1"/>
          </p:cNvSpPr>
          <p:nvPr>
            <p:ph sz="quarter" idx="11"/>
          </p:nvPr>
        </p:nvSpPr>
        <p:spPr>
          <a:xfrm>
            <a:off x="342900" y="1276710"/>
            <a:ext cx="8458200" cy="1907362"/>
          </a:xfrm>
        </p:spPr>
        <p:txBody>
          <a:bodyPr>
            <a:normAutofit/>
          </a:bodyPr>
          <a:lstStyle/>
          <a:p>
            <a:r>
              <a:rPr lang="en-GB" sz="1800" dirty="0"/>
              <a:t>Cisco Systems had long used a “waterfall” method to develop its software where teams moved through stages of the development process sequentially, often taking 18 months or more.</a:t>
            </a:r>
          </a:p>
          <a:p>
            <a:r>
              <a:rPr lang="en-GB" sz="1800" dirty="0"/>
              <a:t>In 2014 they decided to try an agile development process, whereby a product is broken up into many smaller parts or features that are built by autonomous teams and released quickly, enabling developers to get feedback and fix bugs early.</a:t>
            </a:r>
          </a:p>
        </p:txBody>
      </p:sp>
      <p:pic>
        <p:nvPicPr>
          <p:cNvPr id="7" name="Picture 6" descr="An illustration shows the difference between waterfall and agile development."/>
          <p:cNvPicPr>
            <a:picLocks noChangeAspect="1"/>
          </p:cNvPicPr>
          <p:nvPr/>
        </p:nvPicPr>
        <p:blipFill>
          <a:blip r:embed="rId2"/>
          <a:stretch>
            <a:fillRect/>
          </a:stretch>
        </p:blipFill>
        <p:spPr>
          <a:xfrm>
            <a:off x="2286203" y="3382289"/>
            <a:ext cx="4571592" cy="2728022"/>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197662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Design for Manufacturing</a:t>
            </a:r>
            <a:endParaRPr lang="en-IN" b="0" dirty="0"/>
          </a:p>
        </p:txBody>
      </p:sp>
      <p:sp>
        <p:nvSpPr>
          <p:cNvPr id="3" name="Content Placeholder 2"/>
          <p:cNvSpPr>
            <a:spLocks noGrp="1"/>
          </p:cNvSpPr>
          <p:nvPr>
            <p:ph sz="quarter" idx="11"/>
          </p:nvPr>
        </p:nvSpPr>
        <p:spPr>
          <a:xfrm>
            <a:off x="342900" y="1276710"/>
            <a:ext cx="8458200" cy="764361"/>
          </a:xfrm>
        </p:spPr>
        <p:txBody>
          <a:bodyPr>
            <a:normAutofit/>
          </a:bodyPr>
          <a:lstStyle/>
          <a:p>
            <a:r>
              <a:rPr lang="en-GB" sz="2200" b="1" dirty="0"/>
              <a:t>Design for Manufacturing </a:t>
            </a:r>
            <a:r>
              <a:rPr lang="en-GB" sz="2200" dirty="0"/>
              <a:t>often involves a set of design rules that reduce cost and development time, while boosting quality.</a:t>
            </a:r>
          </a:p>
        </p:txBody>
      </p:sp>
      <p:graphicFrame>
        <p:nvGraphicFramePr>
          <p:cNvPr id="4" name="Table 3"/>
          <p:cNvGraphicFramePr>
            <a:graphicFrameLocks noGrp="1"/>
          </p:cNvGraphicFramePr>
          <p:nvPr>
            <p:extLst>
              <p:ext uri="{D42A27DB-BD31-4B8C-83A1-F6EECF244321}">
                <p14:modId xmlns:p14="http://schemas.microsoft.com/office/powerpoint/2010/main" val="2370141120"/>
              </p:ext>
            </p:extLst>
          </p:nvPr>
        </p:nvGraphicFramePr>
        <p:xfrm>
          <a:off x="342900" y="2165141"/>
          <a:ext cx="8458200" cy="4125481"/>
        </p:xfrm>
        <a:graphic>
          <a:graphicData uri="http://schemas.openxmlformats.org/drawingml/2006/table">
            <a:tbl>
              <a:tblPr firstRow="1" bandRow="1">
                <a:tableStyleId>{5C22544A-7EE6-4342-B048-85BDC9FD1C3A}</a:tableStyleId>
              </a:tblPr>
              <a:tblGrid>
                <a:gridCol w="3184071">
                  <a:extLst>
                    <a:ext uri="{9D8B030D-6E8A-4147-A177-3AD203B41FA5}">
                      <a16:colId xmlns:a16="http://schemas.microsoft.com/office/drawing/2014/main" val="1949121992"/>
                    </a:ext>
                  </a:extLst>
                </a:gridCol>
                <a:gridCol w="5274129">
                  <a:extLst>
                    <a:ext uri="{9D8B030D-6E8A-4147-A177-3AD203B41FA5}">
                      <a16:colId xmlns:a16="http://schemas.microsoft.com/office/drawing/2014/main" val="2081896397"/>
                    </a:ext>
                  </a:extLst>
                </a:gridCol>
              </a:tblGrid>
              <a:tr h="301004">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600" dirty="0">
                          <a:latin typeface="+mj-lt"/>
                        </a:rPr>
                        <a:t>Design Rule</a:t>
                      </a:r>
                    </a:p>
                  </a:txBody>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sz="1600" dirty="0">
                          <a:latin typeface="+mj-lt"/>
                        </a:rPr>
                        <a:t>Impact of Performance</a:t>
                      </a:r>
                    </a:p>
                  </a:txBody>
                  <a:tcPr/>
                </a:tc>
                <a:extLst>
                  <a:ext uri="{0D108BD9-81ED-4DB2-BD59-A6C34878D82A}">
                    <a16:rowId xmlns:a16="http://schemas.microsoft.com/office/drawing/2014/main" val="2804275736"/>
                  </a:ext>
                </a:extLst>
              </a:tr>
              <a:tr h="74220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Minimize the number of parts.</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Simplifies assembly; reduces direct labor; reduces material handling and inventory costs; boosts product quality.</a:t>
                      </a:r>
                    </a:p>
                  </a:txBody>
                  <a:tcPr/>
                </a:tc>
                <a:extLst>
                  <a:ext uri="{0D108BD9-81ED-4DB2-BD59-A6C34878D82A}">
                    <a16:rowId xmlns:a16="http://schemas.microsoft.com/office/drawing/2014/main" val="2044503343"/>
                  </a:ext>
                </a:extLst>
              </a:tr>
              <a:tr h="74220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Minimize the number of part numbers (use common parts across product family).</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Reduces material handling and inventory costs; improves economies of scale (increases volume through commonalty).</a:t>
                      </a:r>
                    </a:p>
                  </a:txBody>
                  <a:tcPr/>
                </a:tc>
                <a:extLst>
                  <a:ext uri="{0D108BD9-81ED-4DB2-BD59-A6C34878D82A}">
                    <a16:rowId xmlns:a16="http://schemas.microsoft.com/office/drawing/2014/main" val="1879636206"/>
                  </a:ext>
                </a:extLst>
              </a:tr>
              <a:tr h="74220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Eliminate adjustments.</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Reduces assembly errors (increases quality); allows for automation; increases capacity and throughput.</a:t>
                      </a:r>
                    </a:p>
                  </a:txBody>
                  <a:tcPr/>
                </a:tc>
                <a:extLst>
                  <a:ext uri="{0D108BD9-81ED-4DB2-BD59-A6C34878D82A}">
                    <a16:rowId xmlns:a16="http://schemas.microsoft.com/office/drawing/2014/main" val="3300885989"/>
                  </a:ext>
                </a:extLst>
              </a:tr>
              <a:tr h="74220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Eliminate fasteners.</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Simplifies assembly (increases quality); reduces direct labor costs; reduces squeaks and rattles; improves durability; allows for automation.</a:t>
                      </a:r>
                    </a:p>
                  </a:txBody>
                  <a:tcPr/>
                </a:tc>
                <a:extLst>
                  <a:ext uri="{0D108BD9-81ED-4DB2-BD59-A6C34878D82A}">
                    <a16:rowId xmlns:a16="http://schemas.microsoft.com/office/drawing/2014/main" val="3947877216"/>
                  </a:ext>
                </a:extLst>
              </a:tr>
              <a:tr h="51954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Eliminate jigs and fixtures.</a:t>
                      </a:r>
                    </a:p>
                  </a:txBody>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j-lt"/>
                          <a:ea typeface="+mn-ea"/>
                          <a:cs typeface="+mn-cs"/>
                        </a:rPr>
                        <a:t>Reduces line changeover costs; lowers required investment.</a:t>
                      </a:r>
                    </a:p>
                  </a:txBody>
                  <a:tcPr/>
                </a:tc>
                <a:extLst>
                  <a:ext uri="{0D108BD9-81ED-4DB2-BD59-A6C34878D82A}">
                    <a16:rowId xmlns:a16="http://schemas.microsoft.com/office/drawing/2014/main" val="112792341"/>
                  </a:ext>
                </a:extLst>
              </a:tr>
            </a:tbl>
          </a:graphicData>
        </a:graphic>
      </p:graphicFrame>
      <p:sp>
        <p:nvSpPr>
          <p:cNvPr id="6" name="Slide Number Placeholder 5"/>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1722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Failure Modes and Effects Analysis</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dirty="0"/>
              <a:t>F</a:t>
            </a:r>
            <a:r>
              <a:rPr lang="en-GB" sz="100" dirty="0"/>
              <a:t> </a:t>
            </a:r>
            <a:r>
              <a:rPr lang="en-GB" sz="2400" dirty="0"/>
              <a:t>M</a:t>
            </a:r>
            <a:r>
              <a:rPr lang="en-GB" sz="100" dirty="0"/>
              <a:t> </a:t>
            </a:r>
            <a:r>
              <a:rPr lang="en-GB" sz="2400" dirty="0"/>
              <a:t>E</a:t>
            </a:r>
            <a:r>
              <a:rPr lang="en-GB" sz="100" dirty="0"/>
              <a:t> </a:t>
            </a:r>
            <a:r>
              <a:rPr lang="en-GB" sz="2400" dirty="0"/>
              <a:t>A is a method by which firms identify potential failures in a system, classify them according to their severity, and create a plan to prevent them.</a:t>
            </a:r>
          </a:p>
          <a:p>
            <a:pPr marL="291600" indent="-291600">
              <a:buFont typeface="Arial" panose="020B0604020202020204" pitchFamily="34" charset="0"/>
              <a:buChar char="•"/>
            </a:pPr>
            <a:r>
              <a:rPr lang="en-GB" sz="2200" dirty="0"/>
              <a:t>Potential failure modes are evaluated on three criteria of risk: severity, likelihood, and inability of controls to detect the failure.</a:t>
            </a:r>
          </a:p>
          <a:p>
            <a:pPr marL="291600" indent="-291600">
              <a:buFont typeface="Arial" panose="020B0604020202020204" pitchFamily="34" charset="0"/>
              <a:buChar char="•"/>
            </a:pPr>
            <a:r>
              <a:rPr lang="en-GB" sz="2200" dirty="0"/>
              <a:t>Each criteria is given a score (1-lowest, 5-highest).</a:t>
            </a:r>
          </a:p>
          <a:p>
            <a:pPr marL="291600" indent="-291600">
              <a:buFont typeface="Arial" panose="020B0604020202020204" pitchFamily="34" charset="0"/>
              <a:buChar char="•"/>
            </a:pPr>
            <a:r>
              <a:rPr lang="en-GB" sz="2200" dirty="0"/>
              <a:t>Composite score is used to prioritize development efforts.</a:t>
            </a:r>
          </a:p>
        </p:txBody>
      </p:sp>
      <p:sp>
        <p:nvSpPr>
          <p:cNvPr id="6" name="Slide Number Placeholder 5"/>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41047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Computer-Aided Design/Computer-Aided Manufacturing</a:t>
            </a:r>
          </a:p>
        </p:txBody>
      </p:sp>
      <p:sp>
        <p:nvSpPr>
          <p:cNvPr id="3" name="Content Placeholder 2"/>
          <p:cNvSpPr>
            <a:spLocks noGrp="1"/>
          </p:cNvSpPr>
          <p:nvPr>
            <p:ph sz="quarter" idx="11"/>
          </p:nvPr>
        </p:nvSpPr>
        <p:spPr>
          <a:xfrm>
            <a:off x="342900" y="1276710"/>
            <a:ext cx="8458200" cy="1368000"/>
          </a:xfrm>
        </p:spPr>
        <p:txBody>
          <a:bodyPr/>
          <a:lstStyle/>
          <a:p>
            <a:r>
              <a:rPr lang="en-GB" sz="2400" b="1" dirty="0"/>
              <a:t>Computer-Aided Design </a:t>
            </a:r>
            <a:r>
              <a:rPr lang="en-GB" sz="2400" dirty="0"/>
              <a:t>(C</a:t>
            </a:r>
            <a:r>
              <a:rPr lang="en-GB" sz="100" dirty="0"/>
              <a:t> </a:t>
            </a:r>
            <a:r>
              <a:rPr lang="en-GB" sz="2400" dirty="0"/>
              <a:t>A</a:t>
            </a:r>
            <a:r>
              <a:rPr lang="en-GB" sz="100" dirty="0"/>
              <a:t> </a:t>
            </a:r>
            <a:r>
              <a:rPr lang="en-GB" sz="2400" dirty="0"/>
              <a:t>D) is the use of computers to build and test designs.</a:t>
            </a:r>
          </a:p>
          <a:p>
            <a:pPr marL="291600" lvl="1" indent="-291600"/>
            <a:r>
              <a:rPr lang="en-GB" sz="2200" dirty="0"/>
              <a:t>Enables rapid and inexpensive prototyping.</a:t>
            </a:r>
          </a:p>
        </p:txBody>
      </p:sp>
      <p:sp>
        <p:nvSpPr>
          <p:cNvPr id="4" name="Content Placeholder 3"/>
          <p:cNvSpPr>
            <a:spLocks noGrp="1"/>
          </p:cNvSpPr>
          <p:nvPr>
            <p:ph sz="quarter" idx="14"/>
          </p:nvPr>
        </p:nvSpPr>
        <p:spPr>
          <a:xfrm>
            <a:off x="342900" y="2841171"/>
            <a:ext cx="8458200" cy="3407229"/>
          </a:xfrm>
        </p:spPr>
        <p:txBody>
          <a:bodyPr/>
          <a:lstStyle/>
          <a:p>
            <a:r>
              <a:rPr lang="en-GB" sz="2400" b="1" dirty="0"/>
              <a:t>Computer-Aided Manufacturing </a:t>
            </a:r>
            <a:r>
              <a:rPr lang="en-GB" sz="2400" dirty="0"/>
              <a:t>(C</a:t>
            </a:r>
            <a:r>
              <a:rPr lang="en-GB" sz="100" dirty="0"/>
              <a:t> </a:t>
            </a:r>
            <a:r>
              <a:rPr lang="en-GB" sz="2400" dirty="0"/>
              <a:t>A</a:t>
            </a:r>
            <a:r>
              <a:rPr lang="en-GB" sz="100" dirty="0"/>
              <a:t> </a:t>
            </a:r>
            <a:r>
              <a:rPr lang="en-GB" sz="2400" dirty="0"/>
              <a:t>M) is the use of machine-controlled processes in manufacturing.</a:t>
            </a:r>
          </a:p>
          <a:p>
            <a:pPr marL="291600" lvl="1" indent="-291600"/>
            <a:r>
              <a:rPr lang="en-GB" sz="2200" dirty="0"/>
              <a:t>Increases flexibility by enabling faster changes in production set ups. More product variations can be offered at a reasonable cost.</a:t>
            </a:r>
          </a:p>
          <a:p>
            <a:pPr marL="291600" lvl="1" indent="-291600"/>
            <a:r>
              <a:rPr lang="en-GB" sz="2200" b="1" dirty="0"/>
              <a:t>Three-dimensional</a:t>
            </a:r>
            <a:r>
              <a:rPr lang="en-GB" sz="2200" dirty="0"/>
              <a:t> </a:t>
            </a:r>
            <a:r>
              <a:rPr lang="en-GB" sz="2200" b="1" dirty="0"/>
              <a:t>printing</a:t>
            </a:r>
            <a:r>
              <a:rPr lang="en-GB" sz="2200" dirty="0"/>
              <a:t> is where a design is printed by laying down thin horizontal strips of material until the model is complete.</a:t>
            </a:r>
          </a:p>
        </p:txBody>
      </p:sp>
      <p:sp>
        <p:nvSpPr>
          <p:cNvPr id="7" name="Slide Number Placeholder 6"/>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262394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Theory In Action </a:t>
            </a:r>
            <a:r>
              <a:rPr lang="en-GB" sz="1000" b="0" dirty="0"/>
              <a:t>2</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Computer-Aided Design of an America’s Cup Yacht.</a:t>
            </a:r>
          </a:p>
          <a:p>
            <a:r>
              <a:rPr lang="en-GB" sz="2400" dirty="0"/>
              <a:t>Normally designing America’s Cup yachts required several months to develop smaller-scale models at a cost of $50,000 per prototype.</a:t>
            </a:r>
          </a:p>
          <a:p>
            <a:r>
              <a:rPr lang="en-GB" sz="2400" dirty="0"/>
              <a:t>Using computer-aided design, Team New Zealand was able to consider many design specifications in a matter of hours at little cost, enabling more insight into design trade-offs.</a:t>
            </a:r>
          </a:p>
          <a:p>
            <a:r>
              <a:rPr lang="en-GB" sz="2400" dirty="0"/>
              <a:t>Computer-aided design also avoided inaccurate results from using scaled-down prototypes.</a:t>
            </a:r>
          </a:p>
        </p:txBody>
      </p:sp>
      <p:sp>
        <p:nvSpPr>
          <p:cNvPr id="6" name="Slide Number Placeholder 5"/>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155382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Tools for Measuring New Product Development Performance </a:t>
            </a:r>
            <a:r>
              <a:rPr lang="en-GB" sz="1100" b="0" dirty="0"/>
              <a:t>1</a:t>
            </a:r>
            <a:endParaRPr lang="en-IN" b="0" dirty="0"/>
          </a:p>
        </p:txBody>
      </p:sp>
      <p:sp>
        <p:nvSpPr>
          <p:cNvPr id="3" name="Content Placeholder 2"/>
          <p:cNvSpPr>
            <a:spLocks noGrp="1"/>
          </p:cNvSpPr>
          <p:nvPr>
            <p:ph sz="quarter" idx="11"/>
          </p:nvPr>
        </p:nvSpPr>
        <p:spPr>
          <a:xfrm>
            <a:off x="342900" y="1276711"/>
            <a:ext cx="8458200" cy="3703504"/>
          </a:xfrm>
        </p:spPr>
        <p:txBody>
          <a:bodyPr/>
          <a:lstStyle/>
          <a:p>
            <a:r>
              <a:rPr lang="en-GB" sz="2400" dirty="0"/>
              <a:t>Measuring performance of N</a:t>
            </a:r>
            <a:r>
              <a:rPr lang="en-GB" sz="100" dirty="0"/>
              <a:t> </a:t>
            </a:r>
            <a:r>
              <a:rPr lang="en-GB" sz="2400" dirty="0"/>
              <a:t>P</a:t>
            </a:r>
            <a:r>
              <a:rPr lang="en-GB" sz="100" dirty="0"/>
              <a:t> </a:t>
            </a:r>
            <a:r>
              <a:rPr lang="en-GB" sz="2400" dirty="0"/>
              <a:t>D process can help company improve its innovation strategy and process.</a:t>
            </a:r>
          </a:p>
          <a:p>
            <a:pPr marL="0" lvl="1" indent="0">
              <a:buNone/>
            </a:pPr>
            <a:r>
              <a:rPr lang="en-GB" sz="2200" dirty="0"/>
              <a:t>Measures of N</a:t>
            </a:r>
            <a:r>
              <a:rPr lang="en-GB" sz="100" dirty="0"/>
              <a:t> </a:t>
            </a:r>
            <a:r>
              <a:rPr lang="en-GB" sz="2200" dirty="0"/>
              <a:t>P</a:t>
            </a:r>
            <a:r>
              <a:rPr lang="en-GB" sz="100" dirty="0"/>
              <a:t> </a:t>
            </a:r>
            <a:r>
              <a:rPr lang="en-GB" sz="2200" dirty="0"/>
              <a:t>D performance can help management:</a:t>
            </a:r>
          </a:p>
          <a:p>
            <a:pPr marL="291600" lvl="1" indent="-291600"/>
            <a:r>
              <a:rPr lang="en-GB" dirty="0"/>
              <a:t>identify which projects met their goals and why.</a:t>
            </a:r>
          </a:p>
          <a:p>
            <a:pPr marL="291600" lvl="1" indent="-291600"/>
            <a:r>
              <a:rPr lang="en-GB" dirty="0"/>
              <a:t>benchmark the organization’s performance compared to that of competitors, or to the organization’s own prior performance.</a:t>
            </a:r>
          </a:p>
          <a:p>
            <a:pPr marL="291600" lvl="1" indent="-291600"/>
            <a:r>
              <a:rPr lang="en-GB" dirty="0"/>
              <a:t>improve resource allocation and employee compensation, and.</a:t>
            </a:r>
          </a:p>
          <a:p>
            <a:pPr marL="291600" lvl="1" indent="-291600"/>
            <a:r>
              <a:rPr lang="en-GB" dirty="0"/>
              <a:t>refine future innovation strategies.</a:t>
            </a:r>
          </a:p>
        </p:txBody>
      </p:sp>
      <p:sp>
        <p:nvSpPr>
          <p:cNvPr id="4" name="Content Placeholder 3"/>
          <p:cNvSpPr>
            <a:spLocks noGrp="1"/>
          </p:cNvSpPr>
          <p:nvPr>
            <p:ph sz="quarter" idx="14"/>
          </p:nvPr>
        </p:nvSpPr>
        <p:spPr>
          <a:xfrm>
            <a:off x="342900" y="5138644"/>
            <a:ext cx="8458200" cy="1495614"/>
          </a:xfrm>
        </p:spPr>
        <p:txBody>
          <a:bodyPr>
            <a:normAutofit/>
          </a:bodyPr>
          <a:lstStyle/>
          <a:p>
            <a:r>
              <a:rPr lang="en-GB" sz="2200" dirty="0"/>
              <a:t>Important to use multiple measures to provide fair representation.</a:t>
            </a:r>
          </a:p>
        </p:txBody>
      </p:sp>
      <p:sp>
        <p:nvSpPr>
          <p:cNvPr id="7" name="Slide Number Placeholder 6"/>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15991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Tools for Measuring New Product Development Performance </a:t>
            </a:r>
            <a:r>
              <a:rPr lang="en-GB" sz="1100" b="0" dirty="0"/>
              <a:t>2</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New Product Development Process Metrics include:</a:t>
            </a:r>
          </a:p>
          <a:p>
            <a:pPr marL="403200" indent="-403200">
              <a:buFont typeface="+mj-lt"/>
              <a:buAutoNum type="arabicPeriod"/>
            </a:pPr>
            <a:r>
              <a:rPr lang="en-GB" sz="2200" dirty="0"/>
              <a:t>What was the average cycle time (time-to-market) for development projects? How did this cycle time vary for projects characterized as breakthrough, platform, or derivative projects?</a:t>
            </a:r>
          </a:p>
          <a:p>
            <a:pPr marL="403200" indent="-403200">
              <a:buFont typeface="+mj-lt"/>
              <a:buAutoNum type="arabicPeriod"/>
            </a:pPr>
            <a:r>
              <a:rPr lang="en-GB" sz="2200" dirty="0"/>
              <a:t>What percentage of development projects undertaken within the last five years met all or most of the deadlines set for the project?</a:t>
            </a:r>
          </a:p>
          <a:p>
            <a:pPr marL="403200" indent="-403200">
              <a:buFont typeface="+mj-lt"/>
              <a:buAutoNum type="arabicPeriod"/>
            </a:pPr>
            <a:r>
              <a:rPr lang="en-GB" sz="2200" dirty="0"/>
              <a:t>What percentage of development projects undertaken within the last five years stayed within budget?</a:t>
            </a:r>
          </a:p>
          <a:p>
            <a:pPr marL="403200" indent="-403200">
              <a:buFont typeface="+mj-lt"/>
              <a:buAutoNum type="arabicPeriod"/>
            </a:pPr>
            <a:r>
              <a:rPr lang="en-GB" sz="2200" dirty="0"/>
              <a:t>What percentage of development projects undertaken within the last five years resulted in a completed product?</a:t>
            </a:r>
          </a:p>
        </p:txBody>
      </p:sp>
      <p:sp>
        <p:nvSpPr>
          <p:cNvPr id="6" name="Slide Number Placeholder 5"/>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645104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Tools for Measuring New Product Development Performance </a:t>
            </a:r>
            <a:r>
              <a:rPr lang="en-GB" sz="1100" b="0" dirty="0"/>
              <a:t>3</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Overall Innovation Performance </a:t>
            </a:r>
            <a:r>
              <a:rPr lang="en-GB" sz="2400" dirty="0"/>
              <a:t>measures include:</a:t>
            </a:r>
          </a:p>
          <a:p>
            <a:pPr marL="403200" indent="-403200">
              <a:buFont typeface="+mj-lt"/>
              <a:buAutoNum type="arabicPeriod"/>
            </a:pPr>
            <a:r>
              <a:rPr lang="en-GB" sz="2200" dirty="0"/>
              <a:t>What is the firm’s return on innovation? (This measure assesses the ratio of the firm’s total profits from new products to its total </a:t>
            </a:r>
            <a:r>
              <a:rPr lang="en-GB" sz="2200" dirty="0" err="1"/>
              <a:t>expeditures</a:t>
            </a:r>
            <a:r>
              <a:rPr lang="en-GB" sz="2200" dirty="0"/>
              <a:t>, including research and development costs, the costs of retooling and staffing production facilities, and initial commercialization and marketing costs.)</a:t>
            </a:r>
          </a:p>
          <a:p>
            <a:pPr marL="403200" indent="-403200">
              <a:buFont typeface="+mj-lt"/>
              <a:buAutoNum type="arabicPeriod"/>
            </a:pPr>
            <a:r>
              <a:rPr lang="en-GB" sz="2200" dirty="0"/>
              <a:t>What is the percentage of projects that achieve their sales goals?</a:t>
            </a:r>
          </a:p>
          <a:p>
            <a:pPr marL="403200" indent="-403200">
              <a:buFont typeface="+mj-lt"/>
              <a:buAutoNum type="arabicPeriod"/>
            </a:pPr>
            <a:r>
              <a:rPr lang="en-GB" sz="2200" dirty="0"/>
              <a:t>What percentage of revenues are generated by products developed within the last five years?</a:t>
            </a:r>
          </a:p>
          <a:p>
            <a:pPr marL="403200" indent="-403200">
              <a:buFont typeface="+mj-lt"/>
              <a:buAutoNum type="arabicPeriod"/>
            </a:pPr>
            <a:r>
              <a:rPr lang="en-GB" sz="2200" dirty="0"/>
              <a:t>What is the firm’s ratio of successful projects to its total project portfolio?</a:t>
            </a:r>
          </a:p>
        </p:txBody>
      </p:sp>
      <p:sp>
        <p:nvSpPr>
          <p:cNvPr id="6" name="Slide Number Placeholder 5"/>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30488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Theory In Action </a:t>
            </a:r>
            <a:r>
              <a:rPr lang="en-GB" sz="1000" b="0" dirty="0"/>
              <a:t>3</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err="1"/>
              <a:t>Postmortems</a:t>
            </a:r>
            <a:r>
              <a:rPr lang="en-GB" sz="2400" b="1" dirty="0"/>
              <a:t> at Microsoft.</a:t>
            </a:r>
          </a:p>
          <a:p>
            <a:r>
              <a:rPr lang="en-GB" sz="2200" dirty="0"/>
              <a:t>At Microsoft, almost all projects receive </a:t>
            </a:r>
            <a:r>
              <a:rPr lang="en-GB" sz="2200" dirty="0" err="1"/>
              <a:t>postmortems</a:t>
            </a:r>
            <a:r>
              <a:rPr lang="en-GB" sz="2200" dirty="0"/>
              <a:t> reports.</a:t>
            </a:r>
          </a:p>
          <a:p>
            <a:pPr marL="291600" lvl="1" indent="-291600"/>
            <a:r>
              <a:rPr lang="en-GB" dirty="0"/>
              <a:t>Team will spend 3 to 6 months creating report.</a:t>
            </a:r>
          </a:p>
          <a:p>
            <a:pPr marL="291600" lvl="1" indent="-291600"/>
            <a:r>
              <a:rPr lang="en-GB" dirty="0"/>
              <a:t>Report will be anywhere from &lt;10 </a:t>
            </a:r>
            <a:r>
              <a:rPr lang="en-GB" dirty="0" err="1"/>
              <a:t>pgs</a:t>
            </a:r>
            <a:r>
              <a:rPr lang="en-GB" dirty="0"/>
              <a:t> to &gt;100 pgs.</a:t>
            </a:r>
          </a:p>
          <a:p>
            <a:pPr marL="291600" lvl="1" indent="-291600"/>
            <a:r>
              <a:rPr lang="en-GB" dirty="0"/>
              <a:t>Tend to be extremely candid and can be quite critical.</a:t>
            </a:r>
          </a:p>
          <a:p>
            <a:pPr marL="291600" lvl="1" indent="-291600"/>
            <a:r>
              <a:rPr lang="en-GB" dirty="0"/>
              <a:t>“The purpose of the document is to beat yourself up.”</a:t>
            </a:r>
          </a:p>
          <a:p>
            <a:pPr marL="291600" lvl="1" indent="-291600"/>
            <a:r>
              <a:rPr lang="en-GB" dirty="0"/>
              <a:t>Report describes team and development activities, product size, product quality, and evaluation of what worked well, what didn’t work well, and what group should improve.</a:t>
            </a:r>
          </a:p>
          <a:p>
            <a:pPr marL="291600" lvl="1" indent="-291600"/>
            <a:r>
              <a:rPr lang="en-GB" dirty="0"/>
              <a:t>Distributed to team and senior management.</a:t>
            </a:r>
          </a:p>
        </p:txBody>
      </p:sp>
      <p:sp>
        <p:nvSpPr>
          <p:cNvPr id="6" name="Slide Number Placeholder 5"/>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164815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Discussion Questions</a:t>
            </a:r>
            <a:endParaRPr lang="en-IN" b="0" dirty="0"/>
          </a:p>
        </p:txBody>
      </p:sp>
      <p:sp>
        <p:nvSpPr>
          <p:cNvPr id="3" name="Content Placeholder 2"/>
          <p:cNvSpPr>
            <a:spLocks noGrp="1"/>
          </p:cNvSpPr>
          <p:nvPr>
            <p:ph sz="quarter" idx="11"/>
          </p:nvPr>
        </p:nvSpPr>
        <p:spPr>
          <a:xfrm>
            <a:off x="342900" y="1276709"/>
            <a:ext cx="8458200" cy="5238391"/>
          </a:xfrm>
        </p:spPr>
        <p:txBody>
          <a:bodyPr>
            <a:normAutofit fontScale="92500" lnSpcReduction="10000"/>
          </a:bodyPr>
          <a:lstStyle/>
          <a:p>
            <a:pPr marL="403200" indent="-403200">
              <a:buFont typeface="+mj-lt"/>
              <a:buAutoNum type="arabicPeriod"/>
            </a:pPr>
            <a:r>
              <a:rPr lang="en-GB" sz="2200" dirty="0"/>
              <a:t>What are some of the advantages and disadvantages of a parallel development process? What obstacles might a firm face in attempting to adopt a parallel process?</a:t>
            </a:r>
          </a:p>
          <a:p>
            <a:pPr marL="403200" indent="-403200">
              <a:buFont typeface="+mj-lt"/>
              <a:buAutoNum type="arabicPeriod"/>
            </a:pPr>
            <a:r>
              <a:rPr lang="en-GB" sz="2200" dirty="0"/>
              <a:t>Consider a group project you have worked on at work or school. Did your group use mostly sequential or parallel processes?</a:t>
            </a:r>
          </a:p>
          <a:p>
            <a:pPr marL="403200" indent="-403200">
              <a:buFont typeface="+mj-lt"/>
              <a:buAutoNum type="arabicPeriod"/>
            </a:pPr>
            <a:r>
              <a:rPr lang="en-GB" sz="2200" dirty="0"/>
              <a:t>Are there some industries in which a parallel process would not be possible or effective?</a:t>
            </a:r>
          </a:p>
          <a:p>
            <a:pPr marL="403200" indent="-403200">
              <a:buFont typeface="+mj-lt"/>
              <a:buAutoNum type="arabicPeriod"/>
            </a:pPr>
            <a:r>
              <a:rPr lang="en-GB" sz="2200" dirty="0"/>
              <a:t>What kinds of people make good project champions? How can a firm ensure that it gets the benefits of championing while minimizing the risks?</a:t>
            </a:r>
          </a:p>
          <a:p>
            <a:pPr marL="403200" indent="-403200">
              <a:buFont typeface="+mj-lt"/>
              <a:buAutoNum type="arabicPeriod"/>
            </a:pPr>
            <a:r>
              <a:rPr lang="en-GB" sz="2200" dirty="0"/>
              <a:t>Is the Stage-Gate process consistent with suggestions that firms adopt parallel processes? What impact do you think using Stage-Gate processes would have on development cycle time and development costs?</a:t>
            </a:r>
          </a:p>
          <a:p>
            <a:pPr marL="403200" indent="-403200">
              <a:buFont typeface="+mj-lt"/>
              <a:buAutoNum type="arabicPeriod"/>
            </a:pPr>
            <a:r>
              <a:rPr lang="en-GB" sz="2200" dirty="0"/>
              <a:t>What are the benefits and costs of involving customers and suppliers in the development process?</a:t>
            </a:r>
          </a:p>
        </p:txBody>
      </p:sp>
      <p:sp>
        <p:nvSpPr>
          <p:cNvPr id="6" name="Slide Number Placeholder 5"/>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3993681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Scrums, Sprints, and Burnouts: Agile Development at Cisco Systems </a:t>
            </a:r>
            <a:r>
              <a:rPr lang="en-GB" sz="1100" b="0" dirty="0"/>
              <a:t>2</a:t>
            </a:r>
            <a:endParaRPr lang="en-IN" b="0" dirty="0"/>
          </a:p>
        </p:txBody>
      </p:sp>
      <p:sp>
        <p:nvSpPr>
          <p:cNvPr id="3" name="Content Placeholder 2"/>
          <p:cNvSpPr>
            <a:spLocks noGrp="1"/>
          </p:cNvSpPr>
          <p:nvPr>
            <p:ph sz="quarter" idx="11"/>
          </p:nvPr>
        </p:nvSpPr>
        <p:spPr>
          <a:xfrm>
            <a:off x="342900" y="1276709"/>
            <a:ext cx="8458200" cy="5238391"/>
          </a:xfrm>
        </p:spPr>
        <p:txBody>
          <a:bodyPr>
            <a:normAutofit lnSpcReduction="10000"/>
          </a:bodyPr>
          <a:lstStyle/>
          <a:p>
            <a:r>
              <a:rPr lang="en-GB" b="1" dirty="0"/>
              <a:t>Product owner </a:t>
            </a:r>
            <a:r>
              <a:rPr lang="en-GB" dirty="0"/>
              <a:t>– represents customer’s interests and assembles complete list of functions to be developed.</a:t>
            </a:r>
          </a:p>
          <a:p>
            <a:r>
              <a:rPr lang="en-GB" b="1" dirty="0"/>
              <a:t>“User stories” </a:t>
            </a:r>
            <a:r>
              <a:rPr lang="en-GB" dirty="0"/>
              <a:t>– short descriptions of desired functions described by customers in their own words.</a:t>
            </a:r>
          </a:p>
          <a:p>
            <a:r>
              <a:rPr lang="en-GB" b="1" dirty="0"/>
              <a:t>Product backlog </a:t>
            </a:r>
            <a:r>
              <a:rPr lang="en-GB" dirty="0"/>
              <a:t>– the list of functions to be developed.</a:t>
            </a:r>
          </a:p>
          <a:p>
            <a:r>
              <a:rPr lang="en-GB" b="1" dirty="0"/>
              <a:t>Sprints</a:t>
            </a:r>
            <a:r>
              <a:rPr lang="en-GB" dirty="0"/>
              <a:t> – two-week periods in which small sets of features from product backlog are developed and tested.</a:t>
            </a:r>
          </a:p>
          <a:p>
            <a:r>
              <a:rPr lang="en-GB" b="1" dirty="0"/>
              <a:t>Scrum teams </a:t>
            </a:r>
            <a:r>
              <a:rPr lang="en-GB" dirty="0"/>
              <a:t>– small, self-organizing teams with no titles or manager that do the development.</a:t>
            </a:r>
          </a:p>
          <a:p>
            <a:r>
              <a:rPr lang="en-GB" b="1" dirty="0"/>
              <a:t>Scrum master </a:t>
            </a:r>
            <a:r>
              <a:rPr lang="en-GB" dirty="0"/>
              <a:t>– a person who acts as a coach for multiple scrum teams, guiding scrum process (but not solutions).</a:t>
            </a:r>
          </a:p>
          <a:p>
            <a:r>
              <a:rPr lang="en-GB" b="1" dirty="0"/>
              <a:t>Minimum viable product (M</a:t>
            </a:r>
            <a:r>
              <a:rPr lang="en-GB" sz="100" b="1" dirty="0"/>
              <a:t> </a:t>
            </a:r>
            <a:r>
              <a:rPr lang="en-GB" b="1" dirty="0"/>
              <a:t>V</a:t>
            </a:r>
            <a:r>
              <a:rPr lang="en-GB" sz="100" b="1" dirty="0"/>
              <a:t> </a:t>
            </a:r>
            <a:r>
              <a:rPr lang="en-GB" b="1" dirty="0"/>
              <a:t>P) </a:t>
            </a:r>
            <a:r>
              <a:rPr lang="en-GB" dirty="0"/>
              <a:t>– work that can be demonstrated to client for feedback.</a:t>
            </a:r>
          </a:p>
          <a:p>
            <a:r>
              <a:rPr lang="en-GB" b="1" dirty="0" err="1"/>
              <a:t>Burndown</a:t>
            </a:r>
            <a:r>
              <a:rPr lang="en-GB" b="1" dirty="0"/>
              <a:t> chart </a:t>
            </a:r>
            <a:r>
              <a:rPr lang="en-GB" dirty="0"/>
              <a:t>– shows the amount of work remaining in sprint or product release and whether its on schedule.</a:t>
            </a:r>
          </a:p>
        </p:txBody>
      </p:sp>
      <p:sp>
        <p:nvSpPr>
          <p:cNvPr id="6" name="Slide Number Placeholder 5"/>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3253835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424501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801100" cy="678611"/>
          </a:xfrm>
        </p:spPr>
        <p:txBody>
          <a:bodyPr>
            <a:noAutofit/>
          </a:bodyPr>
          <a:lstStyle/>
          <a:p>
            <a:r>
              <a:rPr lang="en-GB" sz="2800" dirty="0"/>
              <a:t>Scrums, Sprints, and Burnouts: Agile Development at Cisco Systems </a:t>
            </a:r>
            <a:r>
              <a:rPr lang="en-GB" sz="1000" b="0" dirty="0"/>
              <a:t>1</a:t>
            </a:r>
            <a:r>
              <a:rPr lang="en-GB" sz="2800" dirty="0"/>
              <a:t> – Text Alternative</a:t>
            </a:r>
            <a:endParaRPr lang="en-US" sz="28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rmAutofit/>
          </a:bodyPr>
          <a:lstStyle/>
          <a:p>
            <a:r>
              <a:rPr lang="en-US" sz="2400" b="0" i="0" u="none" strike="noStrike" dirty="0">
                <a:solidFill>
                  <a:srgbClr val="000000"/>
                </a:solidFill>
                <a:effectLst/>
              </a:rPr>
              <a:t>Waterfall development shows four text boxes on four rightward arrows. From left to right, they read as follows: Design, build, test, and release. Agile development shows three illustrations in which design leads to build and release represented by sectors of three circles.</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5725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Sequential versus Party Parallel Development Processes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283512" cy="4506966"/>
          </a:xfrm>
        </p:spPr>
        <p:txBody>
          <a:bodyPr>
            <a:normAutofit/>
          </a:bodyPr>
          <a:lstStyle/>
          <a:p>
            <a:r>
              <a:rPr lang="en-US" sz="2400" b="0" i="0" u="none" strike="noStrike" dirty="0">
                <a:solidFill>
                  <a:srgbClr val="000000"/>
                </a:solidFill>
                <a:effectLst/>
              </a:rPr>
              <a:t>The </a:t>
            </a:r>
            <a:r>
              <a:rPr lang="en-US" sz="2400" b="0" i="1" u="none" strike="noStrike" dirty="0">
                <a:solidFill>
                  <a:srgbClr val="000000"/>
                </a:solidFill>
                <a:effectLst/>
              </a:rPr>
              <a:t>x</a:t>
            </a:r>
            <a:r>
              <a:rPr lang="en-US" sz="2400" b="0" i="0" u="none" strike="noStrike" dirty="0">
                <a:solidFill>
                  <a:srgbClr val="000000"/>
                </a:solidFill>
                <a:effectLst/>
              </a:rPr>
              <a:t> axis shows cycle time. As time progresses, the sequential process dips from opportunity identification, concept development, product design, process design, to commercial production. As time progresses, the partly parallel development process dips from opportunity identification, concept development, product design, process design, to commercial production in a small interval.</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1242948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Tools for Improving the New Product Development Process </a:t>
            </a:r>
            <a:r>
              <a:rPr lang="en-GB" sz="1000" b="0" dirty="0"/>
              <a:t>1</a:t>
            </a:r>
            <a:r>
              <a:rPr lang="en-GB" sz="3200" dirty="0"/>
              <a:t>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Autofit/>
          </a:bodyPr>
          <a:lstStyle/>
          <a:p>
            <a:r>
              <a:rPr lang="en-US" b="0" i="0" u="none" strike="noStrike" dirty="0">
                <a:solidFill>
                  <a:srgbClr val="000000"/>
                </a:solidFill>
                <a:effectLst/>
              </a:rPr>
              <a:t>The illustration is titled, discovery, idea generation. Gate 1: Idea screen points to stage 1 scoping that reads: Brief, preliminary scoping of the project, utilizing easy to obtain information that enables narrowing the list of potential projects. Gate 2: Does idea justify more research, points to stage 2: Build the Business Case. More detailed research, both market and technical, to build business case: product definition, project justification, and plan for project. Gate 3: Is the business case sound, points to stage 3: Development. Detailed product design, development, and testing. Plans are also developed for production and launch. Gate 4: Should project be moved to external testing, points to stage 4: Testing and Validation. Testing of proposed new product and its production and marketing. May include production trials and trial selling. Gate 5: Is product ready for commercial launch, points to stage 5: Launch. Full production, marketing and selling commences. Below it, is the post launch review that reads: How did we do versus projects? What did we learn?</a:t>
            </a:r>
            <a:r>
              <a:rPr lang="en-US" dirty="0"/>
              <a:t> </a:t>
            </a:r>
            <a:endParaRPr lang="en-GB"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2835683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Tools for Improving the New Product Development Process </a:t>
            </a:r>
            <a:r>
              <a:rPr lang="en-GB" sz="1000" b="0" dirty="0"/>
              <a:t>2</a:t>
            </a:r>
            <a:r>
              <a:rPr lang="en-GB" sz="3200" dirty="0"/>
              <a:t>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200" b="0" i="0" u="none" strike="noStrike" dirty="0">
                <a:solidFill>
                  <a:srgbClr val="000000"/>
                </a:solidFill>
                <a:effectLst/>
              </a:rPr>
              <a:t>The graph relates a cost of 11,111,100 dollars to time in 28 months. The graph represents that cost increases as time progresses. The table for stage, time, and cost reads as follows: 0. Here’s an idea! Blank. Blank. 1. Formulate describe and sketch, 1 week, 100 dollars. 2. Conduct preliminary investigations. 2 weeks. 1,000 dollars. 3. Design and define specifications. 1 month. 10,000 dollars. 4A. Develop prototype and test. Blank. Blank. 4B. Market research. Blank. Blank. 4C. Strategic fit evaluation and N P V. 2 months. 100,000 dollars. 5A. Scale up, build pilot plant. Blank. Blank. 5B. Market test. 8 months. 1 million dollars. 6A. Build plant. Blank. Blank. 6B. Promote, launch, market. 16 months. 10 million dollars.</a:t>
            </a:r>
            <a:r>
              <a:rPr lang="en-US" sz="2200" dirty="0"/>
              <a:t> </a:t>
            </a:r>
            <a:endParaRPr lang="en-GB" sz="22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1775855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200" dirty="0"/>
              <a:t>Tools for Improving the New Product Development Process </a:t>
            </a:r>
            <a:r>
              <a:rPr lang="en-GB" sz="1000" b="0" dirty="0"/>
              <a:t>3</a:t>
            </a:r>
            <a:r>
              <a:rPr lang="en-GB" sz="3200" dirty="0"/>
              <a:t> – Text Alternative</a:t>
            </a:r>
            <a:endParaRPr lang="en-US" sz="32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b="0" i="0" u="none" strike="noStrike" dirty="0">
                <a:solidFill>
                  <a:srgbClr val="000000"/>
                </a:solidFill>
                <a:effectLst/>
              </a:rPr>
              <a:t>Stage A, opportunity identification leads to gate A, that leads to Stage B, enabling science and idea growing, and stage B. Stage 1, lead definition leads to gate 1, stage 2, pre development assessment, gate 2, stage 3, development, gate 3, stage 4, validation, gate 4, and stage 5, commercialization.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35</a:t>
            </a:fld>
            <a:endParaRPr lang="en-US"/>
          </a:p>
        </p:txBody>
      </p:sp>
    </p:spTree>
    <p:extLst>
      <p:ext uri="{BB962C8B-B14F-4D97-AF65-F5344CB8AC3E}">
        <p14:creationId xmlns:p14="http://schemas.microsoft.com/office/powerpoint/2010/main" val="3858363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GB" sz="3000" dirty="0"/>
              <a:t>Quality Function Deployment (Q</a:t>
            </a:r>
            <a:r>
              <a:rPr lang="en-GB" sz="100" dirty="0"/>
              <a:t> </a:t>
            </a:r>
            <a:r>
              <a:rPr lang="en-GB" sz="3000" dirty="0"/>
              <a:t>F</a:t>
            </a:r>
            <a:r>
              <a:rPr lang="en-GB" sz="100" dirty="0"/>
              <a:t> </a:t>
            </a:r>
            <a:r>
              <a:rPr lang="en-GB" sz="3000" dirty="0"/>
              <a:t>D) – The House of Quality </a:t>
            </a:r>
            <a:r>
              <a:rPr lang="en-GB" sz="1000" b="0" dirty="0"/>
              <a:t>1</a:t>
            </a:r>
            <a:r>
              <a:rPr lang="en-GB" sz="3000" dirty="0"/>
              <a:t> – Text Alternative</a:t>
            </a:r>
            <a:endParaRPr lang="en-US" sz="300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200" b="0" i="0" u="none" strike="noStrike" dirty="0">
                <a:solidFill>
                  <a:srgbClr val="000000"/>
                </a:solidFill>
                <a:effectLst/>
              </a:rPr>
              <a:t>A table has column headers engineering attributes, importance, weight of door, stiffness of hinge, toughness of door and seal, tightness of window seal, competitor A, competitor B, and evaluation of new design. The row headers are grouped as customer requirements, that read: Easy to open, stays open on hill, does not leak, Isolates occupant from road noise, and crash protection. The entries in row 1, row 2, row 3, row 4, and row 5 read: 15, 9, 3, blank, blank, 7, 4, blank. 10, 3, 9, blank, blank, 6, 7, blank. 35, blank, blank, 9, 9, 7, 6, blank. 20, 1, blank, 9, 9, 4, 7, blank. 20, 9, blank, blank, blank, 4, 7, blank. The next row reads: Relative importance of each engineering attribute, blank, 365, 135, 495, 495, blank, blank, blank. The next row reads: Design targets, blank, blank, blank, blank, blank, blank, blank, blank.</a:t>
            </a:r>
            <a:r>
              <a:rPr lang="en-US" sz="2200" dirty="0"/>
              <a:t> </a:t>
            </a:r>
            <a:endParaRPr lang="en-GB" sz="22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36</a:t>
            </a:fld>
            <a:endParaRPr lang="en-US"/>
          </a:p>
        </p:txBody>
      </p:sp>
    </p:spTree>
    <p:extLst>
      <p:ext uri="{BB962C8B-B14F-4D97-AF65-F5344CB8AC3E}">
        <p14:creationId xmlns:p14="http://schemas.microsoft.com/office/powerpoint/2010/main" val="344524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Scrums, Sprints, and Burnouts: Agile Development at Cisco Systems </a:t>
            </a:r>
            <a:r>
              <a:rPr lang="en-GB" sz="1100" b="0" dirty="0"/>
              <a:t>3</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dirty="0"/>
              <a:t>In agile development, rather than having grand comprehensive product redesigns, the product is constantly, incrementally adapted. Introducing small changes one or a few at a time helps to reduce risk, and also improves transparency about what works and what does not work.</a:t>
            </a:r>
          </a:p>
          <a:p>
            <a:r>
              <a:rPr lang="en-GB" sz="2400" dirty="0"/>
              <a:t>For this approach to work a product has to be fairly modular, that is, it must be possible for a large product to be broken down into many smaller, relatively independent problems that can be worked on separately.</a:t>
            </a:r>
          </a:p>
          <a:p>
            <a:r>
              <a:rPr lang="en-GB" sz="2400" dirty="0"/>
              <a:t>In the right setting agile development can accelerate product development, improve customer satisfaction, and improve employee satisfaction by giving them much more autonomy and a sense of ownership in their jobs.</a:t>
            </a:r>
          </a:p>
        </p:txBody>
      </p:sp>
      <p:sp>
        <p:nvSpPr>
          <p:cNvPr id="6" name="Slide Number Placeholder 5"/>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117453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Scrums, Sprints, and Burnouts: Agile Development at Cisco Systems </a:t>
            </a:r>
            <a:r>
              <a:rPr lang="en-GB" sz="1100" b="0" dirty="0"/>
              <a:t>4</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b="1" dirty="0"/>
              <a:t>Discussion Questions.</a:t>
            </a:r>
          </a:p>
          <a:p>
            <a:pPr marL="403200" indent="-403200">
              <a:buFont typeface="+mj-lt"/>
              <a:buAutoNum type="arabicPeriod"/>
            </a:pPr>
            <a:r>
              <a:rPr lang="en-GB" sz="2200" dirty="0"/>
              <a:t>What are some of the advantages and disadvantages of the agile development process?</a:t>
            </a:r>
          </a:p>
          <a:p>
            <a:pPr marL="403200" indent="-403200">
              <a:buFont typeface="+mj-lt"/>
              <a:buAutoNum type="arabicPeriod"/>
            </a:pPr>
            <a:r>
              <a:rPr lang="en-GB" sz="2200" dirty="0"/>
              <a:t>How is agile development similar to or different from (a) the stage-gate process and (b) the parallel development process described in the chapter?</a:t>
            </a:r>
          </a:p>
          <a:p>
            <a:pPr marL="403200" indent="-403200">
              <a:buFont typeface="+mj-lt"/>
              <a:buAutoNum type="arabicPeriod"/>
            </a:pPr>
            <a:r>
              <a:rPr lang="en-GB" sz="2200" dirty="0"/>
              <a:t>What are some of the likely changes agile development requires in managing development personnel?</a:t>
            </a:r>
          </a:p>
          <a:p>
            <a:pPr marL="403200" indent="-403200">
              <a:buFont typeface="+mj-lt"/>
              <a:buAutoNum type="arabicPeriod"/>
            </a:pPr>
            <a:r>
              <a:rPr lang="en-GB" sz="2200" dirty="0"/>
              <a:t>What kinds of projects do you think agile development is appropriate for? What kinds of projects do you think it might be inappropriate for?</a:t>
            </a:r>
          </a:p>
        </p:txBody>
      </p:sp>
      <p:sp>
        <p:nvSpPr>
          <p:cNvPr id="6" name="Slide Number Placeholder 5"/>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86583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Overview</a:t>
            </a:r>
            <a:endParaRPr lang="en-IN" b="0" dirty="0"/>
          </a:p>
        </p:txBody>
      </p:sp>
      <p:sp>
        <p:nvSpPr>
          <p:cNvPr id="3" name="Content Placeholder 2"/>
          <p:cNvSpPr>
            <a:spLocks noGrp="1"/>
          </p:cNvSpPr>
          <p:nvPr>
            <p:ph sz="quarter" idx="11"/>
          </p:nvPr>
        </p:nvSpPr>
        <p:spPr>
          <a:xfrm>
            <a:off x="342900" y="1276709"/>
            <a:ext cx="8458200" cy="5238391"/>
          </a:xfrm>
        </p:spPr>
        <p:txBody>
          <a:bodyPr>
            <a:normAutofit/>
          </a:bodyPr>
          <a:lstStyle/>
          <a:p>
            <a:r>
              <a:rPr lang="en-GB" sz="2400" dirty="0"/>
              <a:t>Despite the intense attention paid to innovation, failure rates are still very high.</a:t>
            </a:r>
          </a:p>
          <a:p>
            <a:r>
              <a:rPr lang="en-GB" sz="2400" dirty="0"/>
              <a:t>More than 95% of new product development projects fail to earn an economic return.</a:t>
            </a:r>
          </a:p>
          <a:p>
            <a:r>
              <a:rPr lang="en-GB" sz="2400" dirty="0"/>
              <a:t>This chapter summarizes research on how to make new product development more effective and efficient.</a:t>
            </a:r>
          </a:p>
        </p:txBody>
      </p:sp>
      <p:sp>
        <p:nvSpPr>
          <p:cNvPr id="6" name="Slide Number Placeholder 5"/>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204949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versus Party Parallel Development Processes</a:t>
            </a:r>
            <a:endParaRPr lang="en-IN" b="0" dirty="0"/>
          </a:p>
        </p:txBody>
      </p:sp>
      <p:sp>
        <p:nvSpPr>
          <p:cNvPr id="3" name="Content Placeholder 2"/>
          <p:cNvSpPr>
            <a:spLocks noGrp="1"/>
          </p:cNvSpPr>
          <p:nvPr>
            <p:ph sz="quarter" idx="11"/>
          </p:nvPr>
        </p:nvSpPr>
        <p:spPr>
          <a:xfrm>
            <a:off x="342900" y="1276710"/>
            <a:ext cx="4049486" cy="4879161"/>
          </a:xfrm>
        </p:spPr>
        <p:txBody>
          <a:bodyPr>
            <a:noAutofit/>
          </a:bodyPr>
          <a:lstStyle/>
          <a:p>
            <a:r>
              <a:rPr lang="en-GB" sz="2400" dirty="0"/>
              <a:t>Before mid-19</a:t>
            </a:r>
            <a:r>
              <a:rPr lang="en-GB" sz="100" dirty="0"/>
              <a:t> </a:t>
            </a:r>
            <a:r>
              <a:rPr lang="en-GB" sz="2400" dirty="0"/>
              <a:t>90s, most U</a:t>
            </a:r>
            <a:r>
              <a:rPr lang="en-GB" sz="100" dirty="0"/>
              <a:t> </a:t>
            </a:r>
            <a:r>
              <a:rPr lang="en-GB" sz="2400" dirty="0"/>
              <a:t>S companies used sequential N</a:t>
            </a:r>
            <a:r>
              <a:rPr lang="en-GB" sz="100" dirty="0"/>
              <a:t> </a:t>
            </a:r>
            <a:r>
              <a:rPr lang="en-GB" sz="2400" dirty="0"/>
              <a:t>P</a:t>
            </a:r>
            <a:r>
              <a:rPr lang="en-GB" sz="100" dirty="0"/>
              <a:t> </a:t>
            </a:r>
            <a:r>
              <a:rPr lang="en-GB" sz="2400" dirty="0"/>
              <a:t>D process; now many use partly parallel process.</a:t>
            </a:r>
          </a:p>
          <a:p>
            <a:r>
              <a:rPr lang="en-GB" sz="2400" dirty="0"/>
              <a:t>Partly parallel process shortens overall development time and enables closer coordination between stages.</a:t>
            </a:r>
          </a:p>
          <a:p>
            <a:r>
              <a:rPr lang="en-GB" sz="2400" dirty="0"/>
              <a:t>In some situations, however, a parallel development process can increase risks.</a:t>
            </a:r>
          </a:p>
        </p:txBody>
      </p:sp>
      <p:pic>
        <p:nvPicPr>
          <p:cNvPr id="5" name="Picture 4" descr="An illustration shows sequential process on top and partly parallel development process at the bottom. "/>
          <p:cNvPicPr>
            <a:picLocks noChangeAspect="1"/>
          </p:cNvPicPr>
          <p:nvPr/>
        </p:nvPicPr>
        <p:blipFill>
          <a:blip r:embed="rId2"/>
          <a:stretch>
            <a:fillRect/>
          </a:stretch>
        </p:blipFill>
        <p:spPr>
          <a:xfrm>
            <a:off x="4764477" y="1349326"/>
            <a:ext cx="3976379" cy="4792956"/>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384612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Champions</a:t>
            </a:r>
          </a:p>
        </p:txBody>
      </p:sp>
      <p:sp>
        <p:nvSpPr>
          <p:cNvPr id="3" name="Content Placeholder 2"/>
          <p:cNvSpPr>
            <a:spLocks noGrp="1"/>
          </p:cNvSpPr>
          <p:nvPr>
            <p:ph sz="quarter" idx="11"/>
          </p:nvPr>
        </p:nvSpPr>
        <p:spPr>
          <a:xfrm>
            <a:off x="342900" y="1276709"/>
            <a:ext cx="8283512" cy="2625819"/>
          </a:xfrm>
        </p:spPr>
        <p:txBody>
          <a:bodyPr>
            <a:normAutofit fontScale="92500" lnSpcReduction="20000"/>
          </a:bodyPr>
          <a:lstStyle/>
          <a:p>
            <a:r>
              <a:rPr lang="en-GB" sz="2400" dirty="0"/>
              <a:t>68% of North American firms, 58% of European firms, and 48% of Japanese firms report using senior executives to champion their N</a:t>
            </a:r>
            <a:r>
              <a:rPr lang="en-GB" sz="100" dirty="0"/>
              <a:t> </a:t>
            </a:r>
            <a:r>
              <a:rPr lang="en-GB" sz="2400" dirty="0"/>
              <a:t>P</a:t>
            </a:r>
            <a:r>
              <a:rPr lang="en-GB" sz="100" dirty="0"/>
              <a:t> </a:t>
            </a:r>
            <a:r>
              <a:rPr lang="en-GB" sz="2400" dirty="0"/>
              <a:t>D projects.</a:t>
            </a:r>
          </a:p>
          <a:p>
            <a:r>
              <a:rPr lang="en-GB" sz="2400" b="1" dirty="0"/>
              <a:t>Benefits of Championing.</a:t>
            </a:r>
          </a:p>
          <a:p>
            <a:pPr marL="291600" lvl="1" indent="-291600"/>
            <a:r>
              <a:rPr lang="en-GB" sz="2200" dirty="0"/>
              <a:t>Senior execs have power to fight for project.</a:t>
            </a:r>
          </a:p>
          <a:p>
            <a:pPr marL="291600" lvl="1" indent="-291600"/>
            <a:r>
              <a:rPr lang="en-GB" sz="2200" dirty="0"/>
              <a:t>They can gain access to resources.</a:t>
            </a:r>
          </a:p>
          <a:p>
            <a:pPr marL="291600" lvl="1" indent="-291600"/>
            <a:r>
              <a:rPr lang="en-GB" sz="2200" dirty="0"/>
              <a:t>They can communicate with multiple areas of firm</a:t>
            </a:r>
            <a:r>
              <a:rPr lang="en-GB" dirty="0"/>
              <a:t>.</a:t>
            </a:r>
          </a:p>
        </p:txBody>
      </p:sp>
      <p:sp>
        <p:nvSpPr>
          <p:cNvPr id="4" name="Content Placeholder 3"/>
          <p:cNvSpPr>
            <a:spLocks noGrp="1"/>
          </p:cNvSpPr>
          <p:nvPr>
            <p:ph sz="quarter" idx="14"/>
          </p:nvPr>
        </p:nvSpPr>
        <p:spPr>
          <a:xfrm>
            <a:off x="342900" y="3948285"/>
            <a:ext cx="8458200" cy="1728000"/>
          </a:xfrm>
        </p:spPr>
        <p:txBody>
          <a:bodyPr>
            <a:normAutofit fontScale="92500" lnSpcReduction="20000"/>
          </a:bodyPr>
          <a:lstStyle/>
          <a:p>
            <a:r>
              <a:rPr lang="en-GB" sz="2400" b="1" dirty="0"/>
              <a:t>Risks of Championing.</a:t>
            </a:r>
          </a:p>
          <a:p>
            <a:pPr marL="291600" lvl="1" indent="-291600"/>
            <a:r>
              <a:rPr lang="en-GB" sz="2200" dirty="0"/>
              <a:t>Role as champion may cloud judgment about project.</a:t>
            </a:r>
          </a:p>
          <a:p>
            <a:pPr marL="291600" lvl="1" indent="-291600"/>
            <a:r>
              <a:rPr lang="en-GB" sz="2200" dirty="0"/>
              <a:t>May suffer from escalating commitment.</a:t>
            </a:r>
          </a:p>
          <a:p>
            <a:pPr marL="291600" lvl="1" indent="-291600"/>
            <a:r>
              <a:rPr lang="en-GB" sz="2200" dirty="0"/>
              <a:t>Others may fear challenging senior executive.</a:t>
            </a:r>
          </a:p>
        </p:txBody>
      </p:sp>
      <p:sp>
        <p:nvSpPr>
          <p:cNvPr id="5" name="Content Placeholder 4"/>
          <p:cNvSpPr>
            <a:spLocks noGrp="1"/>
          </p:cNvSpPr>
          <p:nvPr>
            <p:ph sz="quarter" idx="15"/>
          </p:nvPr>
        </p:nvSpPr>
        <p:spPr>
          <a:xfrm>
            <a:off x="342900" y="5731328"/>
            <a:ext cx="8458200" cy="846000"/>
          </a:xfrm>
        </p:spPr>
        <p:txBody>
          <a:bodyPr>
            <a:noAutofit/>
          </a:bodyPr>
          <a:lstStyle/>
          <a:p>
            <a:r>
              <a:rPr lang="en-GB" sz="2400" dirty="0"/>
              <a:t>May benefit firm to develop “anti champions” and encourage expression of dissenting opinion.</a:t>
            </a:r>
          </a:p>
        </p:txBody>
      </p:sp>
      <p:sp>
        <p:nvSpPr>
          <p:cNvPr id="11" name="Slide Number Placeholder 10"/>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5455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Theory In Action </a:t>
            </a:r>
            <a:r>
              <a:rPr lang="en-GB" sz="1000" b="0" dirty="0"/>
              <a:t>1</a:t>
            </a:r>
            <a:endParaRPr lang="en-IN" b="0" dirty="0"/>
          </a:p>
        </p:txBody>
      </p:sp>
      <p:sp>
        <p:nvSpPr>
          <p:cNvPr id="3" name="Content Placeholder 2"/>
          <p:cNvSpPr>
            <a:spLocks noGrp="1"/>
          </p:cNvSpPr>
          <p:nvPr>
            <p:ph sz="quarter" idx="11"/>
          </p:nvPr>
        </p:nvSpPr>
        <p:spPr>
          <a:xfrm>
            <a:off x="342900" y="1276709"/>
            <a:ext cx="8458200" cy="5238391"/>
          </a:xfrm>
        </p:spPr>
        <p:txBody>
          <a:bodyPr>
            <a:normAutofit fontScale="92500"/>
          </a:bodyPr>
          <a:lstStyle/>
          <a:p>
            <a:r>
              <a:rPr lang="en-GB" sz="2400" b="1" dirty="0"/>
              <a:t>The Development of Zantac.</a:t>
            </a:r>
          </a:p>
          <a:p>
            <a:r>
              <a:rPr lang="en-GB" sz="2400" dirty="0"/>
              <a:t>In the 19</a:t>
            </a:r>
            <a:r>
              <a:rPr lang="en-GB" sz="100" dirty="0"/>
              <a:t> </a:t>
            </a:r>
            <a:r>
              <a:rPr lang="en-GB" sz="2400" dirty="0"/>
              <a:t>70s, David Jack of Glaxo Holdings began working on an ulcer drug. Unfortunately, SmithKline Beecham beat Glaxo to market, introducing Tagamet in 19</a:t>
            </a:r>
            <a:r>
              <a:rPr lang="en-GB" sz="100" dirty="0"/>
              <a:t> </a:t>
            </a:r>
            <a:r>
              <a:rPr lang="en-GB" sz="2400" dirty="0"/>
              <a:t>77.</a:t>
            </a:r>
          </a:p>
          <a:p>
            <a:r>
              <a:rPr lang="en-GB" sz="2400" dirty="0"/>
              <a:t>Jack decided to introduce an improved product and implemented the first parallel process in pharmaceuticals to beat Merck and Eli Lilly to market. The compressed development process would shorten development time but was also expensive and risky.</a:t>
            </a:r>
          </a:p>
          <a:p>
            <a:r>
              <a:rPr lang="en-GB" sz="2400" dirty="0"/>
              <a:t>Fortunately, Paul </a:t>
            </a:r>
            <a:r>
              <a:rPr lang="en-GB" sz="2400" dirty="0" err="1"/>
              <a:t>Girolami</a:t>
            </a:r>
            <a:r>
              <a:rPr lang="en-GB" sz="2400" dirty="0"/>
              <a:t>, Glaxo’s director of finance, chose to champion the project, and encouraged Jack to develop improvements to the product which would differentiate it.</a:t>
            </a:r>
          </a:p>
          <a:p>
            <a:r>
              <a:rPr lang="en-GB" sz="2400" dirty="0"/>
              <a:t>By 19</a:t>
            </a:r>
            <a:r>
              <a:rPr lang="en-GB" sz="100" dirty="0"/>
              <a:t> </a:t>
            </a:r>
            <a:r>
              <a:rPr lang="en-GB" sz="2400" dirty="0"/>
              <a:t>87, Glaxo’s Zantac was outselling Tagamet. Jack and </a:t>
            </a:r>
            <a:r>
              <a:rPr lang="en-GB" sz="2400" dirty="0" err="1"/>
              <a:t>Girolami</a:t>
            </a:r>
            <a:r>
              <a:rPr lang="en-GB" sz="2400" dirty="0"/>
              <a:t> were knighted, and </a:t>
            </a:r>
            <a:r>
              <a:rPr lang="en-GB" sz="2400" dirty="0" err="1"/>
              <a:t>Girolami</a:t>
            </a:r>
            <a:r>
              <a:rPr lang="en-GB" sz="2400" dirty="0"/>
              <a:t> became Glaxo’s chairman.</a:t>
            </a:r>
          </a:p>
        </p:txBody>
      </p:sp>
      <p:sp>
        <p:nvSpPr>
          <p:cNvPr id="6" name="Slide Number Placeholder 5"/>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156848428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Custom 2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2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965</TotalTime>
  <Words>3875</Words>
  <Application>Microsoft Office PowerPoint</Application>
  <PresentationFormat>On-screen Show (4:3)</PresentationFormat>
  <Paragraphs>281</Paragraphs>
  <Slides>36</Slides>
  <Notes>1</Notes>
  <HiddenSlides>7</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36</vt:i4>
      </vt:variant>
    </vt:vector>
  </HeadingPairs>
  <TitlesOfParts>
    <vt:vector size="43" baseType="lpstr">
      <vt:lpstr>Arial</vt:lpstr>
      <vt:lpstr>Calibri</vt:lpstr>
      <vt:lpstr>Title Slides Master</vt:lpstr>
      <vt:lpstr>MainContentSlideMaster</vt:lpstr>
      <vt:lpstr>ClosingMaster</vt:lpstr>
      <vt:lpstr>DividerSlideMaster</vt:lpstr>
      <vt:lpstr>ImageDescriptionAppendixSlideMaster</vt:lpstr>
      <vt:lpstr>Chapter 11</vt:lpstr>
      <vt:lpstr>Scrums, Sprints, and Burnouts: Agile Development at Cisco Systems 1</vt:lpstr>
      <vt:lpstr>Scrums, Sprints, and Burnouts: Agile Development at Cisco Systems 2</vt:lpstr>
      <vt:lpstr>Scrums, Sprints, and Burnouts: Agile Development at Cisco Systems 3</vt:lpstr>
      <vt:lpstr>Scrums, Sprints, and Burnouts: Agile Development at Cisco Systems 4</vt:lpstr>
      <vt:lpstr>Overview</vt:lpstr>
      <vt:lpstr>Sequential versus Party Parallel Development Processes</vt:lpstr>
      <vt:lpstr>Project Champions</vt:lpstr>
      <vt:lpstr>Theory In Action 1</vt:lpstr>
      <vt:lpstr>Research Brief 1</vt:lpstr>
      <vt:lpstr>Involving Customers and Suppliers in the Development Process 1</vt:lpstr>
      <vt:lpstr>Involving Customers and Suppliers in the Development Process 2</vt:lpstr>
      <vt:lpstr>Research Brief 2</vt:lpstr>
      <vt:lpstr>Involving Customers and Suppliers in the Development Process 3</vt:lpstr>
      <vt:lpstr>Tools for Improving the New Product Development Process 1</vt:lpstr>
      <vt:lpstr>Tools for Improving the New Product Development Process 2</vt:lpstr>
      <vt:lpstr>Tools for Improving the New Product Development Process 3</vt:lpstr>
      <vt:lpstr>Quality Function Deployment (Q F D) – The House of Quality 1</vt:lpstr>
      <vt:lpstr>Quality Function Deployment (Q F D) – The House of Quality 2</vt:lpstr>
      <vt:lpstr>Design for Manufacturing</vt:lpstr>
      <vt:lpstr>Failure Modes and Effects Analysis</vt:lpstr>
      <vt:lpstr>Computer-Aided Design/Computer-Aided Manufacturing</vt:lpstr>
      <vt:lpstr>Theory In Action 2</vt:lpstr>
      <vt:lpstr>Tools for Measuring New Product Development Performance 1</vt:lpstr>
      <vt:lpstr>Tools for Measuring New Product Development Performance 2</vt:lpstr>
      <vt:lpstr>Tools for Measuring New Product Development Performance 3</vt:lpstr>
      <vt:lpstr>Theory In Action 3</vt:lpstr>
      <vt:lpstr>Discussion Questions</vt:lpstr>
      <vt:lpstr>End of Main Content</vt:lpstr>
      <vt:lpstr>Accessibility Content: Text Alternatives for Images</vt:lpstr>
      <vt:lpstr>Scrums, Sprints, and Burnouts: Agile Development at Cisco Systems 1 – Text Alternative</vt:lpstr>
      <vt:lpstr>Sequential versus Party Parallel Development Processes – Text Alternative</vt:lpstr>
      <vt:lpstr>Tools for Improving the New Product Development Process 1 – Text Alternative</vt:lpstr>
      <vt:lpstr>Tools for Improving the New Product Development Process 2 – Text Alternative</vt:lpstr>
      <vt:lpstr>Tools for Improving the New Product Development Process 3 – Text Alternative</vt:lpstr>
      <vt:lpstr>Quality Function Deployment (Q F D) – The House of Quality 1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the New Product Development Process, 7th Edition</dc:title>
  <dc:creator/>
  <cp:keywords/>
  <cp:lastModifiedBy>Nithiyanadhan Rajagopal</cp:lastModifiedBy>
  <cp:revision>104</cp:revision>
  <dcterms:created xsi:type="dcterms:W3CDTF">2021-07-01T13:49:16Z</dcterms:created>
  <dcterms:modified xsi:type="dcterms:W3CDTF">2022-01-24T16:16:57Z</dcterms:modified>
</cp:coreProperties>
</file>