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4.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notesMasterIdLst>
    <p:notesMasterId r:id="rId28"/>
  </p:notesMasterIdLst>
  <p:sldIdLst>
    <p:sldId id="303" r:id="rId6"/>
    <p:sldId id="341" r:id="rId7"/>
    <p:sldId id="342" r:id="rId8"/>
    <p:sldId id="343" r:id="rId9"/>
    <p:sldId id="344" r:id="rId10"/>
    <p:sldId id="345" r:id="rId11"/>
    <p:sldId id="346" r:id="rId12"/>
    <p:sldId id="347" r:id="rId13"/>
    <p:sldId id="348" r:id="rId14"/>
    <p:sldId id="349" r:id="rId15"/>
    <p:sldId id="350" r:id="rId16"/>
    <p:sldId id="351" r:id="rId17"/>
    <p:sldId id="352" r:id="rId18"/>
    <p:sldId id="353" r:id="rId19"/>
    <p:sldId id="354" r:id="rId20"/>
    <p:sldId id="355" r:id="rId21"/>
    <p:sldId id="356" r:id="rId22"/>
    <p:sldId id="357" r:id="rId23"/>
    <p:sldId id="260" r:id="rId24"/>
    <p:sldId id="258" r:id="rId25"/>
    <p:sldId id="264" r:id="rId26"/>
    <p:sldId id="34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303"/>
            <p14:sldId id="341"/>
            <p14:sldId id="342"/>
            <p14:sldId id="343"/>
            <p14:sldId id="344"/>
            <p14:sldId id="345"/>
            <p14:sldId id="346"/>
            <p14:sldId id="347"/>
            <p14:sldId id="348"/>
            <p14:sldId id="349"/>
            <p14:sldId id="350"/>
            <p14:sldId id="351"/>
            <p14:sldId id="352"/>
            <p14:sldId id="353"/>
            <p14:sldId id="354"/>
            <p14:sldId id="355"/>
            <p14:sldId id="356"/>
            <p14:sldId id="357"/>
            <p14:sldId id="260"/>
          </p14:sldIdLst>
        </p14:section>
        <p14:section name="Appendix: Image Descriptions for Unsighted Students" id="{9E859B0B-078E-463E-89A6-21C20DD280C4}">
          <p14:sldIdLst>
            <p14:sldId id="258"/>
            <p14:sldId id="264"/>
            <p14:sldId id="340"/>
          </p14:sldIdLst>
        </p14:section>
      </p14:sectionLst>
    </p:ext>
    <p:ext uri="{EFAFB233-063F-42B5-8137-9DF3F51BA10A}">
      <p15:sldGuideLst xmlns:p15="http://schemas.microsoft.com/office/powerpoint/2012/main">
        <p15:guide id="2" pos="3264" userDrawn="1">
          <p15:clr>
            <a:srgbClr val="A4A3A4"/>
          </p15:clr>
        </p15:guide>
        <p15:guide id="3" orient="horz" pos="2273"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extLst>
      <p:ext uri="{19B8F6BF-5375-455C-9EA6-DF929625EA0E}">
        <p15:presenceInfo xmlns:p15="http://schemas.microsoft.com/office/powerpoint/2012/main" userId="S-1-5-21-1645522239-1123561945-839522115-1006658" providerId="AD"/>
      </p:ext>
    </p:extLst>
  </p:cmAuthor>
  <p:cmAuthor id="2" name="Ciporen, Laura" initials="CL [2]" lastIdx="2" clrIdx="1">
    <p:extLst>
      <p:ext uri="{19B8F6BF-5375-455C-9EA6-DF929625EA0E}">
        <p15:presenceInfo xmlns:p15="http://schemas.microsoft.com/office/powerpoint/2012/main" userId="S::laura.ciporen@mheducation.com::567f631f-0624-4179-9d16-569ddce4882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0000"/>
    <a:srgbClr val="757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98" autoAdjust="0"/>
    <p:restoredTop sz="94571" autoAdjust="0"/>
  </p:normalViewPr>
  <p:slideViewPr>
    <p:cSldViewPr snapToGrid="0" showGuides="1">
      <p:cViewPr varScale="1">
        <p:scale>
          <a:sx n="64" d="100"/>
          <a:sy n="64" d="100"/>
        </p:scale>
        <p:origin x="816" y="72"/>
      </p:cViewPr>
      <p:guideLst>
        <p:guide pos="3264"/>
        <p:guide orient="horz" pos="2273"/>
        <p:guide pos="56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C15294-8BCE-4B15-84C9-4E8D5074478D}" type="datetimeFigureOut">
              <a:rPr lang="en-US" smtClean="0"/>
              <a:t>1/24/2022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356329-1779-487C-B587-BBABA473AA7C}" type="slidenum">
              <a:rPr lang="en-US" smtClean="0"/>
              <a:t>‹#›</a:t>
            </a:fld>
            <a:endParaRPr lang="en-US"/>
          </a:p>
        </p:txBody>
      </p:sp>
    </p:spTree>
    <p:extLst>
      <p:ext uri="{BB962C8B-B14F-4D97-AF65-F5344CB8AC3E}">
        <p14:creationId xmlns:p14="http://schemas.microsoft.com/office/powerpoint/2010/main" val="1955805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356329-1779-487C-B587-BBABA473AA7C}" type="slidenum">
              <a:rPr lang="en-US" smtClean="0"/>
              <a:t>1</a:t>
            </a:fld>
            <a:endParaRPr lang="en-US"/>
          </a:p>
        </p:txBody>
      </p:sp>
    </p:spTree>
    <p:extLst>
      <p:ext uri="{BB962C8B-B14F-4D97-AF65-F5344CB8AC3E}">
        <p14:creationId xmlns:p14="http://schemas.microsoft.com/office/powerpoint/2010/main" val="2940225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356329-1779-487C-B587-BBABA473AA7C}" type="slidenum">
              <a:rPr lang="en-US" smtClean="0"/>
              <a:t>21</a:t>
            </a:fld>
            <a:endParaRPr lang="en-US"/>
          </a:p>
        </p:txBody>
      </p:sp>
    </p:spTree>
    <p:extLst>
      <p:ext uri="{BB962C8B-B14F-4D97-AF65-F5344CB8AC3E}">
        <p14:creationId xmlns:p14="http://schemas.microsoft.com/office/powerpoint/2010/main" val="2484663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solidFill>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233546"/>
            <a:ext cx="8458200" cy="821119"/>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233546"/>
            <a:ext cx="8458200" cy="821119"/>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0211" y="1005697"/>
            <a:ext cx="2443579" cy="2443579"/>
          </a:xfrm>
          <a:prstGeom prst="rect">
            <a:avLst/>
          </a:prstGeom>
        </p:spPr>
      </p:pic>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
        <p:nvSpPr>
          <p:cNvPr id="5" name="Content Placeholder 4">
            <a:extLst>
              <a:ext uri="{FF2B5EF4-FFF2-40B4-BE49-F238E27FC236}">
                <a16:creationId xmlns:a16="http://schemas.microsoft.com/office/drawing/2014/main" id="{BF25DC59-5AB2-417D-B46A-F09F380F8F67}"/>
              </a:ext>
            </a:extLst>
          </p:cNvPr>
          <p:cNvSpPr>
            <a:spLocks noGrp="1"/>
          </p:cNvSpPr>
          <p:nvPr>
            <p:ph sz="quarter" idx="10"/>
          </p:nvPr>
        </p:nvSpPr>
        <p:spPr>
          <a:xfrm>
            <a:off x="277813" y="6526213"/>
            <a:ext cx="8699500" cy="20478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3395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6925710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solidFill>
                  <a:schemeClr val="tx1"/>
                </a:solidFill>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6" name="Content Placeholder 5">
            <a:extLst>
              <a:ext uri="{FF2B5EF4-FFF2-40B4-BE49-F238E27FC236}">
                <a16:creationId xmlns:a16="http://schemas.microsoft.com/office/drawing/2014/main" id="{95FB06C8-11A0-4E73-A5CE-7801EB091162}"/>
              </a:ext>
            </a:extLst>
          </p:cNvPr>
          <p:cNvSpPr>
            <a:spLocks noGrp="1"/>
          </p:cNvSpPr>
          <p:nvPr>
            <p:ph sz="quarter" idx="12"/>
          </p:nvPr>
        </p:nvSpPr>
        <p:spPr>
          <a:xfrm>
            <a:off x="166688" y="6426200"/>
            <a:ext cx="8505825" cy="3111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6515965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solidFill>
                  <a:schemeClr val="tx1"/>
                </a:solidFill>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solidFill>
                  <a:schemeClr val="tx1"/>
                </a:solidFill>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233546"/>
            <a:ext cx="8458200" cy="821119"/>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233546"/>
            <a:ext cx="8458200" cy="821119"/>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233546"/>
            <a:ext cx="8458200" cy="821119"/>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233546"/>
            <a:ext cx="8458200" cy="821119"/>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a:extLst>
              <a:ext uri="{FF2B5EF4-FFF2-40B4-BE49-F238E27FC236}">
                <a16:creationId xmlns:a16="http://schemas.microsoft.com/office/drawing/2014/main" id="{BF372B49-B6F5-4826-B4F8-2F8A4FFF889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704" r:id="rId3"/>
    <p:sldLayoutId id="2147483682" r:id="rId4"/>
    <p:sldLayoutId id="2147483683" r:id="rId5"/>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solidFill>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Lst>
  <p:hf hdr="0" dt="0"/>
  <p:txStyles>
    <p:titleStyle>
      <a:lvl1pPr algn="l" defTabSz="914400" rtl="0" eaLnBrk="1" latinLnBrk="0" hangingPunct="1">
        <a:lnSpc>
          <a:spcPct val="90000"/>
        </a:lnSpc>
        <a:spcBef>
          <a:spcPct val="0"/>
        </a:spcBef>
        <a:buNone/>
        <a:defRPr sz="36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solidFill>
              </a:defRPr>
            </a:lvl1pPr>
          </a:lstStyle>
          <a:p>
            <a:r>
              <a:rPr lang="en-US"/>
              <a:t>Add long copyright line here</a:t>
            </a:r>
            <a:endParaRPr lang="en-US" dirty="0"/>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 id="2147483705" r:id="rId2"/>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solidFill>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solidFill>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solidFill>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2.xml"/><Relationship Id="rId1" Type="http://schemas.openxmlformats.org/officeDocument/2006/relationships/slideLayout" Target="../slideLayouts/slideLayout16.xml"/><Relationship Id="rId4" Type="http://schemas.openxmlformats.org/officeDocument/2006/relationships/slide" Target="slide5.xml"/></Relationships>
</file>

<file path=ppt/slides/_rels/slide2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17.xml"/><Relationship Id="rId1" Type="http://schemas.openxmlformats.org/officeDocument/2006/relationships/slideLayout" Target="../slideLayouts/slideLayout16.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sz="2800" dirty="0"/>
              <a:t>Chapter 12</a:t>
            </a:r>
            <a:endParaRPr lang="en-US" dirty="0"/>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a:xfrm>
            <a:off x="621792" y="4332064"/>
            <a:ext cx="2940805" cy="524944"/>
          </a:xfrm>
        </p:spPr>
        <p:txBody>
          <a:bodyPr/>
          <a:lstStyle/>
          <a:p>
            <a:r>
              <a:rPr lang="en-GB" sz="1400" dirty="0"/>
              <a:t>Managing New Product Development Teams</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a:xfrm>
            <a:off x="621791" y="5096655"/>
            <a:ext cx="3043303" cy="690097"/>
          </a:xfrm>
        </p:spPr>
        <p:txBody>
          <a:bodyPr/>
          <a:lstStyle/>
          <a:p>
            <a:r>
              <a:rPr lang="en-US" dirty="0"/>
              <a:t>Strategic Management of Technological Innovation, 7</a:t>
            </a:r>
            <a:r>
              <a:rPr lang="en-US" baseline="30000" dirty="0"/>
              <a:t>th</a:t>
            </a:r>
            <a:r>
              <a:rPr lang="en-US" dirty="0"/>
              <a:t> Edition</a:t>
            </a:r>
          </a:p>
          <a:p>
            <a:r>
              <a:rPr lang="en-US" dirty="0"/>
              <a:t>Melissa A. Schilling</a:t>
            </a:r>
          </a:p>
        </p:txBody>
      </p:sp>
      <p:pic>
        <p:nvPicPr>
          <p:cNvPr id="6" name="Picture 5" descr="Book Cover Image">
            <a:extLst>
              <a:ext uri="{FF2B5EF4-FFF2-40B4-BE49-F238E27FC236}">
                <a16:creationId xmlns:a16="http://schemas.microsoft.com/office/drawing/2014/main" id="{8305DBB4-9788-407D-A585-30760F9B531D}"/>
              </a:ext>
            </a:extLst>
          </p:cNvPr>
          <p:cNvPicPr>
            <a:picLocks noChangeAspect="1"/>
          </p:cNvPicPr>
          <p:nvPr/>
        </p:nvPicPr>
        <p:blipFill>
          <a:blip r:embed="rId3"/>
          <a:stretch>
            <a:fillRect/>
          </a:stretch>
        </p:blipFill>
        <p:spPr>
          <a:xfrm>
            <a:off x="4958080" y="1150902"/>
            <a:ext cx="3785944" cy="5206435"/>
          </a:xfrm>
          <a:prstGeom prst="rect">
            <a:avLst/>
          </a:prstGeom>
        </p:spPr>
      </p:pic>
      <p:sp>
        <p:nvSpPr>
          <p:cNvPr id="3" name="Content Placeholder 2">
            <a:extLst>
              <a:ext uri="{FF2B5EF4-FFF2-40B4-BE49-F238E27FC236}">
                <a16:creationId xmlns:a16="http://schemas.microsoft.com/office/drawing/2014/main" id="{158696B5-5EAD-4C7F-88A9-5606312B50D7}"/>
              </a:ext>
            </a:extLst>
          </p:cNvPr>
          <p:cNvSpPr>
            <a:spLocks noGrp="1"/>
          </p:cNvSpPr>
          <p:nvPr>
            <p:ph sz="quarter" idx="12"/>
          </p:nvPr>
        </p:nvSpPr>
        <p:spPr>
          <a:xfrm>
            <a:off x="-16187" y="6529070"/>
            <a:ext cx="9193437" cy="231494"/>
          </a:xfrm>
        </p:spPr>
        <p:txBody>
          <a:bodyPr/>
          <a:lstStyle/>
          <a:p>
            <a:pPr algn="ctr"/>
            <a:r>
              <a:rPr lang="en-IN" sz="1200" noProof="1">
                <a:latin typeface="Arial" panose="020B0604020202020204" pitchFamily="34" charset="0"/>
                <a:cs typeface="Arial" panose="020B0604020202020204" pitchFamily="34" charset="0"/>
              </a:rPr>
              <a:t>© McGraw Hill LLC. All rights reserved. No reproduction or distribution without the prior written consent of McGraw Hill LLC.</a:t>
            </a:r>
            <a:endParaRPr lang="en-US" sz="1200" noProof="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144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Structure of New Product Development Teams </a:t>
            </a:r>
            <a:r>
              <a:rPr lang="en-GB" sz="1100" b="0" dirty="0"/>
              <a:t>2</a:t>
            </a:r>
            <a:endParaRPr lang="en-IN" b="0" dirty="0"/>
          </a:p>
        </p:txBody>
      </p:sp>
      <p:sp>
        <p:nvSpPr>
          <p:cNvPr id="3" name="Content Placeholder 2"/>
          <p:cNvSpPr>
            <a:spLocks noGrp="1"/>
          </p:cNvSpPr>
          <p:nvPr>
            <p:ph sz="quarter" idx="11"/>
          </p:nvPr>
        </p:nvSpPr>
        <p:spPr>
          <a:xfrm>
            <a:off x="342900" y="1276709"/>
            <a:ext cx="8458200" cy="3500984"/>
          </a:xfrm>
        </p:spPr>
        <p:txBody>
          <a:bodyPr/>
          <a:lstStyle/>
          <a:p>
            <a:r>
              <a:rPr lang="en-GB" sz="2400" b="1" dirty="0"/>
              <a:t>Functional Teams.</a:t>
            </a:r>
          </a:p>
          <a:p>
            <a:pPr marL="291600" lvl="1" indent="-291600"/>
            <a:r>
              <a:rPr lang="en-GB" sz="2200" dirty="0"/>
              <a:t>Members report to functional manager.</a:t>
            </a:r>
          </a:p>
          <a:p>
            <a:pPr marL="291600" lvl="1" indent="-291600"/>
            <a:r>
              <a:rPr lang="en-GB" sz="2200" dirty="0"/>
              <a:t>Temporary, and members may spend less than 10% of their time on project.</a:t>
            </a:r>
          </a:p>
          <a:p>
            <a:pPr marL="291600" lvl="1" indent="-291600"/>
            <a:r>
              <a:rPr lang="en-GB" sz="2200" dirty="0"/>
              <a:t>Typically no project manager or dedicated liaison personnel.</a:t>
            </a:r>
          </a:p>
          <a:p>
            <a:pPr marL="291600" lvl="1" indent="-291600"/>
            <a:r>
              <a:rPr lang="en-GB" sz="2200" dirty="0"/>
              <a:t>Little opportunity for cross-functional integration.</a:t>
            </a:r>
          </a:p>
          <a:p>
            <a:pPr marL="291600" lvl="1" indent="-291600"/>
            <a:r>
              <a:rPr lang="en-GB" sz="2200" dirty="0"/>
              <a:t>Likely to be appropriate for derivative projects.</a:t>
            </a:r>
            <a:endParaRPr lang="en-IN" sz="2200" dirty="0"/>
          </a:p>
        </p:txBody>
      </p:sp>
      <p:sp>
        <p:nvSpPr>
          <p:cNvPr id="4" name="Content Placeholder 3"/>
          <p:cNvSpPr>
            <a:spLocks noGrp="1"/>
          </p:cNvSpPr>
          <p:nvPr>
            <p:ph sz="quarter" idx="14"/>
          </p:nvPr>
        </p:nvSpPr>
        <p:spPr>
          <a:xfrm>
            <a:off x="342900" y="4963886"/>
            <a:ext cx="8458200" cy="1551214"/>
          </a:xfrm>
        </p:spPr>
        <p:txBody>
          <a:bodyPr>
            <a:normAutofit fontScale="85000" lnSpcReduction="20000"/>
          </a:bodyPr>
          <a:lstStyle/>
          <a:p>
            <a:r>
              <a:rPr lang="en-GB" sz="2800" b="1" dirty="0"/>
              <a:t>Lightweight Teams.</a:t>
            </a:r>
          </a:p>
          <a:p>
            <a:pPr marL="291600" lvl="1" indent="-291600"/>
            <a:r>
              <a:rPr lang="en-GB" sz="2400" dirty="0"/>
              <a:t>Members still report to functional manager.</a:t>
            </a:r>
          </a:p>
          <a:p>
            <a:pPr marL="291600" lvl="1" indent="-291600"/>
            <a:r>
              <a:rPr lang="en-GB" sz="2400" dirty="0"/>
              <a:t>Temporary, and member may spend less than 25% of their time on project.</a:t>
            </a:r>
          </a:p>
        </p:txBody>
      </p:sp>
      <p:sp>
        <p:nvSpPr>
          <p:cNvPr id="7" name="Slide Number Placeholder 6"/>
          <p:cNvSpPr>
            <a:spLocks noGrp="1"/>
          </p:cNvSpPr>
          <p:nvPr>
            <p:ph type="sldNum" sz="quarter" idx="10"/>
          </p:nvPr>
        </p:nvSpPr>
        <p:spPr/>
        <p:txBody>
          <a:bodyPr/>
          <a:lstStyle/>
          <a:p>
            <a:fld id="{68151E55-6873-49E2-B8D5-2F265E6F1973}" type="slidenum">
              <a:rPr lang="en-US" smtClean="0"/>
              <a:t>10</a:t>
            </a:fld>
            <a:endParaRPr lang="en-US" dirty="0"/>
          </a:p>
        </p:txBody>
      </p:sp>
    </p:spTree>
    <p:extLst>
      <p:ext uri="{BB962C8B-B14F-4D97-AF65-F5344CB8AC3E}">
        <p14:creationId xmlns:p14="http://schemas.microsoft.com/office/powerpoint/2010/main" val="2938411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Structure of New Product Development Teams </a:t>
            </a:r>
            <a:r>
              <a:rPr lang="en-GB" sz="1100" b="0" dirty="0"/>
              <a:t>3</a:t>
            </a:r>
            <a:endParaRPr lang="en-IN" b="0" dirty="0"/>
          </a:p>
        </p:txBody>
      </p:sp>
      <p:sp>
        <p:nvSpPr>
          <p:cNvPr id="3" name="Content Placeholder 2"/>
          <p:cNvSpPr>
            <a:spLocks noGrp="1"/>
          </p:cNvSpPr>
          <p:nvPr>
            <p:ph sz="quarter" idx="11"/>
          </p:nvPr>
        </p:nvSpPr>
        <p:spPr>
          <a:xfrm>
            <a:off x="342900" y="1276709"/>
            <a:ext cx="8458200" cy="1872000"/>
          </a:xfrm>
        </p:spPr>
        <p:txBody>
          <a:bodyPr/>
          <a:lstStyle/>
          <a:p>
            <a:pPr marL="291600" lvl="1" indent="-291600"/>
            <a:r>
              <a:rPr lang="en-GB" sz="2200" dirty="0"/>
              <a:t>Typically have a project manager and dedicated liaison personnel.</a:t>
            </a:r>
          </a:p>
          <a:p>
            <a:pPr marL="291600" lvl="1" indent="-291600"/>
            <a:r>
              <a:rPr lang="en-GB" sz="2200" dirty="0"/>
              <a:t>Manager is typically junior or middle management.</a:t>
            </a:r>
          </a:p>
          <a:p>
            <a:pPr marL="291600" lvl="1" indent="-291600"/>
            <a:r>
              <a:rPr lang="en-GB" sz="2200" dirty="0"/>
              <a:t>Likely to be appropriate for derivative projects.</a:t>
            </a:r>
          </a:p>
        </p:txBody>
      </p:sp>
      <p:sp>
        <p:nvSpPr>
          <p:cNvPr id="4" name="Content Placeholder 3"/>
          <p:cNvSpPr>
            <a:spLocks noGrp="1"/>
          </p:cNvSpPr>
          <p:nvPr>
            <p:ph sz="quarter" idx="14"/>
          </p:nvPr>
        </p:nvSpPr>
        <p:spPr>
          <a:xfrm>
            <a:off x="342900" y="3331029"/>
            <a:ext cx="8458200" cy="3184071"/>
          </a:xfrm>
        </p:spPr>
        <p:txBody>
          <a:bodyPr>
            <a:normAutofit fontScale="92500" lnSpcReduction="10000"/>
          </a:bodyPr>
          <a:lstStyle/>
          <a:p>
            <a:r>
              <a:rPr lang="en-GB" sz="2400" b="1" dirty="0"/>
              <a:t>Heavyweight Teams.</a:t>
            </a:r>
          </a:p>
          <a:p>
            <a:pPr marL="291600" lvl="1" indent="-291600"/>
            <a:r>
              <a:rPr lang="en-GB" sz="2400" dirty="0"/>
              <a:t>Members are </a:t>
            </a:r>
            <a:r>
              <a:rPr lang="en-GB" sz="2400" b="1" dirty="0"/>
              <a:t>collocated</a:t>
            </a:r>
            <a:r>
              <a:rPr lang="en-GB" sz="2400" dirty="0"/>
              <a:t> with project manager.</a:t>
            </a:r>
          </a:p>
          <a:p>
            <a:pPr marL="291600" lvl="1" indent="-291600"/>
            <a:r>
              <a:rPr lang="en-GB" sz="2400" dirty="0"/>
              <a:t>Manager is typically senior and has significant authority to command resources and evaluate members.</a:t>
            </a:r>
          </a:p>
          <a:p>
            <a:pPr marL="291600" lvl="1" indent="-291600"/>
            <a:r>
              <a:rPr lang="en-GB" sz="2400" dirty="0"/>
              <a:t>Often still temporary, but core team members often dedicated full-time to project.</a:t>
            </a:r>
          </a:p>
          <a:p>
            <a:pPr marL="291600" lvl="1" indent="-291600"/>
            <a:r>
              <a:rPr lang="en-GB" sz="2400" dirty="0"/>
              <a:t>Likely to be appropriate for platform projects.</a:t>
            </a:r>
          </a:p>
        </p:txBody>
      </p:sp>
      <p:sp>
        <p:nvSpPr>
          <p:cNvPr id="7" name="Slide Number Placeholder 6"/>
          <p:cNvSpPr>
            <a:spLocks noGrp="1"/>
          </p:cNvSpPr>
          <p:nvPr>
            <p:ph type="sldNum" sz="quarter" idx="10"/>
          </p:nvPr>
        </p:nvSpPr>
        <p:spPr/>
        <p:txBody>
          <a:bodyPr/>
          <a:lstStyle/>
          <a:p>
            <a:fld id="{68151E55-6873-49E2-B8D5-2F265E6F1973}" type="slidenum">
              <a:rPr lang="en-US" smtClean="0"/>
              <a:t>11</a:t>
            </a:fld>
            <a:endParaRPr lang="en-US" dirty="0"/>
          </a:p>
        </p:txBody>
      </p:sp>
    </p:spTree>
    <p:extLst>
      <p:ext uri="{BB962C8B-B14F-4D97-AF65-F5344CB8AC3E}">
        <p14:creationId xmlns:p14="http://schemas.microsoft.com/office/powerpoint/2010/main" val="1251724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Structure of New Product Development Teams </a:t>
            </a:r>
            <a:r>
              <a:rPr lang="en-GB" sz="1100" b="0" dirty="0"/>
              <a:t>4</a:t>
            </a:r>
            <a:endParaRPr lang="en-IN" b="0" dirty="0"/>
          </a:p>
        </p:txBody>
      </p:sp>
      <p:sp>
        <p:nvSpPr>
          <p:cNvPr id="3" name="Content Placeholder 2"/>
          <p:cNvSpPr>
            <a:spLocks noGrp="1"/>
          </p:cNvSpPr>
          <p:nvPr>
            <p:ph sz="quarter" idx="11"/>
          </p:nvPr>
        </p:nvSpPr>
        <p:spPr>
          <a:xfrm>
            <a:off x="342900" y="1276709"/>
            <a:ext cx="8458200" cy="5238391"/>
          </a:xfrm>
        </p:spPr>
        <p:txBody>
          <a:bodyPr>
            <a:normAutofit lnSpcReduction="10000"/>
          </a:bodyPr>
          <a:lstStyle/>
          <a:p>
            <a:r>
              <a:rPr lang="en-GB" sz="2400" b="1" dirty="0"/>
              <a:t>Autonomous Teams.</a:t>
            </a:r>
          </a:p>
          <a:p>
            <a:pPr marL="291600" lvl="1" indent="-291600"/>
            <a:r>
              <a:rPr lang="en-GB" sz="2200" dirty="0"/>
              <a:t>Members collocated and dedicated full-time (and often permanently) to team.</a:t>
            </a:r>
          </a:p>
          <a:p>
            <a:pPr marL="291600" lvl="1" indent="-291600"/>
            <a:r>
              <a:rPr lang="en-GB" sz="2200" dirty="0"/>
              <a:t>Project manager is typically very senior manager.</a:t>
            </a:r>
          </a:p>
          <a:p>
            <a:pPr marL="291600" lvl="1" indent="-291600"/>
            <a:r>
              <a:rPr lang="en-GB" sz="2200" dirty="0"/>
              <a:t>Project manager is given full control over resources contributed from functional departments and has exclusive authority over evaluation and reward of members.</a:t>
            </a:r>
          </a:p>
          <a:p>
            <a:pPr marL="291600" lvl="1" indent="-291600"/>
            <a:r>
              <a:rPr lang="en-GB" sz="2200" dirty="0"/>
              <a:t>Autonomous teams may have own policies, procedures and reward systems that may be different from rest of firm.</a:t>
            </a:r>
          </a:p>
          <a:p>
            <a:pPr marL="291600" lvl="1" indent="-291600"/>
            <a:r>
              <a:rPr lang="en-GB" sz="2200" dirty="0"/>
              <a:t>Likely to be appropriate for breakthrough and major platform projects.</a:t>
            </a:r>
          </a:p>
          <a:p>
            <a:pPr marL="291600" lvl="1" indent="-291600"/>
            <a:r>
              <a:rPr lang="en-GB" sz="2200" dirty="0"/>
              <a:t>Can be difficult to fold back into the organization.</a:t>
            </a:r>
          </a:p>
        </p:txBody>
      </p:sp>
      <p:sp>
        <p:nvSpPr>
          <p:cNvPr id="6" name="Slide Number Placeholder 5"/>
          <p:cNvSpPr>
            <a:spLocks noGrp="1"/>
          </p:cNvSpPr>
          <p:nvPr>
            <p:ph type="sldNum" sz="quarter" idx="10"/>
          </p:nvPr>
        </p:nvSpPr>
        <p:spPr/>
        <p:txBody>
          <a:bodyPr/>
          <a:lstStyle/>
          <a:p>
            <a:fld id="{68151E55-6873-49E2-B8D5-2F265E6F1973}" type="slidenum">
              <a:rPr lang="en-US" smtClean="0"/>
              <a:t>12</a:t>
            </a:fld>
            <a:endParaRPr lang="en-US" dirty="0"/>
          </a:p>
        </p:txBody>
      </p:sp>
    </p:spTree>
    <p:extLst>
      <p:ext uri="{BB962C8B-B14F-4D97-AF65-F5344CB8AC3E}">
        <p14:creationId xmlns:p14="http://schemas.microsoft.com/office/powerpoint/2010/main" val="1739987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The Management of New Product Development Teams </a:t>
            </a:r>
            <a:r>
              <a:rPr lang="en-GB" sz="1100" b="0" dirty="0"/>
              <a:t>1</a:t>
            </a:r>
            <a:endParaRPr lang="en-IN" b="0" dirty="0"/>
          </a:p>
        </p:txBody>
      </p:sp>
      <p:sp>
        <p:nvSpPr>
          <p:cNvPr id="3" name="Content Placeholder 2"/>
          <p:cNvSpPr>
            <a:spLocks noGrp="1"/>
          </p:cNvSpPr>
          <p:nvPr>
            <p:ph sz="quarter" idx="11"/>
          </p:nvPr>
        </p:nvSpPr>
        <p:spPr>
          <a:xfrm>
            <a:off x="342900" y="1276709"/>
            <a:ext cx="8458200" cy="5238391"/>
          </a:xfrm>
        </p:spPr>
        <p:txBody>
          <a:bodyPr>
            <a:normAutofit/>
          </a:bodyPr>
          <a:lstStyle/>
          <a:p>
            <a:r>
              <a:rPr lang="en-GB" sz="2400" b="1" dirty="0"/>
              <a:t>Team Leadership.</a:t>
            </a:r>
          </a:p>
          <a:p>
            <a:pPr marL="0" lvl="1" indent="0">
              <a:buNone/>
            </a:pPr>
            <a:r>
              <a:rPr lang="en-GB" sz="2200" dirty="0"/>
              <a:t>Team leader is responsible for directing team’s activities, maintaining alignment with project goals, and communicating with senior management.</a:t>
            </a:r>
          </a:p>
          <a:p>
            <a:pPr marL="0" lvl="1" indent="0">
              <a:buNone/>
            </a:pPr>
            <a:r>
              <a:rPr lang="en-GB" sz="2200" dirty="0"/>
              <a:t>Team leaders impact team performance more directly than senior management or champions.</a:t>
            </a:r>
          </a:p>
          <a:p>
            <a:pPr marL="0" lvl="1" indent="0">
              <a:buNone/>
            </a:pPr>
            <a:r>
              <a:rPr lang="en-GB" sz="2200" dirty="0"/>
              <a:t>Different team types need different leader types:</a:t>
            </a:r>
          </a:p>
          <a:p>
            <a:pPr marL="291600" lvl="1" indent="-291600"/>
            <a:r>
              <a:rPr lang="en-GB" dirty="0"/>
              <a:t>Lightweight teams need junior or middle manager.</a:t>
            </a:r>
          </a:p>
          <a:p>
            <a:pPr marL="291600" lvl="1" indent="-291600"/>
            <a:r>
              <a:rPr lang="en-GB" dirty="0"/>
              <a:t>Heavyweight and autonomous teams need senior manager with high status, who are good at conflict resolution, and capable of influencing engineering, manufacturing, and marketing functions.</a:t>
            </a:r>
          </a:p>
        </p:txBody>
      </p:sp>
      <p:sp>
        <p:nvSpPr>
          <p:cNvPr id="6" name="Slide Number Placeholder 5"/>
          <p:cNvSpPr>
            <a:spLocks noGrp="1"/>
          </p:cNvSpPr>
          <p:nvPr>
            <p:ph type="sldNum" sz="quarter" idx="10"/>
          </p:nvPr>
        </p:nvSpPr>
        <p:spPr/>
        <p:txBody>
          <a:bodyPr/>
          <a:lstStyle/>
          <a:p>
            <a:fld id="{68151E55-6873-49E2-B8D5-2F265E6F1973}" type="slidenum">
              <a:rPr lang="en-US" smtClean="0"/>
              <a:t>13</a:t>
            </a:fld>
            <a:endParaRPr lang="en-US" dirty="0"/>
          </a:p>
        </p:txBody>
      </p:sp>
    </p:spTree>
    <p:extLst>
      <p:ext uri="{BB962C8B-B14F-4D97-AF65-F5344CB8AC3E}">
        <p14:creationId xmlns:p14="http://schemas.microsoft.com/office/powerpoint/2010/main" val="835390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The Management of New Product Development Teams </a:t>
            </a:r>
            <a:r>
              <a:rPr lang="en-GB" sz="1100" b="0" dirty="0"/>
              <a:t>2</a:t>
            </a:r>
            <a:endParaRPr lang="en-IN" b="0" dirty="0"/>
          </a:p>
        </p:txBody>
      </p:sp>
      <p:sp>
        <p:nvSpPr>
          <p:cNvPr id="3" name="Content Placeholder 2"/>
          <p:cNvSpPr>
            <a:spLocks noGrp="1"/>
          </p:cNvSpPr>
          <p:nvPr>
            <p:ph sz="quarter" idx="11"/>
          </p:nvPr>
        </p:nvSpPr>
        <p:spPr>
          <a:xfrm>
            <a:off x="342900" y="1276709"/>
            <a:ext cx="8458200" cy="5238391"/>
          </a:xfrm>
        </p:spPr>
        <p:txBody>
          <a:bodyPr>
            <a:normAutofit/>
          </a:bodyPr>
          <a:lstStyle/>
          <a:p>
            <a:r>
              <a:rPr lang="en-GB" sz="2400" b="1" dirty="0"/>
              <a:t>Team Administration.</a:t>
            </a:r>
          </a:p>
          <a:p>
            <a:pPr marL="0" lvl="1" indent="0">
              <a:buNone/>
            </a:pPr>
            <a:r>
              <a:rPr lang="en-GB" sz="2200" dirty="0"/>
              <a:t>Many organizations now have heavyweight and autonomous teams develop a project charter and contract book.</a:t>
            </a:r>
          </a:p>
          <a:p>
            <a:pPr marL="291600" lvl="1" indent="-291600"/>
            <a:r>
              <a:rPr lang="en-GB" b="1" dirty="0"/>
              <a:t>Project charter </a:t>
            </a:r>
            <a:r>
              <a:rPr lang="en-GB" dirty="0"/>
              <a:t>encapsulates the project’s mission and provides measurable goals. May also describe:</a:t>
            </a:r>
          </a:p>
          <a:p>
            <a:pPr marL="622800" lvl="2" indent="-320400"/>
            <a:r>
              <a:rPr lang="en-GB" dirty="0"/>
              <a:t>Who is on team.</a:t>
            </a:r>
          </a:p>
          <a:p>
            <a:pPr marL="622800" lvl="2" indent="-320400"/>
            <a:r>
              <a:rPr lang="en-GB" dirty="0"/>
              <a:t>Length of time members will be on team.</a:t>
            </a:r>
          </a:p>
          <a:p>
            <a:pPr marL="622800" lvl="2" indent="-320400"/>
            <a:r>
              <a:rPr lang="en-GB" dirty="0"/>
              <a:t>Percentage of time members spend on team.</a:t>
            </a:r>
          </a:p>
          <a:p>
            <a:pPr marL="622800" lvl="2" indent="-320400"/>
            <a:r>
              <a:rPr lang="en-GB" dirty="0"/>
              <a:t>Team budget.</a:t>
            </a:r>
          </a:p>
          <a:p>
            <a:pPr marL="622800" lvl="2" indent="-320400"/>
            <a:r>
              <a:rPr lang="en-GB" dirty="0"/>
              <a:t>Reporting timeline.</a:t>
            </a:r>
          </a:p>
          <a:p>
            <a:pPr marL="622800" lvl="2" indent="-320400"/>
            <a:r>
              <a:rPr lang="en-GB" dirty="0"/>
              <a:t>Key success criteria.</a:t>
            </a:r>
          </a:p>
        </p:txBody>
      </p:sp>
      <p:sp>
        <p:nvSpPr>
          <p:cNvPr id="6" name="Slide Number Placeholder 5"/>
          <p:cNvSpPr>
            <a:spLocks noGrp="1"/>
          </p:cNvSpPr>
          <p:nvPr>
            <p:ph type="sldNum" sz="quarter" idx="10"/>
          </p:nvPr>
        </p:nvSpPr>
        <p:spPr/>
        <p:txBody>
          <a:bodyPr/>
          <a:lstStyle/>
          <a:p>
            <a:fld id="{68151E55-6873-49E2-B8D5-2F265E6F1973}" type="slidenum">
              <a:rPr lang="en-US" smtClean="0"/>
              <a:t>14</a:t>
            </a:fld>
            <a:endParaRPr lang="en-US" dirty="0"/>
          </a:p>
        </p:txBody>
      </p:sp>
    </p:spTree>
    <p:extLst>
      <p:ext uri="{BB962C8B-B14F-4D97-AF65-F5344CB8AC3E}">
        <p14:creationId xmlns:p14="http://schemas.microsoft.com/office/powerpoint/2010/main" val="1720152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The Management of New Product Development Teams </a:t>
            </a:r>
            <a:r>
              <a:rPr lang="en-GB" sz="1100" b="0" dirty="0"/>
              <a:t>3</a:t>
            </a:r>
            <a:endParaRPr lang="en-IN" b="0" dirty="0"/>
          </a:p>
        </p:txBody>
      </p:sp>
      <p:sp>
        <p:nvSpPr>
          <p:cNvPr id="3" name="Content Placeholder 2"/>
          <p:cNvSpPr>
            <a:spLocks noGrp="1"/>
          </p:cNvSpPr>
          <p:nvPr>
            <p:ph sz="quarter" idx="11"/>
          </p:nvPr>
        </p:nvSpPr>
        <p:spPr>
          <a:xfrm>
            <a:off x="342900" y="1276709"/>
            <a:ext cx="8458200" cy="2838091"/>
          </a:xfrm>
        </p:spPr>
        <p:txBody>
          <a:bodyPr/>
          <a:lstStyle/>
          <a:p>
            <a:pPr marL="0" lvl="1" indent="0">
              <a:buNone/>
            </a:pPr>
            <a:r>
              <a:rPr lang="en-GB" sz="2400" b="1" dirty="0"/>
              <a:t>Contract book </a:t>
            </a:r>
            <a:r>
              <a:rPr lang="en-GB" sz="2400" dirty="0"/>
              <a:t>defines in detail the basic plan to achieve goals laid out in charter. It provides a tool for monitoring and evaluating the team’s performance. Typically provides:</a:t>
            </a:r>
          </a:p>
          <a:p>
            <a:pPr marL="291600" lvl="1" indent="-291600"/>
            <a:r>
              <a:rPr lang="en-GB" sz="2200" dirty="0"/>
              <a:t>Estimates of resources required.</a:t>
            </a:r>
          </a:p>
          <a:p>
            <a:pPr marL="291600" lvl="1" indent="-291600"/>
            <a:r>
              <a:rPr lang="en-GB" sz="2200" dirty="0"/>
              <a:t>Development time schedule.</a:t>
            </a:r>
          </a:p>
          <a:p>
            <a:pPr marL="291600" lvl="1" indent="-291600"/>
            <a:r>
              <a:rPr lang="en-GB" sz="2200" dirty="0"/>
              <a:t>Results that will be achieved.</a:t>
            </a:r>
          </a:p>
        </p:txBody>
      </p:sp>
      <p:sp>
        <p:nvSpPr>
          <p:cNvPr id="4" name="Content Placeholder 3"/>
          <p:cNvSpPr>
            <a:spLocks noGrp="1"/>
          </p:cNvSpPr>
          <p:nvPr>
            <p:ph sz="quarter" idx="14"/>
          </p:nvPr>
        </p:nvSpPr>
        <p:spPr>
          <a:xfrm>
            <a:off x="342900" y="4261758"/>
            <a:ext cx="8458200" cy="2302329"/>
          </a:xfrm>
        </p:spPr>
        <p:txBody>
          <a:bodyPr>
            <a:normAutofit/>
          </a:bodyPr>
          <a:lstStyle/>
          <a:p>
            <a:r>
              <a:rPr lang="en-GB" sz="2400" dirty="0"/>
              <a:t>Team members sign contract book; helps to establish commitment and sense of ownership over project.</a:t>
            </a:r>
          </a:p>
        </p:txBody>
      </p:sp>
      <p:sp>
        <p:nvSpPr>
          <p:cNvPr id="7" name="Slide Number Placeholder 6"/>
          <p:cNvSpPr>
            <a:spLocks noGrp="1"/>
          </p:cNvSpPr>
          <p:nvPr>
            <p:ph type="sldNum" sz="quarter" idx="10"/>
          </p:nvPr>
        </p:nvSpPr>
        <p:spPr/>
        <p:txBody>
          <a:bodyPr/>
          <a:lstStyle/>
          <a:p>
            <a:fld id="{68151E55-6873-49E2-B8D5-2F265E6F1973}" type="slidenum">
              <a:rPr lang="en-US" smtClean="0"/>
              <a:t>15</a:t>
            </a:fld>
            <a:endParaRPr lang="en-US" dirty="0"/>
          </a:p>
        </p:txBody>
      </p:sp>
    </p:spTree>
    <p:extLst>
      <p:ext uri="{BB962C8B-B14F-4D97-AF65-F5344CB8AC3E}">
        <p14:creationId xmlns:p14="http://schemas.microsoft.com/office/powerpoint/2010/main" val="869857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The Management of New Product Development Teams </a:t>
            </a:r>
            <a:r>
              <a:rPr lang="en-GB" sz="1100" b="0" dirty="0"/>
              <a:t>4</a:t>
            </a:r>
            <a:endParaRPr lang="en-IN" b="0" dirty="0"/>
          </a:p>
        </p:txBody>
      </p:sp>
      <p:sp>
        <p:nvSpPr>
          <p:cNvPr id="3" name="Content Placeholder 2"/>
          <p:cNvSpPr>
            <a:spLocks noGrp="1"/>
          </p:cNvSpPr>
          <p:nvPr>
            <p:ph sz="quarter" idx="11"/>
          </p:nvPr>
        </p:nvSpPr>
        <p:spPr>
          <a:xfrm>
            <a:off x="342900" y="1276709"/>
            <a:ext cx="8458200" cy="5238391"/>
          </a:xfrm>
        </p:spPr>
        <p:txBody>
          <a:bodyPr>
            <a:normAutofit/>
          </a:bodyPr>
          <a:lstStyle/>
          <a:p>
            <a:r>
              <a:rPr lang="en-GB" sz="2400" b="1" dirty="0"/>
              <a:t>Managing Virtual Teams.</a:t>
            </a:r>
          </a:p>
          <a:p>
            <a:pPr marL="0" lvl="1" indent="0">
              <a:buNone/>
            </a:pPr>
            <a:r>
              <a:rPr lang="en-GB" sz="2200" dirty="0"/>
              <a:t>In </a:t>
            </a:r>
            <a:r>
              <a:rPr lang="en-GB" sz="2200" b="1" dirty="0"/>
              <a:t>virtual</a:t>
            </a:r>
            <a:r>
              <a:rPr lang="en-GB" sz="2200" dirty="0"/>
              <a:t> </a:t>
            </a:r>
            <a:r>
              <a:rPr lang="en-GB" sz="2200" b="1" dirty="0"/>
              <a:t>teams</a:t>
            </a:r>
            <a:r>
              <a:rPr lang="en-GB" sz="2200" dirty="0"/>
              <a:t>, members may be a great distance from each other, but are still able to collaborate intensely via videoconferencing, groupware, email, and internet chat programs.</a:t>
            </a:r>
          </a:p>
          <a:p>
            <a:pPr marL="291600" lvl="1" indent="-291600"/>
            <a:r>
              <a:rPr lang="en-GB" dirty="0"/>
              <a:t>Enables people with special skills to be combined without disruption to their personal lives.</a:t>
            </a:r>
          </a:p>
          <a:p>
            <a:pPr marL="291600" lvl="1" indent="-291600"/>
            <a:r>
              <a:rPr lang="en-GB" dirty="0"/>
              <a:t>However, may be losses of communication due to lack of proximity and direct, frequent contact.</a:t>
            </a:r>
          </a:p>
          <a:p>
            <a:pPr marL="291600" lvl="1" indent="-291600"/>
            <a:r>
              <a:rPr lang="en-GB" dirty="0"/>
              <a:t>Requires members who are comfortable with technology, have strong interpersonal skills and work ethic, and can work independently.</a:t>
            </a:r>
          </a:p>
        </p:txBody>
      </p:sp>
      <p:sp>
        <p:nvSpPr>
          <p:cNvPr id="6" name="Slide Number Placeholder 5"/>
          <p:cNvSpPr>
            <a:spLocks noGrp="1"/>
          </p:cNvSpPr>
          <p:nvPr>
            <p:ph type="sldNum" sz="quarter" idx="10"/>
          </p:nvPr>
        </p:nvSpPr>
        <p:spPr/>
        <p:txBody>
          <a:bodyPr/>
          <a:lstStyle/>
          <a:p>
            <a:fld id="{68151E55-6873-49E2-B8D5-2F265E6F1973}" type="slidenum">
              <a:rPr lang="en-US" smtClean="0"/>
              <a:t>16</a:t>
            </a:fld>
            <a:endParaRPr lang="en-US" dirty="0"/>
          </a:p>
        </p:txBody>
      </p:sp>
    </p:spTree>
    <p:extLst>
      <p:ext uri="{BB962C8B-B14F-4D97-AF65-F5344CB8AC3E}">
        <p14:creationId xmlns:p14="http://schemas.microsoft.com/office/powerpoint/2010/main" val="3783181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Research Brief </a:t>
            </a:r>
            <a:r>
              <a:rPr lang="en-GB" sz="1000" b="0" dirty="0"/>
              <a:t>2</a:t>
            </a:r>
            <a:endParaRPr lang="en-IN" b="0" dirty="0"/>
          </a:p>
        </p:txBody>
      </p:sp>
      <p:sp>
        <p:nvSpPr>
          <p:cNvPr id="3" name="Content Placeholder 2"/>
          <p:cNvSpPr>
            <a:spLocks noGrp="1"/>
          </p:cNvSpPr>
          <p:nvPr>
            <p:ph sz="quarter" idx="11"/>
          </p:nvPr>
        </p:nvSpPr>
        <p:spPr>
          <a:xfrm>
            <a:off x="342900" y="1276710"/>
            <a:ext cx="8458200" cy="1692000"/>
          </a:xfrm>
        </p:spPr>
        <p:txBody>
          <a:bodyPr/>
          <a:lstStyle/>
          <a:p>
            <a:r>
              <a:rPr lang="en-GB" sz="2400" b="1" dirty="0"/>
              <a:t>Virtual International R&amp;D Teams.</a:t>
            </a:r>
          </a:p>
          <a:p>
            <a:pPr marL="291600" lvl="1" indent="-291600"/>
            <a:r>
              <a:rPr lang="en-GB" sz="2200" dirty="0"/>
              <a:t>Gassmann and von </a:t>
            </a:r>
            <a:r>
              <a:rPr lang="en-GB" sz="2200" dirty="0" err="1"/>
              <a:t>Zedtwitz</a:t>
            </a:r>
            <a:r>
              <a:rPr lang="en-GB" sz="2200" dirty="0"/>
              <a:t> studied 34 technology-intensive multinationals and identified four patterns of virtual international R&amp;D teams:</a:t>
            </a:r>
          </a:p>
        </p:txBody>
      </p:sp>
      <p:pic>
        <p:nvPicPr>
          <p:cNvPr id="5" name="Picture 4" descr="An illustration shows Gassmann and von Zedtwitz’s typology of international virtual teams."/>
          <p:cNvPicPr>
            <a:picLocks noChangeAspect="1"/>
          </p:cNvPicPr>
          <p:nvPr/>
        </p:nvPicPr>
        <p:blipFill>
          <a:blip r:embed="rId2"/>
          <a:stretch>
            <a:fillRect/>
          </a:stretch>
        </p:blipFill>
        <p:spPr>
          <a:xfrm>
            <a:off x="2232572" y="3153950"/>
            <a:ext cx="4678856" cy="2993209"/>
          </a:xfrm>
          <a:prstGeom prst="rect">
            <a:avLst/>
          </a:prstGeom>
        </p:spPr>
      </p:pic>
      <p:sp>
        <p:nvSpPr>
          <p:cNvPr id="4" name="Text Placeholder 3"/>
          <p:cNvSpPr>
            <a:spLocks noGrp="1"/>
          </p:cNvSpPr>
          <p:nvPr>
            <p:ph type="body" sz="quarter" idx="12"/>
          </p:nvPr>
        </p:nvSpPr>
        <p:spPr>
          <a:xfrm>
            <a:off x="2926800" y="6332400"/>
            <a:ext cx="3286800" cy="262800"/>
          </a:xfrm>
        </p:spPr>
        <p:txBody>
          <a:bodyPr/>
          <a:lstStyle/>
          <a:p>
            <a:r>
              <a:rPr lang="en-GB" sz="1200" u="sng" dirty="0">
                <a:hlinkClick r:id="rId3" action="ppaction://hlinksldjump"/>
              </a:rPr>
              <a:t>Access the text alternative for these images.</a:t>
            </a:r>
            <a:endParaRPr lang="en-GB" sz="1200" u="sng" dirty="0"/>
          </a:p>
        </p:txBody>
      </p:sp>
      <p:sp>
        <p:nvSpPr>
          <p:cNvPr id="6" name="Slide Number Placeholder 5"/>
          <p:cNvSpPr>
            <a:spLocks noGrp="1"/>
          </p:cNvSpPr>
          <p:nvPr>
            <p:ph type="sldNum" sz="quarter" idx="10"/>
          </p:nvPr>
        </p:nvSpPr>
        <p:spPr/>
        <p:txBody>
          <a:bodyPr/>
          <a:lstStyle/>
          <a:p>
            <a:fld id="{68151E55-6873-49E2-B8D5-2F265E6F1973}" type="slidenum">
              <a:rPr lang="en-US" smtClean="0"/>
              <a:t>17</a:t>
            </a:fld>
            <a:endParaRPr lang="en-US" dirty="0"/>
          </a:p>
        </p:txBody>
      </p:sp>
    </p:spTree>
    <p:extLst>
      <p:ext uri="{BB962C8B-B14F-4D97-AF65-F5344CB8AC3E}">
        <p14:creationId xmlns:p14="http://schemas.microsoft.com/office/powerpoint/2010/main" val="289730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Discussion Questions</a:t>
            </a:r>
            <a:endParaRPr lang="en-IN" b="0" dirty="0"/>
          </a:p>
        </p:txBody>
      </p:sp>
      <p:sp>
        <p:nvSpPr>
          <p:cNvPr id="3" name="Content Placeholder 2"/>
          <p:cNvSpPr>
            <a:spLocks noGrp="1"/>
          </p:cNvSpPr>
          <p:nvPr>
            <p:ph sz="quarter" idx="11"/>
          </p:nvPr>
        </p:nvSpPr>
        <p:spPr>
          <a:xfrm>
            <a:off x="342900" y="1276709"/>
            <a:ext cx="8458200" cy="5238391"/>
          </a:xfrm>
        </p:spPr>
        <p:txBody>
          <a:bodyPr>
            <a:normAutofit/>
          </a:bodyPr>
          <a:lstStyle/>
          <a:p>
            <a:pPr marL="403200" indent="-403200">
              <a:buFont typeface="+mj-lt"/>
              <a:buAutoNum type="arabicPeriod"/>
            </a:pPr>
            <a:r>
              <a:rPr lang="en-GB" sz="2400" dirty="0"/>
              <a:t>Why are the </a:t>
            </a:r>
            <a:r>
              <a:rPr lang="en-GB" sz="2400" dirty="0" err="1"/>
              <a:t>tradeoffs</a:t>
            </a:r>
            <a:r>
              <a:rPr lang="en-GB" sz="2400" dirty="0"/>
              <a:t> in choosing a team's size and level of diversity?</a:t>
            </a:r>
          </a:p>
          <a:p>
            <a:pPr marL="403200" indent="-403200">
              <a:buFont typeface="+mj-lt"/>
              <a:buAutoNum type="arabicPeriod"/>
            </a:pPr>
            <a:r>
              <a:rPr lang="en-GB" sz="2400" dirty="0"/>
              <a:t>What are some of the ways that managers can ensure that a team reaps the advantages of diversity while not being thwarted by some of the challenges team diversity raises?</a:t>
            </a:r>
          </a:p>
          <a:p>
            <a:pPr marL="403200" indent="-403200">
              <a:buFont typeface="+mj-lt"/>
              <a:buAutoNum type="arabicPeriod"/>
            </a:pPr>
            <a:r>
              <a:rPr lang="en-GB" sz="2400" dirty="0"/>
              <a:t>Can you identify an example of a development project, and what type of team you believed they used? Do you think this was the appropriate type of team given the nature of the project?</a:t>
            </a:r>
          </a:p>
          <a:p>
            <a:pPr marL="403200" indent="-403200">
              <a:buFont typeface="+mj-lt"/>
              <a:buAutoNum type="arabicPeriod"/>
            </a:pPr>
            <a:r>
              <a:rPr lang="en-GB" sz="2400" dirty="0"/>
              <a:t>What are some of the advantages and disadvantages of co-location? Are there some types of projects for which “virtual teams” are inappropriate?</a:t>
            </a:r>
          </a:p>
        </p:txBody>
      </p:sp>
      <p:sp>
        <p:nvSpPr>
          <p:cNvPr id="6" name="Slide Number Placeholder 5"/>
          <p:cNvSpPr>
            <a:spLocks noGrp="1"/>
          </p:cNvSpPr>
          <p:nvPr>
            <p:ph type="sldNum" sz="quarter" idx="10"/>
          </p:nvPr>
        </p:nvSpPr>
        <p:spPr/>
        <p:txBody>
          <a:bodyPr/>
          <a:lstStyle/>
          <a:p>
            <a:fld id="{68151E55-6873-49E2-B8D5-2F265E6F1973}" type="slidenum">
              <a:rPr lang="en-US" smtClean="0"/>
              <a:t>18</a:t>
            </a:fld>
            <a:endParaRPr lang="en-US" dirty="0"/>
          </a:p>
        </p:txBody>
      </p:sp>
    </p:spTree>
    <p:extLst>
      <p:ext uri="{BB962C8B-B14F-4D97-AF65-F5344CB8AC3E}">
        <p14:creationId xmlns:p14="http://schemas.microsoft.com/office/powerpoint/2010/main" val="4117865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lstStyle/>
          <a:p>
            <a:r>
              <a:rPr lang="en-US" dirty="0"/>
              <a:t>End of Main Content</a:t>
            </a:r>
          </a:p>
        </p:txBody>
      </p:sp>
      <p:sp>
        <p:nvSpPr>
          <p:cNvPr id="4" name="Content Placeholder 3">
            <a:extLst>
              <a:ext uri="{FF2B5EF4-FFF2-40B4-BE49-F238E27FC236}">
                <a16:creationId xmlns:a16="http://schemas.microsoft.com/office/drawing/2014/main" id="{2AAE7BB7-8AAC-4997-A2E0-E359554D7833}"/>
              </a:ext>
            </a:extLst>
          </p:cNvPr>
          <p:cNvSpPr>
            <a:spLocks noGrp="1"/>
          </p:cNvSpPr>
          <p:nvPr>
            <p:ph sz="quarter" idx="10"/>
          </p:nvPr>
        </p:nvSpPr>
        <p:spPr>
          <a:xfrm>
            <a:off x="-83129" y="6551618"/>
            <a:ext cx="9277005" cy="232133"/>
          </a:xfrm>
        </p:spPr>
        <p:txBody>
          <a:bodyPr/>
          <a:lstStyle/>
          <a:p>
            <a:pPr algn="ctr"/>
            <a:r>
              <a:rPr lang="en-IN" sz="1200" noProof="1">
                <a:latin typeface="Arial" panose="020B0604020202020204" pitchFamily="34" charset="0"/>
                <a:cs typeface="Arial" panose="020B0604020202020204" pitchFamily="34" charset="0"/>
              </a:rPr>
              <a:t>© McGraw Hill LLC. All rights reserved. No reproduction or distribution without the prior written consent of McGraw Hill LLC.</a:t>
            </a:r>
            <a:endParaRPr lang="en-US" sz="1200" noProof="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0484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Magna International’s Carbon </a:t>
            </a:r>
            <a:r>
              <a:rPr lang="en-IN" dirty="0" err="1"/>
              <a:t>Fiber</a:t>
            </a:r>
            <a:r>
              <a:rPr lang="en-IN" dirty="0"/>
              <a:t> “</a:t>
            </a:r>
            <a:r>
              <a:rPr lang="en-IN" dirty="0" err="1"/>
              <a:t>Lightweighting</a:t>
            </a:r>
            <a:r>
              <a:rPr lang="en-IN" dirty="0"/>
              <a:t> Project” </a:t>
            </a:r>
            <a:r>
              <a:rPr lang="en-IN" sz="1100" b="0" dirty="0"/>
              <a:t>1</a:t>
            </a:r>
            <a:endParaRPr lang="en-IN" b="0" dirty="0"/>
          </a:p>
        </p:txBody>
      </p:sp>
      <p:sp>
        <p:nvSpPr>
          <p:cNvPr id="3" name="Content Placeholder 2"/>
          <p:cNvSpPr>
            <a:spLocks noGrp="1"/>
          </p:cNvSpPr>
          <p:nvPr>
            <p:ph sz="quarter" idx="11"/>
          </p:nvPr>
        </p:nvSpPr>
        <p:spPr>
          <a:xfrm>
            <a:off x="342900" y="1276709"/>
            <a:ext cx="8458200" cy="5238391"/>
          </a:xfrm>
        </p:spPr>
        <p:txBody>
          <a:bodyPr>
            <a:noAutofit/>
          </a:bodyPr>
          <a:lstStyle/>
          <a:p>
            <a:r>
              <a:rPr lang="en-GB" sz="2200" dirty="0"/>
              <a:t>Magna International is a $32.6 billion Canadian company that makes components and technologies for the auto industry.</a:t>
            </a:r>
          </a:p>
          <a:p>
            <a:r>
              <a:rPr lang="en-GB" sz="2200" dirty="0"/>
              <a:t>In 2007, Magna began developing a carbon-</a:t>
            </a:r>
            <a:r>
              <a:rPr lang="en-GB" sz="2200" dirty="0" err="1"/>
              <a:t>fiber</a:t>
            </a:r>
            <a:r>
              <a:rPr lang="en-GB" sz="2200" dirty="0"/>
              <a:t> reinforced plastic that would help make cars lighter, rust proof, and easier to assemble. They chose a senior plastics engineer known for challenging the status quo to serve as project lead, and assembled the rest of the core team from people spread across “</a:t>
            </a:r>
            <a:r>
              <a:rPr lang="en-GB" sz="2200" dirty="0" err="1"/>
              <a:t>Centers</a:t>
            </a:r>
            <a:r>
              <a:rPr lang="en-GB" sz="2200" dirty="0"/>
              <a:t> of Excellence” in Canada, Europe, and the U</a:t>
            </a:r>
            <a:r>
              <a:rPr lang="en-GB" sz="100" dirty="0"/>
              <a:t> </a:t>
            </a:r>
            <a:r>
              <a:rPr lang="en-GB" sz="2200" dirty="0"/>
              <a:t>S.</a:t>
            </a:r>
          </a:p>
          <a:p>
            <a:r>
              <a:rPr lang="en-GB" sz="2200" dirty="0"/>
              <a:t>Only seven people were full time, and all were engineers but came from different engineering specialties. Each </a:t>
            </a:r>
            <a:r>
              <a:rPr lang="en-GB" sz="2200" dirty="0" err="1"/>
              <a:t>Center</a:t>
            </a:r>
            <a:r>
              <a:rPr lang="en-GB" sz="2200" dirty="0"/>
              <a:t> worked on different aspects of the project such as material development, manufacturing development, and business models.</a:t>
            </a:r>
          </a:p>
        </p:txBody>
      </p:sp>
      <p:sp>
        <p:nvSpPr>
          <p:cNvPr id="6" name="Slide Number Placeholder 5"/>
          <p:cNvSpPr>
            <a:spLocks noGrp="1"/>
          </p:cNvSpPr>
          <p:nvPr>
            <p:ph type="sldNum" sz="quarter" idx="10"/>
          </p:nvPr>
        </p:nvSpPr>
        <p:spPr/>
        <p:txBody>
          <a:bodyPr/>
          <a:lstStyle/>
          <a:p>
            <a:fld id="{68151E55-6873-49E2-B8D5-2F265E6F1973}" type="slidenum">
              <a:rPr lang="en-US" smtClean="0"/>
              <a:t>2</a:t>
            </a:fld>
            <a:endParaRPr lang="en-US" dirty="0"/>
          </a:p>
        </p:txBody>
      </p:sp>
    </p:spTree>
    <p:extLst>
      <p:ext uri="{BB962C8B-B14F-4D97-AF65-F5344CB8AC3E}">
        <p14:creationId xmlns:p14="http://schemas.microsoft.com/office/powerpoint/2010/main" val="780840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en-US" dirty="0"/>
              <a:t>Accessibility Content: Text Alternatives for Images</a:t>
            </a:r>
          </a:p>
        </p:txBody>
      </p:sp>
      <p:sp>
        <p:nvSpPr>
          <p:cNvPr id="3" name="Slide Number Placeholder 2">
            <a:extLst>
              <a:ext uri="{FF2B5EF4-FFF2-40B4-BE49-F238E27FC236}">
                <a16:creationId xmlns:a16="http://schemas.microsoft.com/office/drawing/2014/main" id="{9665C4E0-2E36-443B-B4C4-06FC04FDC35C}"/>
              </a:ext>
            </a:extLst>
          </p:cNvPr>
          <p:cNvSpPr>
            <a:spLocks noGrp="1"/>
          </p:cNvSpPr>
          <p:nvPr>
            <p:ph type="sldNum" sz="quarter" idx="10"/>
          </p:nvPr>
        </p:nvSpPr>
        <p:spPr/>
        <p:txBody>
          <a:bodyPr/>
          <a:lstStyle/>
          <a:p>
            <a:fld id="{68151E55-6873-49E2-B8D5-2F265E6F1973}" type="slidenum">
              <a:rPr lang="en-US" smtClean="0"/>
              <a:pPr/>
              <a:t>20</a:t>
            </a:fld>
            <a:endParaRPr lang="en-US"/>
          </a:p>
        </p:txBody>
      </p:sp>
    </p:spTree>
    <p:extLst>
      <p:ext uri="{BB962C8B-B14F-4D97-AF65-F5344CB8AC3E}">
        <p14:creationId xmlns:p14="http://schemas.microsoft.com/office/powerpoint/2010/main" val="4245016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GB" sz="3000" dirty="0"/>
              <a:t>Structure of New Product Development Teams </a:t>
            </a:r>
            <a:r>
              <a:rPr lang="en-GB" sz="1000" b="0" dirty="0"/>
              <a:t>1</a:t>
            </a:r>
            <a:r>
              <a:rPr lang="en-GB" sz="3000" dirty="0"/>
              <a:t> </a:t>
            </a:r>
            <a:r>
              <a:rPr lang="en-US" sz="3000" dirty="0"/>
              <a:t>–</a:t>
            </a:r>
            <a:r>
              <a:rPr lang="en-US" sz="3200" dirty="0"/>
              <a:t> </a:t>
            </a:r>
            <a:r>
              <a:rPr lang="en-GB" sz="3000" dirty="0"/>
              <a:t>Text Alternative</a:t>
            </a:r>
            <a:endParaRPr lang="en-US" sz="3000" dirty="0"/>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068234"/>
            <a:ext cx="2980826" cy="225425"/>
          </a:xfrm>
        </p:spPr>
        <p:txBody>
          <a:bodyPr/>
          <a:lstStyle/>
          <a:p>
            <a:r>
              <a:rPr lang="en-US" dirty="0">
                <a:hlinkClick r:id="rId3" action="ppaction://hlinksldjump"/>
              </a:rPr>
              <a:t>Return to parent-slide containing images.</a:t>
            </a:r>
            <a:endParaRPr lang="en-US" dirty="0">
              <a:hlinkClick r:id="rId4" action="ppaction://hlinksldjump"/>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371601"/>
            <a:ext cx="8458200" cy="4418165"/>
          </a:xfrm>
        </p:spPr>
        <p:txBody>
          <a:bodyPr>
            <a:noAutofit/>
          </a:bodyPr>
          <a:lstStyle/>
          <a:p>
            <a:r>
              <a:rPr lang="en-US" sz="1600" b="0" i="0" u="none" strike="noStrike" dirty="0">
                <a:solidFill>
                  <a:srgbClr val="000000"/>
                </a:solidFill>
                <a:effectLst/>
              </a:rPr>
              <a:t>The types of development teams are a, functional team structure, b, lightweight team structure, c, heavyweight team structure, and d, autonomous team structure. In part a, no cross functional integration; employees remain within functional departments. An arrangement in which R and D, manufacturing, and marketing teams with five members each are under the C</a:t>
            </a:r>
            <a:r>
              <a:rPr lang="en-US" sz="100" b="0" i="0" u="none" strike="noStrike" dirty="0">
                <a:solidFill>
                  <a:srgbClr val="000000"/>
                </a:solidFill>
                <a:effectLst/>
              </a:rPr>
              <a:t> </a:t>
            </a:r>
            <a:r>
              <a:rPr lang="en-US" sz="1600" b="0" i="0" u="none" strike="noStrike" dirty="0">
                <a:solidFill>
                  <a:srgbClr val="000000"/>
                </a:solidFill>
                <a:effectLst/>
              </a:rPr>
              <a:t>E</a:t>
            </a:r>
            <a:r>
              <a:rPr lang="en-US" sz="100" b="0" i="0" u="none" strike="noStrike" dirty="0">
                <a:solidFill>
                  <a:srgbClr val="000000"/>
                </a:solidFill>
                <a:effectLst/>
              </a:rPr>
              <a:t> </a:t>
            </a:r>
            <a:r>
              <a:rPr lang="en-US" sz="1600" b="0" i="0" u="none" strike="noStrike" dirty="0">
                <a:solidFill>
                  <a:srgbClr val="000000"/>
                </a:solidFill>
                <a:effectLst/>
              </a:rPr>
              <a:t>O is shown below. In part b, employees remain within functional departments but project manager provides cross functional integration. An arrangement in which R and D, manufacturing, marketing teams with five members each, and Project Manager are under the C</a:t>
            </a:r>
            <a:r>
              <a:rPr lang="en-US" sz="100" b="0" i="0" u="none" strike="noStrike" dirty="0">
                <a:solidFill>
                  <a:srgbClr val="000000"/>
                </a:solidFill>
                <a:effectLst/>
              </a:rPr>
              <a:t> </a:t>
            </a:r>
            <a:r>
              <a:rPr lang="en-US" sz="1600" b="0" i="0" u="none" strike="noStrike" dirty="0">
                <a:solidFill>
                  <a:srgbClr val="000000"/>
                </a:solidFill>
                <a:effectLst/>
              </a:rPr>
              <a:t>E</a:t>
            </a:r>
            <a:r>
              <a:rPr lang="en-US" sz="100" b="0" i="0" u="none" strike="noStrike" dirty="0">
                <a:solidFill>
                  <a:srgbClr val="000000"/>
                </a:solidFill>
                <a:effectLst/>
              </a:rPr>
              <a:t> </a:t>
            </a:r>
            <a:r>
              <a:rPr lang="en-US" sz="1600" b="0" i="0" u="none" strike="noStrike" dirty="0">
                <a:solidFill>
                  <a:srgbClr val="000000"/>
                </a:solidFill>
                <a:effectLst/>
              </a:rPr>
              <a:t>O is shown below. In part c, Project manager provides cross functional integration; team members are collocated but still report to functional managers also. An arrangement in which R and D, manufacturing, marketing teams with four members each and Project Manager are under the C</a:t>
            </a:r>
            <a:r>
              <a:rPr lang="en-US" sz="100" b="0" i="0" u="none" strike="noStrike" dirty="0">
                <a:solidFill>
                  <a:srgbClr val="000000"/>
                </a:solidFill>
                <a:effectLst/>
              </a:rPr>
              <a:t> </a:t>
            </a:r>
            <a:r>
              <a:rPr lang="en-US" sz="1600" b="0" i="0" u="none" strike="noStrike" dirty="0">
                <a:solidFill>
                  <a:srgbClr val="000000"/>
                </a:solidFill>
                <a:effectLst/>
              </a:rPr>
              <a:t>E</a:t>
            </a:r>
            <a:r>
              <a:rPr lang="en-US" sz="100" b="0" i="0" u="none" strike="noStrike" dirty="0">
                <a:solidFill>
                  <a:srgbClr val="000000"/>
                </a:solidFill>
                <a:effectLst/>
              </a:rPr>
              <a:t> </a:t>
            </a:r>
            <a:r>
              <a:rPr lang="en-US" sz="1600" b="0" i="0" u="none" strike="noStrike" dirty="0">
                <a:solidFill>
                  <a:srgbClr val="000000"/>
                </a:solidFill>
                <a:effectLst/>
              </a:rPr>
              <a:t>O is shown below. Project Manager is linked to R and D, manufacturing, and marketing teams through respective members. In part d, Project manager provides cross functional integration; team members are collocated and report only to project manager. An arrangement in which R and D, manufacturing, marketing teams with four members each and Project Manager are under the C</a:t>
            </a:r>
            <a:r>
              <a:rPr lang="en-US" sz="100" b="0" i="0" u="none" strike="noStrike" dirty="0">
                <a:solidFill>
                  <a:srgbClr val="000000"/>
                </a:solidFill>
                <a:effectLst/>
              </a:rPr>
              <a:t> </a:t>
            </a:r>
            <a:r>
              <a:rPr lang="en-US" sz="1600" b="0" i="0" u="none" strike="noStrike" dirty="0">
                <a:solidFill>
                  <a:srgbClr val="000000"/>
                </a:solidFill>
                <a:effectLst/>
              </a:rPr>
              <a:t>E</a:t>
            </a:r>
            <a:r>
              <a:rPr lang="en-US" sz="100" b="0" i="0" u="none" strike="noStrike" dirty="0">
                <a:solidFill>
                  <a:srgbClr val="000000"/>
                </a:solidFill>
                <a:effectLst/>
              </a:rPr>
              <a:t> </a:t>
            </a:r>
            <a:r>
              <a:rPr lang="en-US" sz="1600" b="0" i="0" u="none" strike="noStrike" dirty="0">
                <a:solidFill>
                  <a:srgbClr val="000000"/>
                </a:solidFill>
                <a:effectLst/>
              </a:rPr>
              <a:t>O is shown below. Project Manager with three members is linked to R and D, manufacturing, and marketing teams.</a:t>
            </a:r>
            <a:r>
              <a:rPr lang="en-US" sz="1600" dirty="0"/>
              <a:t> </a:t>
            </a:r>
            <a:endParaRPr lang="en-GB" sz="1600" dirty="0"/>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92111" y="6350211"/>
            <a:ext cx="2959779" cy="228600"/>
          </a:xfrm>
        </p:spPr>
        <p:txBody>
          <a:bodyPr/>
          <a:lstStyle/>
          <a:p>
            <a:r>
              <a:rPr lang="en-US" dirty="0">
                <a:hlinkClick r:id="rId3" action="ppaction://hlinksldjump"/>
              </a:rPr>
              <a:t>Return to parent-slide containing images.</a:t>
            </a:r>
            <a:endParaRPr lang="en-US" dirty="0">
              <a:hlinkClick r:id="rId4" action="ppaction://hlinksldjump"/>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21</a:t>
            </a:fld>
            <a:endParaRPr lang="en-US"/>
          </a:p>
        </p:txBody>
      </p:sp>
    </p:spTree>
    <p:extLst>
      <p:ext uri="{BB962C8B-B14F-4D97-AF65-F5344CB8AC3E}">
        <p14:creationId xmlns:p14="http://schemas.microsoft.com/office/powerpoint/2010/main" val="57252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sz="3600" dirty="0"/>
              <a:t>Research Brief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068234"/>
            <a:ext cx="2980826" cy="225425"/>
          </a:xfrm>
        </p:spPr>
        <p:txBody>
          <a:bodyPr/>
          <a:lstStyle/>
          <a:p>
            <a:r>
              <a:rPr lang="en-US" dirty="0">
                <a:hlinkClick r:id="rId2" action="ppaction://hlinksldjump"/>
              </a:rPr>
              <a:t>Return to parent-slide containing images.</a:t>
            </a:r>
            <a:endParaRPr lang="en-US" dirty="0">
              <a:hlinkClick r:id="rId3" action="ppaction://hlinksldjump"/>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371601"/>
            <a:ext cx="8283512" cy="4506966"/>
          </a:xfrm>
        </p:spPr>
        <p:txBody>
          <a:bodyPr>
            <a:normAutofit/>
          </a:bodyPr>
          <a:lstStyle/>
          <a:p>
            <a:pPr marL="46037"/>
            <a:r>
              <a:rPr lang="en-US" sz="1800" b="0" i="0" u="none" strike="noStrike" dirty="0">
                <a:solidFill>
                  <a:srgbClr val="000000"/>
                </a:solidFill>
                <a:effectLst/>
              </a:rPr>
              <a:t>A horizontal arrow ranges from decentralization to centralization above which four arrangements are shown. The first decentralized self coordination arrangement shows three interconnected shaded circles representing all R and D conducted by decentralized divisions that coordinate loosely with each other. The second system integrator as coordinator arrangement shows three shaded circles interconnected to a smaller shaded circle at the center representing most R and D activity conducted by decentralized divisions, but each coordinates with a central integrator. The third core team as system architect arrangement shows three shaded circles interconnected to a shaded circle at the center representing core team takes a lead role in R and D activities while also coordinating the R and D activities of the decentralized divisions. The fourth centralized venture team arrangement shows three unshaded circles connected to a larger shaded circle at the center representing R and D resources transferred to centralized venture team, which then conducts all R and D activities.</a:t>
            </a:r>
            <a:endParaRPr lang="en-US" sz="2400" dirty="0"/>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92111" y="6350211"/>
            <a:ext cx="2959779" cy="228600"/>
          </a:xfrm>
        </p:spPr>
        <p:txBody>
          <a:bodyPr/>
          <a:lstStyle/>
          <a:p>
            <a:r>
              <a:rPr lang="en-US" dirty="0">
                <a:hlinkClick r:id="rId2" action="ppaction://hlinksldjump"/>
              </a:rPr>
              <a:t>Return to parent-slide containing images.</a:t>
            </a:r>
            <a:endParaRPr lang="en-US" dirty="0">
              <a:hlinkClick r:id="rId4" action="ppaction://hlinksldjump"/>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22</a:t>
            </a:fld>
            <a:endParaRPr lang="en-US"/>
          </a:p>
        </p:txBody>
      </p:sp>
    </p:spTree>
    <p:extLst>
      <p:ext uri="{BB962C8B-B14F-4D97-AF65-F5344CB8AC3E}">
        <p14:creationId xmlns:p14="http://schemas.microsoft.com/office/powerpoint/2010/main" val="1242948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Magna International’s Carbon </a:t>
            </a:r>
            <a:r>
              <a:rPr lang="en-IN" dirty="0" err="1"/>
              <a:t>Fiber</a:t>
            </a:r>
            <a:r>
              <a:rPr lang="en-IN" dirty="0"/>
              <a:t> “</a:t>
            </a:r>
            <a:r>
              <a:rPr lang="en-IN" dirty="0" err="1"/>
              <a:t>Lightweighting</a:t>
            </a:r>
            <a:r>
              <a:rPr lang="en-IN" dirty="0"/>
              <a:t> Project” </a:t>
            </a:r>
            <a:r>
              <a:rPr lang="en-IN" sz="1100" b="0" dirty="0"/>
              <a:t>2</a:t>
            </a:r>
            <a:endParaRPr lang="en-IN" b="0" dirty="0"/>
          </a:p>
        </p:txBody>
      </p:sp>
      <p:sp>
        <p:nvSpPr>
          <p:cNvPr id="3" name="Content Placeholder 2"/>
          <p:cNvSpPr>
            <a:spLocks noGrp="1"/>
          </p:cNvSpPr>
          <p:nvPr>
            <p:ph sz="quarter" idx="11"/>
          </p:nvPr>
        </p:nvSpPr>
        <p:spPr>
          <a:xfrm>
            <a:off x="342900" y="1276709"/>
            <a:ext cx="8458200" cy="5238391"/>
          </a:xfrm>
        </p:spPr>
        <p:txBody>
          <a:bodyPr>
            <a:noAutofit/>
          </a:bodyPr>
          <a:lstStyle/>
          <a:p>
            <a:r>
              <a:rPr lang="en-GB" sz="2400" dirty="0"/>
              <a:t>Team member compensation was a combination of salary plus bonus, where bonus was based on successful implementation of the project as a team (60%) and individual contribution (40%).</a:t>
            </a:r>
          </a:p>
          <a:p>
            <a:r>
              <a:rPr lang="en-GB" sz="2400" dirty="0"/>
              <a:t>Furthermore, all employees had stock in the firm.</a:t>
            </a:r>
          </a:p>
          <a:p>
            <a:r>
              <a:rPr lang="en-GB" sz="2400" dirty="0"/>
              <a:t>There was frequent debate and to save time, decisions were made via vote, not consensus.</a:t>
            </a:r>
          </a:p>
          <a:p>
            <a:r>
              <a:rPr lang="en-GB" sz="2400" dirty="0"/>
              <a:t>B</a:t>
            </a:r>
            <a:r>
              <a:rPr lang="en-GB" sz="100" dirty="0"/>
              <a:t> </a:t>
            </a:r>
            <a:r>
              <a:rPr lang="en-GB" sz="2400" dirty="0"/>
              <a:t>M</a:t>
            </a:r>
            <a:r>
              <a:rPr lang="en-GB" sz="100" dirty="0"/>
              <a:t> </a:t>
            </a:r>
            <a:r>
              <a:rPr lang="en-GB" sz="2400" dirty="0"/>
              <a:t>W ultimately decided to make carbon </a:t>
            </a:r>
            <a:r>
              <a:rPr lang="en-GB" sz="2400" dirty="0" err="1"/>
              <a:t>fiber</a:t>
            </a:r>
            <a:r>
              <a:rPr lang="en-GB" sz="2400" dirty="0"/>
              <a:t> in house rather than contract with an external provider, but Magna earned awards for its carbon </a:t>
            </a:r>
            <a:r>
              <a:rPr lang="en-GB" sz="2400" dirty="0" err="1"/>
              <a:t>fiber</a:t>
            </a:r>
            <a:r>
              <a:rPr lang="en-GB" sz="2400" dirty="0"/>
              <a:t> development and became known worldwide as an innovator.</a:t>
            </a:r>
          </a:p>
        </p:txBody>
      </p:sp>
      <p:sp>
        <p:nvSpPr>
          <p:cNvPr id="6" name="Slide Number Placeholder 5"/>
          <p:cNvSpPr>
            <a:spLocks noGrp="1"/>
          </p:cNvSpPr>
          <p:nvPr>
            <p:ph type="sldNum" sz="quarter" idx="10"/>
          </p:nvPr>
        </p:nvSpPr>
        <p:spPr/>
        <p:txBody>
          <a:bodyPr/>
          <a:lstStyle/>
          <a:p>
            <a:fld id="{68151E55-6873-49E2-B8D5-2F265E6F1973}" type="slidenum">
              <a:rPr lang="en-US" smtClean="0"/>
              <a:t>3</a:t>
            </a:fld>
            <a:endParaRPr lang="en-US" dirty="0"/>
          </a:p>
        </p:txBody>
      </p:sp>
    </p:spTree>
    <p:extLst>
      <p:ext uri="{BB962C8B-B14F-4D97-AF65-F5344CB8AC3E}">
        <p14:creationId xmlns:p14="http://schemas.microsoft.com/office/powerpoint/2010/main" val="868336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Magna International’s Carbon </a:t>
            </a:r>
            <a:r>
              <a:rPr lang="en-IN" dirty="0" err="1"/>
              <a:t>Fiber</a:t>
            </a:r>
            <a:r>
              <a:rPr lang="en-IN" dirty="0"/>
              <a:t> “</a:t>
            </a:r>
            <a:r>
              <a:rPr lang="en-IN" dirty="0" err="1"/>
              <a:t>Lightweighting</a:t>
            </a:r>
            <a:r>
              <a:rPr lang="en-IN" dirty="0"/>
              <a:t> Project” </a:t>
            </a:r>
            <a:r>
              <a:rPr lang="en-IN" sz="1100" b="0" dirty="0"/>
              <a:t>3</a:t>
            </a:r>
            <a:endParaRPr lang="en-IN" b="0" dirty="0"/>
          </a:p>
        </p:txBody>
      </p:sp>
      <p:sp>
        <p:nvSpPr>
          <p:cNvPr id="3" name="Content Placeholder 2"/>
          <p:cNvSpPr>
            <a:spLocks noGrp="1"/>
          </p:cNvSpPr>
          <p:nvPr>
            <p:ph sz="quarter" idx="11"/>
          </p:nvPr>
        </p:nvSpPr>
        <p:spPr>
          <a:xfrm>
            <a:off x="342900" y="1276709"/>
            <a:ext cx="8458200" cy="5238391"/>
          </a:xfrm>
        </p:spPr>
        <p:txBody>
          <a:bodyPr>
            <a:noAutofit/>
          </a:bodyPr>
          <a:lstStyle/>
          <a:p>
            <a:pPr marL="403200" indent="-403200">
              <a:buFont typeface="+mj-lt"/>
              <a:buAutoNum type="arabicPeriod"/>
            </a:pPr>
            <a:r>
              <a:rPr lang="en-GB" sz="2400" dirty="0"/>
              <a:t>How would you characterize the structure of the core team used by Magna for the </a:t>
            </a:r>
            <a:r>
              <a:rPr lang="en-GB" sz="2400" dirty="0" err="1"/>
              <a:t>lightweighting</a:t>
            </a:r>
            <a:r>
              <a:rPr lang="en-GB" sz="2400" dirty="0"/>
              <a:t> project? What do you think are the pros or cons of this type of team for this project?</a:t>
            </a:r>
          </a:p>
          <a:p>
            <a:pPr marL="403200" indent="-403200">
              <a:buFont typeface="+mj-lt"/>
              <a:buAutoNum type="arabicPeriod"/>
            </a:pPr>
            <a:r>
              <a:rPr lang="en-GB" sz="2400" dirty="0"/>
              <a:t>What do you think the benefits and costs were of Magna’s team working across three different geographic locations? Do you think those benefits and costs would be different today given the advances that have been made in communications technologies?</a:t>
            </a:r>
          </a:p>
          <a:p>
            <a:pPr marL="403200" indent="-403200">
              <a:buFont typeface="+mj-lt"/>
              <a:buAutoNum type="arabicPeriod"/>
            </a:pPr>
            <a:r>
              <a:rPr lang="en-GB" sz="2400" dirty="0"/>
              <a:t>What are the pros and cons of Paulette’s approach of having the teams vote on decisions? What other alternatives are there, and what are their pros and cons?</a:t>
            </a:r>
          </a:p>
        </p:txBody>
      </p:sp>
      <p:sp>
        <p:nvSpPr>
          <p:cNvPr id="6" name="Slide Number Placeholder 5"/>
          <p:cNvSpPr>
            <a:spLocks noGrp="1"/>
          </p:cNvSpPr>
          <p:nvPr>
            <p:ph type="sldNum" sz="quarter" idx="10"/>
          </p:nvPr>
        </p:nvSpPr>
        <p:spPr/>
        <p:txBody>
          <a:bodyPr/>
          <a:lstStyle/>
          <a:p>
            <a:fld id="{68151E55-6873-49E2-B8D5-2F265E6F1973}" type="slidenum">
              <a:rPr lang="en-US" smtClean="0"/>
              <a:t>4</a:t>
            </a:fld>
            <a:endParaRPr lang="en-US" dirty="0"/>
          </a:p>
        </p:txBody>
      </p:sp>
    </p:spTree>
    <p:extLst>
      <p:ext uri="{BB962C8B-B14F-4D97-AF65-F5344CB8AC3E}">
        <p14:creationId xmlns:p14="http://schemas.microsoft.com/office/powerpoint/2010/main" val="1287326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Overview</a:t>
            </a:r>
            <a:endParaRPr lang="en-IN" b="0" dirty="0"/>
          </a:p>
        </p:txBody>
      </p:sp>
      <p:sp>
        <p:nvSpPr>
          <p:cNvPr id="3" name="Content Placeholder 2"/>
          <p:cNvSpPr>
            <a:spLocks noGrp="1"/>
          </p:cNvSpPr>
          <p:nvPr>
            <p:ph sz="quarter" idx="11"/>
          </p:nvPr>
        </p:nvSpPr>
        <p:spPr>
          <a:xfrm>
            <a:off x="342900" y="1276709"/>
            <a:ext cx="8458200" cy="5238391"/>
          </a:xfrm>
        </p:spPr>
        <p:txBody>
          <a:bodyPr>
            <a:noAutofit/>
          </a:bodyPr>
          <a:lstStyle/>
          <a:p>
            <a:r>
              <a:rPr lang="en-GB" sz="2800" dirty="0"/>
              <a:t>Many organizations now use cross-functional teams to lead and manage the N</a:t>
            </a:r>
            <a:r>
              <a:rPr lang="en-GB" sz="100" dirty="0"/>
              <a:t> </a:t>
            </a:r>
            <a:r>
              <a:rPr lang="en-GB" sz="2800" dirty="0"/>
              <a:t>P</a:t>
            </a:r>
            <a:r>
              <a:rPr lang="en-GB" sz="100" dirty="0"/>
              <a:t> </a:t>
            </a:r>
            <a:r>
              <a:rPr lang="en-GB" sz="2800" dirty="0"/>
              <a:t>D process.</a:t>
            </a:r>
          </a:p>
          <a:p>
            <a:r>
              <a:rPr lang="en-GB" sz="2800" dirty="0"/>
              <a:t>There is considerable variation in how these teams are formed and managed.</a:t>
            </a:r>
          </a:p>
          <a:p>
            <a:r>
              <a:rPr lang="en-GB" sz="2800" dirty="0"/>
              <a:t>The chapter will look at size, composition, structure, administration, and leadership of teams.</a:t>
            </a:r>
          </a:p>
        </p:txBody>
      </p:sp>
      <p:sp>
        <p:nvSpPr>
          <p:cNvPr id="6" name="Slide Number Placeholder 5"/>
          <p:cNvSpPr>
            <a:spLocks noGrp="1"/>
          </p:cNvSpPr>
          <p:nvPr>
            <p:ph type="sldNum" sz="quarter" idx="10"/>
          </p:nvPr>
        </p:nvSpPr>
        <p:spPr/>
        <p:txBody>
          <a:bodyPr/>
          <a:lstStyle/>
          <a:p>
            <a:fld id="{68151E55-6873-49E2-B8D5-2F265E6F1973}" type="slidenum">
              <a:rPr lang="en-US" smtClean="0"/>
              <a:t>5</a:t>
            </a:fld>
            <a:endParaRPr lang="en-US" dirty="0"/>
          </a:p>
        </p:txBody>
      </p:sp>
    </p:spTree>
    <p:extLst>
      <p:ext uri="{BB962C8B-B14F-4D97-AF65-F5344CB8AC3E}">
        <p14:creationId xmlns:p14="http://schemas.microsoft.com/office/powerpoint/2010/main" val="3956177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Constructing New Product Development Teams </a:t>
            </a:r>
            <a:r>
              <a:rPr lang="en-GB" sz="1100" b="0" dirty="0"/>
              <a:t>1</a:t>
            </a:r>
            <a:endParaRPr lang="en-IN" b="0" dirty="0"/>
          </a:p>
        </p:txBody>
      </p:sp>
      <p:sp>
        <p:nvSpPr>
          <p:cNvPr id="3" name="Content Placeholder 2"/>
          <p:cNvSpPr>
            <a:spLocks noGrp="1"/>
          </p:cNvSpPr>
          <p:nvPr>
            <p:ph sz="quarter" idx="11"/>
          </p:nvPr>
        </p:nvSpPr>
        <p:spPr>
          <a:xfrm>
            <a:off x="342900" y="1276710"/>
            <a:ext cx="8458200" cy="2478862"/>
          </a:xfrm>
        </p:spPr>
        <p:txBody>
          <a:bodyPr/>
          <a:lstStyle/>
          <a:p>
            <a:r>
              <a:rPr lang="en-GB" sz="2400" b="1" dirty="0"/>
              <a:t>Team Size.</a:t>
            </a:r>
          </a:p>
          <a:p>
            <a:pPr marL="291600" lvl="1" indent="-291600"/>
            <a:r>
              <a:rPr lang="en-GB" sz="2200" dirty="0"/>
              <a:t>May range from a few members to hundreds.</a:t>
            </a:r>
          </a:p>
          <a:p>
            <a:pPr marL="291600" lvl="1" indent="-291600"/>
            <a:r>
              <a:rPr lang="en-GB" sz="2200" dirty="0"/>
              <a:t>Bigger is not always better; large teams create more administrative costs and communication problems.</a:t>
            </a:r>
          </a:p>
          <a:p>
            <a:pPr marL="291600" lvl="1" indent="-291600"/>
            <a:r>
              <a:rPr lang="en-GB" sz="2200" dirty="0"/>
              <a:t>Large teams have higher potential for </a:t>
            </a:r>
            <a:r>
              <a:rPr lang="en-GB" sz="2200" b="1" dirty="0"/>
              <a:t>social</a:t>
            </a:r>
            <a:r>
              <a:rPr lang="en-GB" sz="2200" dirty="0"/>
              <a:t> </a:t>
            </a:r>
            <a:r>
              <a:rPr lang="en-GB" sz="2200" b="1" dirty="0"/>
              <a:t>loafing</a:t>
            </a:r>
            <a:r>
              <a:rPr lang="en-GB" sz="2200" dirty="0"/>
              <a:t>.</a:t>
            </a:r>
            <a:endParaRPr lang="en-IN" sz="2200" dirty="0"/>
          </a:p>
        </p:txBody>
      </p:sp>
      <p:sp>
        <p:nvSpPr>
          <p:cNvPr id="4" name="Content Placeholder 3"/>
          <p:cNvSpPr>
            <a:spLocks noGrp="1"/>
          </p:cNvSpPr>
          <p:nvPr>
            <p:ph sz="quarter" idx="14"/>
          </p:nvPr>
        </p:nvSpPr>
        <p:spPr>
          <a:xfrm>
            <a:off x="342900" y="3972624"/>
            <a:ext cx="8458200" cy="2646552"/>
          </a:xfrm>
        </p:spPr>
        <p:txBody>
          <a:bodyPr/>
          <a:lstStyle/>
          <a:p>
            <a:r>
              <a:rPr lang="en-GB" sz="2400" b="1" dirty="0"/>
              <a:t>Team Composition.</a:t>
            </a:r>
          </a:p>
          <a:p>
            <a:pPr marL="291600" lvl="1" indent="-291600"/>
            <a:r>
              <a:rPr lang="en-GB" sz="2200" dirty="0"/>
              <a:t>Including members from multiple functions of firm ensures greater coordination between functions.</a:t>
            </a:r>
          </a:p>
          <a:p>
            <a:pPr marL="291600" lvl="1" indent="-291600"/>
            <a:r>
              <a:rPr lang="en-GB" sz="2200" dirty="0"/>
              <a:t>Firms around the world rely heavily on cross-functional teams for their new product development efforts.</a:t>
            </a:r>
          </a:p>
        </p:txBody>
      </p:sp>
      <p:sp>
        <p:nvSpPr>
          <p:cNvPr id="7" name="Slide Number Placeholder 6"/>
          <p:cNvSpPr>
            <a:spLocks noGrp="1"/>
          </p:cNvSpPr>
          <p:nvPr>
            <p:ph type="sldNum" sz="quarter" idx="10"/>
          </p:nvPr>
        </p:nvSpPr>
        <p:spPr/>
        <p:txBody>
          <a:bodyPr/>
          <a:lstStyle/>
          <a:p>
            <a:fld id="{68151E55-6873-49E2-B8D5-2F265E6F1973}" type="slidenum">
              <a:rPr lang="en-US" smtClean="0"/>
              <a:t>6</a:t>
            </a:fld>
            <a:endParaRPr lang="en-US" dirty="0"/>
          </a:p>
        </p:txBody>
      </p:sp>
    </p:spTree>
    <p:extLst>
      <p:ext uri="{BB962C8B-B14F-4D97-AF65-F5344CB8AC3E}">
        <p14:creationId xmlns:p14="http://schemas.microsoft.com/office/powerpoint/2010/main" val="3612270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Constructing New Product Development Teams </a:t>
            </a:r>
            <a:r>
              <a:rPr lang="en-GB" sz="1100" b="0" dirty="0"/>
              <a:t>2</a:t>
            </a:r>
            <a:endParaRPr lang="en-IN" b="0" dirty="0"/>
          </a:p>
        </p:txBody>
      </p:sp>
      <p:sp>
        <p:nvSpPr>
          <p:cNvPr id="3" name="Content Placeholder 2"/>
          <p:cNvSpPr>
            <a:spLocks noGrp="1"/>
          </p:cNvSpPr>
          <p:nvPr>
            <p:ph sz="quarter" idx="11"/>
          </p:nvPr>
        </p:nvSpPr>
        <p:spPr>
          <a:xfrm>
            <a:off x="342900" y="1276710"/>
            <a:ext cx="8458200" cy="2560504"/>
          </a:xfrm>
        </p:spPr>
        <p:txBody>
          <a:bodyPr>
            <a:normAutofit/>
          </a:bodyPr>
          <a:lstStyle/>
          <a:p>
            <a:r>
              <a:rPr lang="en-GB" sz="2200" dirty="0"/>
              <a:t>Diversity in functional backgrounds increases breadth of knowledge base of team.</a:t>
            </a:r>
          </a:p>
          <a:p>
            <a:r>
              <a:rPr lang="en-GB" sz="2200" dirty="0"/>
              <a:t>Other types of diversity (for example, organizational tenure, cultural, gender, age, etc.) can be beneficial as well.</a:t>
            </a:r>
          </a:p>
          <a:p>
            <a:pPr marL="291600" lvl="1" indent="-291600"/>
            <a:r>
              <a:rPr lang="en-GB" dirty="0"/>
              <a:t>Provides broader base of contacts within and beyond firm.</a:t>
            </a:r>
          </a:p>
          <a:p>
            <a:pPr marL="291600" lvl="1" indent="-291600"/>
            <a:r>
              <a:rPr lang="en-GB" dirty="0"/>
              <a:t>Ensures multiple perspectives are considered.</a:t>
            </a:r>
          </a:p>
        </p:txBody>
      </p:sp>
      <p:sp>
        <p:nvSpPr>
          <p:cNvPr id="4" name="Content Placeholder 3"/>
          <p:cNvSpPr>
            <a:spLocks noGrp="1"/>
          </p:cNvSpPr>
          <p:nvPr>
            <p:ph sz="quarter" idx="14"/>
          </p:nvPr>
        </p:nvSpPr>
        <p:spPr>
          <a:xfrm>
            <a:off x="342900" y="4000503"/>
            <a:ext cx="8458200" cy="1980000"/>
          </a:xfrm>
        </p:spPr>
        <p:txBody>
          <a:bodyPr>
            <a:normAutofit fontScale="92500" lnSpcReduction="20000"/>
          </a:bodyPr>
          <a:lstStyle/>
          <a:p>
            <a:r>
              <a:rPr lang="en-GB" sz="2400" dirty="0"/>
              <a:t>However, diversity can also raise coordination costs.</a:t>
            </a:r>
          </a:p>
          <a:p>
            <a:pPr marL="291600" lvl="1" indent="-291600"/>
            <a:r>
              <a:rPr lang="en-GB" sz="2200" dirty="0"/>
              <a:t>Individuals prefer to interact with those they perceive as similar (“</a:t>
            </a:r>
            <a:r>
              <a:rPr lang="en-GB" sz="2200" dirty="0" err="1"/>
              <a:t>homophily</a:t>
            </a:r>
            <a:r>
              <a:rPr lang="en-GB" sz="2200" dirty="0"/>
              <a:t>”).</a:t>
            </a:r>
          </a:p>
          <a:p>
            <a:pPr marL="291600" lvl="1" indent="-291600"/>
            <a:r>
              <a:rPr lang="en-GB" sz="2200" dirty="0"/>
              <a:t>May be more difficult to reach shared understanding.</a:t>
            </a:r>
          </a:p>
          <a:p>
            <a:pPr marL="291600" lvl="1" indent="-291600"/>
            <a:r>
              <a:rPr lang="en-GB" sz="2200" dirty="0"/>
              <a:t>May be lower group cohesion.</a:t>
            </a:r>
          </a:p>
        </p:txBody>
      </p:sp>
      <p:sp>
        <p:nvSpPr>
          <p:cNvPr id="5" name="Content Placeholder 4"/>
          <p:cNvSpPr>
            <a:spLocks noGrp="1"/>
          </p:cNvSpPr>
          <p:nvPr>
            <p:ph sz="quarter" idx="15"/>
          </p:nvPr>
        </p:nvSpPr>
        <p:spPr>
          <a:xfrm>
            <a:off x="342900" y="6101362"/>
            <a:ext cx="8458200" cy="450000"/>
          </a:xfrm>
        </p:spPr>
        <p:txBody>
          <a:bodyPr>
            <a:noAutofit/>
          </a:bodyPr>
          <a:lstStyle/>
          <a:p>
            <a:r>
              <a:rPr lang="en-GB" sz="2200" dirty="0"/>
              <a:t>Extended contact can overcome some of these challenges.</a:t>
            </a:r>
          </a:p>
        </p:txBody>
      </p:sp>
      <p:sp>
        <p:nvSpPr>
          <p:cNvPr id="11" name="Slide Number Placeholder 10"/>
          <p:cNvSpPr>
            <a:spLocks noGrp="1"/>
          </p:cNvSpPr>
          <p:nvPr>
            <p:ph type="sldNum" sz="quarter" idx="10"/>
          </p:nvPr>
        </p:nvSpPr>
        <p:spPr/>
        <p:txBody>
          <a:bodyPr/>
          <a:lstStyle/>
          <a:p>
            <a:fld id="{68151E55-6873-49E2-B8D5-2F265E6F1973}" type="slidenum">
              <a:rPr lang="en-US" smtClean="0"/>
              <a:t>7</a:t>
            </a:fld>
            <a:endParaRPr lang="en-US" dirty="0"/>
          </a:p>
        </p:txBody>
      </p:sp>
    </p:spTree>
    <p:extLst>
      <p:ext uri="{BB962C8B-B14F-4D97-AF65-F5344CB8AC3E}">
        <p14:creationId xmlns:p14="http://schemas.microsoft.com/office/powerpoint/2010/main" val="1048997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Research Brief </a:t>
            </a:r>
            <a:r>
              <a:rPr lang="en-GB" sz="1000" b="0" dirty="0"/>
              <a:t>1</a:t>
            </a:r>
            <a:endParaRPr lang="en-IN" b="0" dirty="0"/>
          </a:p>
        </p:txBody>
      </p:sp>
      <p:sp>
        <p:nvSpPr>
          <p:cNvPr id="3" name="Content Placeholder 2"/>
          <p:cNvSpPr>
            <a:spLocks noGrp="1"/>
          </p:cNvSpPr>
          <p:nvPr>
            <p:ph sz="quarter" idx="11"/>
          </p:nvPr>
        </p:nvSpPr>
        <p:spPr>
          <a:xfrm>
            <a:off x="342900" y="1276710"/>
            <a:ext cx="8458200" cy="4230000"/>
          </a:xfrm>
        </p:spPr>
        <p:txBody>
          <a:bodyPr>
            <a:normAutofit fontScale="92500" lnSpcReduction="20000"/>
          </a:bodyPr>
          <a:lstStyle/>
          <a:p>
            <a:r>
              <a:rPr lang="en-GB" sz="2600" b="1" dirty="0"/>
              <a:t>Why Brainstorming Teams Kill Breakthrough Ideas.</a:t>
            </a:r>
          </a:p>
          <a:p>
            <a:pPr marL="0" lvl="1" indent="0">
              <a:buNone/>
            </a:pPr>
            <a:r>
              <a:rPr lang="en-GB" sz="2400" dirty="0"/>
              <a:t>Dozens of laboratory studies have shown that brainstorming groups produced fewer ideas and ideas of less novelty than the sum of the ideas created by the same number of individuals working alone.</a:t>
            </a:r>
          </a:p>
          <a:p>
            <a:pPr marL="0" lvl="1" indent="0">
              <a:buNone/>
            </a:pPr>
            <a:r>
              <a:rPr lang="en-GB" sz="2400" dirty="0"/>
              <a:t>Three main reasons:</a:t>
            </a:r>
          </a:p>
          <a:p>
            <a:pPr marL="291600" lvl="1" indent="-291600"/>
            <a:r>
              <a:rPr lang="en-GB" sz="2200" dirty="0"/>
              <a:t>Fear of Judgment – people self-censor many of their most creative ideas for fear of being judged.</a:t>
            </a:r>
          </a:p>
          <a:p>
            <a:pPr marL="291600" lvl="1" indent="-291600"/>
            <a:r>
              <a:rPr lang="en-GB" sz="2200" dirty="0"/>
              <a:t>Production Blocking – when one person is talking, others are blocked from ideating.</a:t>
            </a:r>
          </a:p>
          <a:p>
            <a:pPr marL="291600" lvl="1" indent="-291600"/>
            <a:r>
              <a:rPr lang="en-GB" sz="2200" dirty="0"/>
              <a:t>Feasibility Trumps Originality – groups tend to weight “feasible” more highly than “original”.</a:t>
            </a:r>
          </a:p>
        </p:txBody>
      </p:sp>
      <p:sp>
        <p:nvSpPr>
          <p:cNvPr id="4" name="Content Placeholder 3"/>
          <p:cNvSpPr>
            <a:spLocks noGrp="1"/>
          </p:cNvSpPr>
          <p:nvPr>
            <p:ph sz="quarter" idx="14"/>
          </p:nvPr>
        </p:nvSpPr>
        <p:spPr>
          <a:xfrm>
            <a:off x="342900" y="5682341"/>
            <a:ext cx="8458200" cy="887847"/>
          </a:xfrm>
        </p:spPr>
        <p:txBody>
          <a:bodyPr>
            <a:normAutofit/>
          </a:bodyPr>
          <a:lstStyle/>
          <a:p>
            <a:r>
              <a:rPr lang="en-GB" sz="2400" dirty="0"/>
              <a:t>Indicates that people should brainstorm alone first and elaborate their ideas before moving into team development.</a:t>
            </a:r>
          </a:p>
        </p:txBody>
      </p:sp>
      <p:sp>
        <p:nvSpPr>
          <p:cNvPr id="7" name="Slide Number Placeholder 6"/>
          <p:cNvSpPr>
            <a:spLocks noGrp="1"/>
          </p:cNvSpPr>
          <p:nvPr>
            <p:ph type="sldNum" sz="quarter" idx="10"/>
          </p:nvPr>
        </p:nvSpPr>
        <p:spPr/>
        <p:txBody>
          <a:bodyPr/>
          <a:lstStyle/>
          <a:p>
            <a:fld id="{68151E55-6873-49E2-B8D5-2F265E6F1973}" type="slidenum">
              <a:rPr lang="en-US" smtClean="0"/>
              <a:t>8</a:t>
            </a:fld>
            <a:endParaRPr lang="en-US" dirty="0"/>
          </a:p>
        </p:txBody>
      </p:sp>
    </p:spTree>
    <p:extLst>
      <p:ext uri="{BB962C8B-B14F-4D97-AF65-F5344CB8AC3E}">
        <p14:creationId xmlns:p14="http://schemas.microsoft.com/office/powerpoint/2010/main" val="404897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Structure of New Product Development Teams </a:t>
            </a:r>
            <a:r>
              <a:rPr lang="en-GB" sz="1100" b="0" dirty="0"/>
              <a:t>1</a:t>
            </a:r>
            <a:endParaRPr lang="en-IN" b="0" dirty="0"/>
          </a:p>
        </p:txBody>
      </p:sp>
      <p:sp>
        <p:nvSpPr>
          <p:cNvPr id="3" name="Content Placeholder 2"/>
          <p:cNvSpPr>
            <a:spLocks noGrp="1"/>
          </p:cNvSpPr>
          <p:nvPr>
            <p:ph sz="quarter" idx="11"/>
          </p:nvPr>
        </p:nvSpPr>
        <p:spPr>
          <a:xfrm>
            <a:off x="342900" y="1276709"/>
            <a:ext cx="3102429" cy="4971691"/>
          </a:xfrm>
        </p:spPr>
        <p:txBody>
          <a:bodyPr/>
          <a:lstStyle/>
          <a:p>
            <a:r>
              <a:rPr lang="en-GB" sz="2400" dirty="0"/>
              <a:t>One well-known typology of team structure classifies teams into four types:</a:t>
            </a:r>
          </a:p>
          <a:p>
            <a:pPr marL="291600" lvl="1" indent="-291600"/>
            <a:r>
              <a:rPr lang="en-GB" sz="2200" b="1" dirty="0"/>
              <a:t>Functional.</a:t>
            </a:r>
          </a:p>
          <a:p>
            <a:pPr marL="291600" lvl="1" indent="-291600"/>
            <a:r>
              <a:rPr lang="en-GB" sz="2200" b="1" dirty="0"/>
              <a:t>Lightweight.</a:t>
            </a:r>
          </a:p>
          <a:p>
            <a:pPr marL="291600" lvl="1" indent="-291600"/>
            <a:r>
              <a:rPr lang="en-GB" sz="2200" b="1" dirty="0"/>
              <a:t>Heavyweight.</a:t>
            </a:r>
          </a:p>
          <a:p>
            <a:pPr marL="291600" lvl="1" indent="-291600"/>
            <a:r>
              <a:rPr lang="en-GB" sz="2200" b="1" dirty="0"/>
              <a:t>Autonomous.</a:t>
            </a:r>
          </a:p>
        </p:txBody>
      </p:sp>
      <p:pic>
        <p:nvPicPr>
          <p:cNvPr id="7" name="Picture 6" descr="An illustration shows the types of development teams."/>
          <p:cNvPicPr>
            <a:picLocks noChangeAspect="1"/>
          </p:cNvPicPr>
          <p:nvPr/>
        </p:nvPicPr>
        <p:blipFill>
          <a:blip r:embed="rId2"/>
          <a:stretch>
            <a:fillRect/>
          </a:stretch>
        </p:blipFill>
        <p:spPr>
          <a:xfrm>
            <a:off x="3932249" y="1301463"/>
            <a:ext cx="4562703" cy="4895207"/>
          </a:xfrm>
          <a:prstGeom prst="rect">
            <a:avLst/>
          </a:prstGeom>
        </p:spPr>
      </p:pic>
      <p:sp>
        <p:nvSpPr>
          <p:cNvPr id="4" name="Text Placeholder 3"/>
          <p:cNvSpPr>
            <a:spLocks noGrp="1"/>
          </p:cNvSpPr>
          <p:nvPr>
            <p:ph type="body" sz="quarter" idx="12"/>
          </p:nvPr>
        </p:nvSpPr>
        <p:spPr>
          <a:xfrm>
            <a:off x="2926800" y="6332400"/>
            <a:ext cx="3286800" cy="262800"/>
          </a:xfrm>
        </p:spPr>
        <p:txBody>
          <a:bodyPr/>
          <a:lstStyle/>
          <a:p>
            <a:r>
              <a:rPr lang="en-GB" sz="1200" u="sng" dirty="0">
                <a:hlinkClick r:id="rId3" action="ppaction://hlinksldjump"/>
              </a:rPr>
              <a:t>Access the text alternative for these images.</a:t>
            </a:r>
            <a:endParaRPr lang="en-GB" sz="1200" u="sng" dirty="0"/>
          </a:p>
        </p:txBody>
      </p:sp>
      <p:sp>
        <p:nvSpPr>
          <p:cNvPr id="6" name="Slide Number Placeholder 5"/>
          <p:cNvSpPr>
            <a:spLocks noGrp="1"/>
          </p:cNvSpPr>
          <p:nvPr>
            <p:ph type="sldNum" sz="quarter" idx="10"/>
          </p:nvPr>
        </p:nvSpPr>
        <p:spPr/>
        <p:txBody>
          <a:bodyPr/>
          <a:lstStyle/>
          <a:p>
            <a:fld id="{68151E55-6873-49E2-B8D5-2F265E6F1973}" type="slidenum">
              <a:rPr lang="en-US" smtClean="0"/>
              <a:t>9</a:t>
            </a:fld>
            <a:endParaRPr lang="en-US" dirty="0"/>
          </a:p>
        </p:txBody>
      </p:sp>
    </p:spTree>
    <p:extLst>
      <p:ext uri="{BB962C8B-B14F-4D97-AF65-F5344CB8AC3E}">
        <p14:creationId xmlns:p14="http://schemas.microsoft.com/office/powerpoint/2010/main" val="3792622260"/>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E7BC6287-1E57-46F8-B46D-CC0ECE7CEE8E}"/>
    </a:ext>
  </a:extLst>
</a:theme>
</file>

<file path=ppt/theme/theme2.xml><?xml version="1.0" encoding="utf-8"?>
<a:theme xmlns:a="http://schemas.openxmlformats.org/drawingml/2006/main" name="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B9FDA032-B3B1-4FDF-8A44-9303BC60C76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AD8FA8EE-38E3-45B4-B8A8-91E7376F22D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59A53402-BF8D-4356-9B02-35501F8B049D}"/>
    </a:ext>
  </a:extLst>
</a:theme>
</file>

<file path=ppt/theme/theme5.xml><?xml version="1.0" encoding="utf-8"?>
<a:theme xmlns:a="http://schemas.openxmlformats.org/drawingml/2006/main" name="ImageDescriptionAppendixSlideMaster">
  <a:themeElements>
    <a:clrScheme name="Custom 25">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002D0E3A-676D-4160-97AC-45FBF1A959A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Template_Editorial_v11_2020</Template>
  <TotalTime>828</TotalTime>
  <Words>2037</Words>
  <Application>Microsoft Office PowerPoint</Application>
  <PresentationFormat>On-screen Show (4:3)</PresentationFormat>
  <Paragraphs>153</Paragraphs>
  <Slides>22</Slides>
  <Notes>2</Notes>
  <HiddenSlides>3</HiddenSlides>
  <MMClips>0</MMClips>
  <ScaleCrop>false</ScaleCrop>
  <HeadingPairs>
    <vt:vector size="6" baseType="variant">
      <vt:variant>
        <vt:lpstr>Fonts Used</vt:lpstr>
      </vt:variant>
      <vt:variant>
        <vt:i4>2</vt:i4>
      </vt:variant>
      <vt:variant>
        <vt:lpstr>Theme</vt:lpstr>
      </vt:variant>
      <vt:variant>
        <vt:i4>5</vt:i4>
      </vt:variant>
      <vt:variant>
        <vt:lpstr>Slide Titles</vt:lpstr>
      </vt:variant>
      <vt:variant>
        <vt:i4>22</vt:i4>
      </vt:variant>
    </vt:vector>
  </HeadingPairs>
  <TitlesOfParts>
    <vt:vector size="29" baseType="lpstr">
      <vt:lpstr>Arial</vt:lpstr>
      <vt:lpstr>Calibri</vt:lpstr>
      <vt:lpstr>Title Slides Master</vt:lpstr>
      <vt:lpstr>MainContentSlideMaster</vt:lpstr>
      <vt:lpstr>ClosingMaster</vt:lpstr>
      <vt:lpstr>DividerSlideMaster</vt:lpstr>
      <vt:lpstr>ImageDescriptionAppendixSlideMaster</vt:lpstr>
      <vt:lpstr>Chapter 12</vt:lpstr>
      <vt:lpstr>Magna International’s Carbon Fiber “Lightweighting Project” 1</vt:lpstr>
      <vt:lpstr>Magna International’s Carbon Fiber “Lightweighting Project” 2</vt:lpstr>
      <vt:lpstr>Magna International’s Carbon Fiber “Lightweighting Project” 3</vt:lpstr>
      <vt:lpstr>Overview</vt:lpstr>
      <vt:lpstr>Constructing New Product Development Teams 1</vt:lpstr>
      <vt:lpstr>Constructing New Product Development Teams 2</vt:lpstr>
      <vt:lpstr>Research Brief 1</vt:lpstr>
      <vt:lpstr>Structure of New Product Development Teams 1</vt:lpstr>
      <vt:lpstr>Structure of New Product Development Teams 2</vt:lpstr>
      <vt:lpstr>Structure of New Product Development Teams 3</vt:lpstr>
      <vt:lpstr>Structure of New Product Development Teams 4</vt:lpstr>
      <vt:lpstr>The Management of New Product Development Teams 1</vt:lpstr>
      <vt:lpstr>The Management of New Product Development Teams 2</vt:lpstr>
      <vt:lpstr>The Management of New Product Development Teams 3</vt:lpstr>
      <vt:lpstr>The Management of New Product Development Teams 4</vt:lpstr>
      <vt:lpstr>Research Brief 2</vt:lpstr>
      <vt:lpstr>Discussion Questions</vt:lpstr>
      <vt:lpstr>End of Main Content</vt:lpstr>
      <vt:lpstr>Accessibility Content: Text Alternatives for Images</vt:lpstr>
      <vt:lpstr>Structure of New Product Development Teams 1 – Text Alternative</vt:lpstr>
      <vt:lpstr>Research Brief – Text Alternative</vt:lpstr>
    </vt:vector>
  </TitlesOfParts>
  <Company>McGraw Hill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New Product Development Teams, 7th Edition</dc:title>
  <dc:creator/>
  <cp:keywords/>
  <cp:lastModifiedBy>Nithiyanadhan Rajagopal</cp:lastModifiedBy>
  <cp:revision>95</cp:revision>
  <dcterms:created xsi:type="dcterms:W3CDTF">2021-07-01T13:49:16Z</dcterms:created>
  <dcterms:modified xsi:type="dcterms:W3CDTF">2022-01-24T16:21:09Z</dcterms:modified>
</cp:coreProperties>
</file>