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37"/>
  </p:notesMasterIdLst>
  <p:sldIdLst>
    <p:sldId id="303"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260" r:id="rId32"/>
    <p:sldId id="258" r:id="rId33"/>
    <p:sldId id="264" r:id="rId34"/>
    <p:sldId id="340" r:id="rId35"/>
    <p:sldId id="34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303"/>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260"/>
          </p14:sldIdLst>
        </p14:section>
        <p14:section name="Appendix: Image Descriptions for Unsighted Students" id="{9E859B0B-078E-463E-89A6-21C20DD280C4}">
          <p14:sldIdLst>
            <p14:sldId id="258"/>
            <p14:sldId id="264"/>
            <p14:sldId id="340"/>
            <p14:sldId id="349"/>
          </p14:sldIdLst>
        </p14:section>
      </p14:sectionLst>
    </p:ext>
    <p:ext uri="{EFAFB233-063F-42B5-8137-9DF3F51BA10A}">
      <p15:sldGuideLst xmlns:p15="http://schemas.microsoft.com/office/powerpoint/2012/main">
        <p15:guide id="2" pos="3266" userDrawn="1">
          <p15:clr>
            <a:srgbClr val="A4A3A4"/>
          </p15:clr>
        </p15:guide>
        <p15:guide id="3" orient="horz" pos="2228"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2" autoAdjust="0"/>
    <p:restoredTop sz="92644" autoAdjust="0"/>
  </p:normalViewPr>
  <p:slideViewPr>
    <p:cSldViewPr snapToGrid="0" showGuides="1">
      <p:cViewPr varScale="1">
        <p:scale>
          <a:sx n="63" d="100"/>
          <a:sy n="63" d="100"/>
        </p:scale>
        <p:origin x="762" y="66"/>
      </p:cViewPr>
      <p:guideLst>
        <p:guide pos="3266"/>
        <p:guide orient="horz" pos="2228"/>
        <p:guide pos="5640"/>
      </p:guideLst>
    </p:cSldViewPr>
  </p:slideViewPr>
  <p:outlineViewPr>
    <p:cViewPr>
      <p:scale>
        <a:sx n="33" d="100"/>
        <a:sy n="33" d="100"/>
      </p:scale>
      <p:origin x="0" y="-4135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15294-8BCE-4B15-84C9-4E8D5074478D}" type="datetimeFigureOut">
              <a:rPr lang="en-US" smtClean="0"/>
              <a:t>1/24/2022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56329-1779-487C-B587-BBABA473AA7C}" type="slidenum">
              <a:rPr lang="en-US" smtClean="0"/>
              <a:t>‹#›</a:t>
            </a:fld>
            <a:endParaRPr lang="en-US"/>
          </a:p>
        </p:txBody>
      </p:sp>
    </p:spTree>
    <p:extLst>
      <p:ext uri="{BB962C8B-B14F-4D97-AF65-F5344CB8AC3E}">
        <p14:creationId xmlns:p14="http://schemas.microsoft.com/office/powerpoint/2010/main" val="195580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56329-1779-487C-B587-BBABA473AA7C}" type="slidenum">
              <a:rPr lang="en-US" smtClean="0"/>
              <a:t>1</a:t>
            </a:fld>
            <a:endParaRPr lang="en-US"/>
          </a:p>
        </p:txBody>
      </p:sp>
    </p:spTree>
    <p:extLst>
      <p:ext uri="{BB962C8B-B14F-4D97-AF65-F5344CB8AC3E}">
        <p14:creationId xmlns:p14="http://schemas.microsoft.com/office/powerpoint/2010/main" val="2940225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3969793" cy="612476"/>
          </a:xfrm>
          <a:prstGeom prst="rect">
            <a:avLst/>
          </a:prstGeom>
        </p:spPr>
        <p:txBody>
          <a:bodyPr tIns="36000" bIns="36000"/>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3969793" cy="649138"/>
          </a:xfrm>
        </p:spPr>
        <p:txBody>
          <a:bodyPr tIns="36000" bIns="36000"/>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3969793" cy="673100"/>
          </a:xfrm>
        </p:spPr>
        <p:txBody>
          <a:bodyPr tIns="36000" bIns="36000"/>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3969793" cy="698500"/>
          </a:xfrm>
        </p:spPr>
        <p:txBody>
          <a:bodyPr tIns="36000" bIns="36000"/>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3969793" cy="698500"/>
          </a:xfrm>
        </p:spPr>
        <p:txBody>
          <a:bodyPr tIns="36000" bIns="36000"/>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3969793" cy="733425"/>
          </a:xfrm>
        </p:spPr>
        <p:txBody>
          <a:bodyPr tIns="36000" bIns="36000"/>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12" name="Content Placeholder 1">
            <a:extLst>
              <a:ext uri="{FF2B5EF4-FFF2-40B4-BE49-F238E27FC236}">
                <a16:creationId xmlns:a16="http://schemas.microsoft.com/office/drawing/2014/main" id="{D13536C2-DC17-4031-9948-17E37EF99112}"/>
              </a:ext>
            </a:extLst>
          </p:cNvPr>
          <p:cNvSpPr>
            <a:spLocks noGrp="1"/>
          </p:cNvSpPr>
          <p:nvPr>
            <p:ph sz="quarter" idx="19" hasCustomPrompt="1"/>
          </p:nvPr>
        </p:nvSpPr>
        <p:spPr>
          <a:xfrm>
            <a:off x="4831307" y="1314810"/>
            <a:ext cx="3969793" cy="612476"/>
          </a:xfrm>
          <a:prstGeom prst="rect">
            <a:avLst/>
          </a:prstGeom>
        </p:spPr>
        <p:txBody>
          <a:bodyPr tIns="36000" bIns="36000"/>
          <a:lstStyle>
            <a:lvl1pPr>
              <a:defRPr/>
            </a:lvl1pPr>
          </a:lstStyle>
          <a:p>
            <a:pPr lvl="0"/>
            <a:r>
              <a:rPr lang="en-US" dirty="0"/>
              <a:t>Slide Content</a:t>
            </a:r>
          </a:p>
          <a:p>
            <a:pPr lvl="1"/>
            <a:r>
              <a:rPr lang="en-US" dirty="0"/>
              <a:t>Second level</a:t>
            </a:r>
          </a:p>
          <a:p>
            <a:pPr lvl="2"/>
            <a:r>
              <a:rPr lang="en-US" dirty="0"/>
              <a:t>Third level</a:t>
            </a:r>
          </a:p>
        </p:txBody>
      </p:sp>
      <p:sp>
        <p:nvSpPr>
          <p:cNvPr id="14" name="Content Placeholder 2">
            <a:extLst>
              <a:ext uri="{FF2B5EF4-FFF2-40B4-BE49-F238E27FC236}">
                <a16:creationId xmlns:a16="http://schemas.microsoft.com/office/drawing/2014/main" id="{0B2D170F-7AF9-40BB-A11B-08474DF5C3AA}"/>
              </a:ext>
            </a:extLst>
          </p:cNvPr>
          <p:cNvSpPr>
            <a:spLocks noGrp="1"/>
          </p:cNvSpPr>
          <p:nvPr>
            <p:ph sz="quarter" idx="20" hasCustomPrompt="1"/>
          </p:nvPr>
        </p:nvSpPr>
        <p:spPr>
          <a:xfrm>
            <a:off x="4831307" y="2108596"/>
            <a:ext cx="3969793" cy="649138"/>
          </a:xfrm>
        </p:spPr>
        <p:txBody>
          <a:bodyPr tIns="36000" bIns="36000"/>
          <a:lstStyle>
            <a:lvl1pPr>
              <a:defRPr/>
            </a:lvl1pPr>
          </a:lstStyle>
          <a:p>
            <a:pPr lvl="0"/>
            <a:r>
              <a:rPr lang="en-US" dirty="0"/>
              <a:t>Slide Content 2</a:t>
            </a:r>
          </a:p>
          <a:p>
            <a:pPr lvl="1"/>
            <a:r>
              <a:rPr lang="en-US" dirty="0"/>
              <a:t>Second level</a:t>
            </a:r>
          </a:p>
          <a:p>
            <a:pPr lvl="2"/>
            <a:r>
              <a:rPr lang="en-US" dirty="0"/>
              <a:t>Third level</a:t>
            </a:r>
          </a:p>
        </p:txBody>
      </p:sp>
      <p:sp>
        <p:nvSpPr>
          <p:cNvPr id="16" name="Content Placeholder 3">
            <a:extLst>
              <a:ext uri="{FF2B5EF4-FFF2-40B4-BE49-F238E27FC236}">
                <a16:creationId xmlns:a16="http://schemas.microsoft.com/office/drawing/2014/main" id="{3356A590-66B5-4770-8441-82DC031F56EA}"/>
              </a:ext>
            </a:extLst>
          </p:cNvPr>
          <p:cNvSpPr>
            <a:spLocks noGrp="1"/>
          </p:cNvSpPr>
          <p:nvPr>
            <p:ph sz="quarter" idx="21" hasCustomPrompt="1"/>
          </p:nvPr>
        </p:nvSpPr>
        <p:spPr>
          <a:xfrm>
            <a:off x="4831307" y="2939044"/>
            <a:ext cx="3969793" cy="673100"/>
          </a:xfrm>
        </p:spPr>
        <p:txBody>
          <a:bodyPr tIns="36000" bIns="36000"/>
          <a:lstStyle>
            <a:lvl1pPr>
              <a:defRPr/>
            </a:lvl1pPr>
          </a:lstStyle>
          <a:p>
            <a:pPr lvl="0"/>
            <a:r>
              <a:rPr lang="en-US" dirty="0"/>
              <a:t>Slide Content 3</a:t>
            </a:r>
          </a:p>
          <a:p>
            <a:pPr lvl="1"/>
            <a:r>
              <a:rPr lang="en-US" dirty="0"/>
              <a:t>Second level</a:t>
            </a:r>
          </a:p>
          <a:p>
            <a:pPr lvl="2"/>
            <a:r>
              <a:rPr lang="en-US" dirty="0"/>
              <a:t>Third level</a:t>
            </a:r>
          </a:p>
        </p:txBody>
      </p:sp>
      <p:sp>
        <p:nvSpPr>
          <p:cNvPr id="17" name="Content Placeholder 4">
            <a:extLst>
              <a:ext uri="{FF2B5EF4-FFF2-40B4-BE49-F238E27FC236}">
                <a16:creationId xmlns:a16="http://schemas.microsoft.com/office/drawing/2014/main" id="{30BD29E5-BD7B-4CD0-9B09-8F8B24F89FBE}"/>
              </a:ext>
            </a:extLst>
          </p:cNvPr>
          <p:cNvSpPr>
            <a:spLocks noGrp="1"/>
          </p:cNvSpPr>
          <p:nvPr>
            <p:ph sz="quarter" idx="22" hasCustomPrompt="1"/>
          </p:nvPr>
        </p:nvSpPr>
        <p:spPr>
          <a:xfrm>
            <a:off x="4831307" y="3793454"/>
            <a:ext cx="3969793" cy="698500"/>
          </a:xfrm>
        </p:spPr>
        <p:txBody>
          <a:bodyPr tIns="36000" bIns="36000"/>
          <a:lstStyle>
            <a:lvl1pPr>
              <a:defRPr/>
            </a:lvl1pPr>
          </a:lstStyle>
          <a:p>
            <a:pPr lvl="0"/>
            <a:r>
              <a:rPr lang="en-US" dirty="0"/>
              <a:t>Slide Content 4</a:t>
            </a:r>
          </a:p>
          <a:p>
            <a:pPr lvl="1"/>
            <a:r>
              <a:rPr lang="en-US" dirty="0"/>
              <a:t>Second level</a:t>
            </a:r>
          </a:p>
          <a:p>
            <a:pPr lvl="2"/>
            <a:r>
              <a:rPr lang="en-US" dirty="0"/>
              <a:t>Third level</a:t>
            </a:r>
          </a:p>
        </p:txBody>
      </p:sp>
      <p:sp>
        <p:nvSpPr>
          <p:cNvPr id="18" name="Content Placeholder 5">
            <a:extLst>
              <a:ext uri="{FF2B5EF4-FFF2-40B4-BE49-F238E27FC236}">
                <a16:creationId xmlns:a16="http://schemas.microsoft.com/office/drawing/2014/main" id="{E908CA92-5DB2-4DC0-937B-1B178AA91781}"/>
              </a:ext>
            </a:extLst>
          </p:cNvPr>
          <p:cNvSpPr>
            <a:spLocks noGrp="1"/>
          </p:cNvSpPr>
          <p:nvPr>
            <p:ph sz="quarter" idx="23" hasCustomPrompt="1"/>
          </p:nvPr>
        </p:nvSpPr>
        <p:spPr>
          <a:xfrm>
            <a:off x="4831307" y="4673264"/>
            <a:ext cx="3969793" cy="698500"/>
          </a:xfrm>
        </p:spPr>
        <p:txBody>
          <a:bodyPr tIns="36000" bIns="36000"/>
          <a:lstStyle>
            <a:lvl1pPr>
              <a:defRPr/>
            </a:lvl1pPr>
          </a:lstStyle>
          <a:p>
            <a:pPr lvl="0"/>
            <a:r>
              <a:rPr lang="en-US" dirty="0"/>
              <a:t>Slide Content 5</a:t>
            </a:r>
          </a:p>
          <a:p>
            <a:pPr lvl="1"/>
            <a:r>
              <a:rPr lang="en-US" dirty="0"/>
              <a:t>Second level</a:t>
            </a:r>
          </a:p>
          <a:p>
            <a:pPr lvl="2"/>
            <a:r>
              <a:rPr lang="en-US" dirty="0"/>
              <a:t>Third level</a:t>
            </a:r>
          </a:p>
        </p:txBody>
      </p:sp>
      <p:sp>
        <p:nvSpPr>
          <p:cNvPr id="19" name="Content Placeholder 6">
            <a:extLst>
              <a:ext uri="{FF2B5EF4-FFF2-40B4-BE49-F238E27FC236}">
                <a16:creationId xmlns:a16="http://schemas.microsoft.com/office/drawing/2014/main" id="{8B728CCD-2639-461B-9841-57505AC13467}"/>
              </a:ext>
            </a:extLst>
          </p:cNvPr>
          <p:cNvSpPr>
            <a:spLocks noGrp="1"/>
          </p:cNvSpPr>
          <p:nvPr>
            <p:ph sz="quarter" idx="24" hasCustomPrompt="1"/>
          </p:nvPr>
        </p:nvSpPr>
        <p:spPr>
          <a:xfrm>
            <a:off x="4831307" y="5553075"/>
            <a:ext cx="3969793" cy="733425"/>
          </a:xfrm>
        </p:spPr>
        <p:txBody>
          <a:bodyPr tIns="36000" bIns="36000"/>
          <a:lstStyle>
            <a:lvl1pPr>
              <a:defRPr/>
            </a:lvl1pPr>
          </a:lstStyle>
          <a:p>
            <a:pPr lvl="0"/>
            <a:r>
              <a:rPr lang="en-US" dirty="0"/>
              <a:t>Slide Content 6</a:t>
            </a:r>
          </a:p>
          <a:p>
            <a:pPr lvl="1"/>
            <a:r>
              <a:rPr lang="en-US" dirty="0"/>
              <a:t>Second level</a:t>
            </a:r>
          </a:p>
          <a:p>
            <a:pPr lvl="2"/>
            <a:r>
              <a:rPr lang="en-US" dirty="0"/>
              <a:t>Third level</a:t>
            </a:r>
          </a:p>
        </p:txBody>
      </p:sp>
    </p:spTree>
    <p:extLst>
      <p:ext uri="{BB962C8B-B14F-4D97-AF65-F5344CB8AC3E}">
        <p14:creationId xmlns:p14="http://schemas.microsoft.com/office/powerpoint/2010/main" val="247224589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BF25DC59-5AB2-417D-B46A-F09F380F8F67}"/>
              </a:ext>
            </a:extLst>
          </p:cNvPr>
          <p:cNvSpPr>
            <a:spLocks noGrp="1"/>
          </p:cNvSpPr>
          <p:nvPr>
            <p:ph sz="quarter" idx="10"/>
          </p:nvPr>
        </p:nvSpPr>
        <p:spPr>
          <a:xfrm>
            <a:off x="277813" y="6526213"/>
            <a:ext cx="8699500" cy="2047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395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Content Placeholder 5">
            <a:extLst>
              <a:ext uri="{FF2B5EF4-FFF2-40B4-BE49-F238E27FC236}">
                <a16:creationId xmlns:a16="http://schemas.microsoft.com/office/drawing/2014/main" id="{95FB06C8-11A0-4E73-A5CE-7801EB091162}"/>
              </a:ext>
            </a:extLst>
          </p:cNvPr>
          <p:cNvSpPr>
            <a:spLocks noGrp="1"/>
          </p:cNvSpPr>
          <p:nvPr>
            <p:ph sz="quarter" idx="12"/>
          </p:nvPr>
        </p:nvSpPr>
        <p:spPr>
          <a:xfrm>
            <a:off x="166688" y="6426200"/>
            <a:ext cx="8505825" cy="3111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515965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704" r:id="rId3"/>
    <p:sldLayoutId id="2147483682" r:id="rId4"/>
    <p:sldLayoutId id="2147483683" r:id="rId5"/>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6" r:id="rId7"/>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youtu.be/j3jKzYnzC6c"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2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sz="2800" dirty="0"/>
              <a:t>Chapter 2</a:t>
            </a:r>
            <a:endParaRPr lang="en-US" dirty="0"/>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a:xfrm>
            <a:off x="621792" y="4332064"/>
            <a:ext cx="2940805" cy="524944"/>
          </a:xfrm>
        </p:spPr>
        <p:txBody>
          <a:bodyPr/>
          <a:lstStyle/>
          <a:p>
            <a:r>
              <a:rPr lang="en-US" sz="1400" dirty="0"/>
              <a:t>Sources of Innovation</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5"/>
            <a:ext cx="3043303" cy="690097"/>
          </a:xfrm>
        </p:spPr>
        <p:txBody>
          <a:bodyPr/>
          <a:lstStyle/>
          <a:p>
            <a:r>
              <a:rPr lang="en-US" dirty="0"/>
              <a:t>Strategic Management of Technological Innovation, 7</a:t>
            </a:r>
            <a:r>
              <a:rPr lang="en-US" baseline="30000" dirty="0"/>
              <a:t>th</a:t>
            </a:r>
            <a:r>
              <a:rPr lang="en-US" dirty="0"/>
              <a:t> Edition</a:t>
            </a:r>
          </a:p>
          <a:p>
            <a:r>
              <a:rPr lang="en-US" dirty="0"/>
              <a:t>Melissa A. Schilling</a:t>
            </a:r>
          </a:p>
        </p:txBody>
      </p:sp>
      <p:pic>
        <p:nvPicPr>
          <p:cNvPr id="6" name="Picture 5" descr="Book Cover Image">
            <a:extLst>
              <a:ext uri="{FF2B5EF4-FFF2-40B4-BE49-F238E27FC236}">
                <a16:creationId xmlns:a16="http://schemas.microsoft.com/office/drawing/2014/main" id="{8305DBB4-9788-407D-A585-30760F9B531D}"/>
              </a:ext>
            </a:extLst>
          </p:cNvPr>
          <p:cNvPicPr>
            <a:picLocks noChangeAspect="1"/>
          </p:cNvPicPr>
          <p:nvPr/>
        </p:nvPicPr>
        <p:blipFill>
          <a:blip r:embed="rId3"/>
          <a:stretch>
            <a:fillRect/>
          </a:stretch>
        </p:blipFill>
        <p:spPr>
          <a:xfrm>
            <a:off x="4958080" y="1150902"/>
            <a:ext cx="3785944" cy="5206435"/>
          </a:xfrm>
          <a:prstGeom prst="rect">
            <a:avLst/>
          </a:prstGeom>
        </p:spPr>
      </p:pic>
      <p:sp>
        <p:nvSpPr>
          <p:cNvPr id="3" name="Content Placeholder 2">
            <a:extLst>
              <a:ext uri="{FF2B5EF4-FFF2-40B4-BE49-F238E27FC236}">
                <a16:creationId xmlns:a16="http://schemas.microsoft.com/office/drawing/2014/main" id="{158696B5-5EAD-4C7F-88A9-5606312B50D7}"/>
              </a:ext>
            </a:extLst>
          </p:cNvPr>
          <p:cNvSpPr>
            <a:spLocks noGrp="1"/>
          </p:cNvSpPr>
          <p:nvPr>
            <p:ph sz="quarter" idx="12"/>
          </p:nvPr>
        </p:nvSpPr>
        <p:spPr>
          <a:xfrm>
            <a:off x="-16187" y="6529070"/>
            <a:ext cx="9193437" cy="231494"/>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144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Transforming Creativity into Innovation </a:t>
            </a:r>
            <a:r>
              <a:rPr lang="en-GB" sz="1100" b="0" dirty="0"/>
              <a:t>1</a:t>
            </a:r>
            <a:endParaRPr lang="en-IN" b="0" dirty="0"/>
          </a:p>
        </p:txBody>
      </p:sp>
      <p:sp>
        <p:nvSpPr>
          <p:cNvPr id="3" name="Content Placeholder 2"/>
          <p:cNvSpPr>
            <a:spLocks noGrp="1"/>
          </p:cNvSpPr>
          <p:nvPr>
            <p:ph sz="quarter" idx="11"/>
          </p:nvPr>
        </p:nvSpPr>
        <p:spPr/>
        <p:txBody>
          <a:bodyPr/>
          <a:lstStyle/>
          <a:p>
            <a:r>
              <a:rPr lang="en-GB" sz="2400" b="1" dirty="0"/>
              <a:t>Innovation by Users.</a:t>
            </a:r>
          </a:p>
          <a:p>
            <a:pPr marL="291600" lvl="1" indent="-291600"/>
            <a:r>
              <a:rPr lang="en-GB" sz="2200" dirty="0"/>
              <a:t>Users have a deep understanding of their own needs, and motivation to </a:t>
            </a:r>
            <a:r>
              <a:rPr lang="en-GB" sz="2200" dirty="0" err="1"/>
              <a:t>fulfill</a:t>
            </a:r>
            <a:r>
              <a:rPr lang="en-GB" sz="2200" dirty="0"/>
              <a:t> them.</a:t>
            </a:r>
          </a:p>
          <a:p>
            <a:pPr marL="291600" lvl="1" indent="-291600"/>
            <a:r>
              <a:rPr lang="en-GB" sz="2200" dirty="0"/>
              <a:t>While manufacturers typically create innovations to profit from their sale, user innovators often initially create innovations purely for their own use.</a:t>
            </a:r>
          </a:p>
          <a:p>
            <a:pPr marL="291600" lvl="1" indent="-291600"/>
            <a:r>
              <a:rPr lang="en-GB" sz="2200" dirty="0"/>
              <a:t>For example, Laser sailboat developed by Olympic sailors; </a:t>
            </a:r>
            <a:r>
              <a:rPr lang="en-GB" sz="2200" dirty="0" err="1"/>
              <a:t>Indermil</a:t>
            </a:r>
            <a:r>
              <a:rPr lang="en-GB" sz="2200" dirty="0"/>
              <a:t> tissue adhesive based on Superglue; early snowboards.</a:t>
            </a:r>
          </a:p>
        </p:txBody>
      </p:sp>
      <p:sp>
        <p:nvSpPr>
          <p:cNvPr id="6" name="Slide Number Placeholder 5"/>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185288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Transforming Creativity into Innovation </a:t>
            </a:r>
            <a:r>
              <a:rPr lang="en-GB" sz="1100" b="0" dirty="0"/>
              <a:t>2</a:t>
            </a:r>
            <a:endParaRPr lang="en-IN" b="0" dirty="0"/>
          </a:p>
        </p:txBody>
      </p:sp>
      <p:sp>
        <p:nvSpPr>
          <p:cNvPr id="3" name="Content Placeholder 2"/>
          <p:cNvSpPr>
            <a:spLocks noGrp="1"/>
          </p:cNvSpPr>
          <p:nvPr>
            <p:ph sz="quarter" idx="11"/>
          </p:nvPr>
        </p:nvSpPr>
        <p:spPr>
          <a:xfrm>
            <a:off x="342900" y="1276710"/>
            <a:ext cx="8458200" cy="2538000"/>
          </a:xfrm>
        </p:spPr>
        <p:txBody>
          <a:bodyPr/>
          <a:lstStyle/>
          <a:p>
            <a:r>
              <a:rPr lang="en-GB" sz="2400" b="1" dirty="0"/>
              <a:t>Research and Development by Firms.</a:t>
            </a:r>
          </a:p>
          <a:p>
            <a:r>
              <a:rPr lang="en-GB" sz="2200" b="1" dirty="0"/>
              <a:t>Research</a:t>
            </a:r>
            <a:r>
              <a:rPr lang="en-GB" sz="2200" dirty="0"/>
              <a:t> refers to both </a:t>
            </a:r>
            <a:r>
              <a:rPr lang="en-GB" sz="2200" i="1" dirty="0"/>
              <a:t>basic</a:t>
            </a:r>
            <a:r>
              <a:rPr lang="en-GB" sz="2200" dirty="0"/>
              <a:t> and </a:t>
            </a:r>
            <a:r>
              <a:rPr lang="en-GB" sz="2200" i="1" dirty="0"/>
              <a:t>applied</a:t>
            </a:r>
            <a:r>
              <a:rPr lang="en-GB" sz="2200" dirty="0"/>
              <a:t> research.</a:t>
            </a:r>
          </a:p>
          <a:p>
            <a:pPr marL="291600" lvl="1" indent="-291600"/>
            <a:r>
              <a:rPr lang="en-GB" b="1" dirty="0"/>
              <a:t>Basic research </a:t>
            </a:r>
            <a:r>
              <a:rPr lang="en-GB" dirty="0"/>
              <a:t>aims at increasing understanding of a topic or field without an immediate commercial application in mind.</a:t>
            </a:r>
          </a:p>
          <a:p>
            <a:pPr marL="291600" lvl="1" indent="-291600"/>
            <a:r>
              <a:rPr lang="en-GB" b="1" dirty="0"/>
              <a:t>Applied research </a:t>
            </a:r>
            <a:r>
              <a:rPr lang="en-GB" dirty="0"/>
              <a:t>aims at increasing understanding of a topic or field to meet a specific need.</a:t>
            </a:r>
          </a:p>
        </p:txBody>
      </p:sp>
      <p:sp>
        <p:nvSpPr>
          <p:cNvPr id="4" name="Content Placeholder 3"/>
          <p:cNvSpPr>
            <a:spLocks noGrp="1"/>
          </p:cNvSpPr>
          <p:nvPr>
            <p:ph sz="quarter" idx="14"/>
          </p:nvPr>
        </p:nvSpPr>
        <p:spPr>
          <a:xfrm>
            <a:off x="342900" y="3984573"/>
            <a:ext cx="8458200" cy="2530527"/>
          </a:xfrm>
        </p:spPr>
        <p:txBody>
          <a:bodyPr>
            <a:normAutofit/>
          </a:bodyPr>
          <a:lstStyle/>
          <a:p>
            <a:r>
              <a:rPr lang="en-GB" sz="2400" b="1" dirty="0"/>
              <a:t>Development</a:t>
            </a:r>
            <a:r>
              <a:rPr lang="en-GB" sz="2400" dirty="0"/>
              <a:t> refers to activities that apply knowledge to produce useful devices, materials, or processes.</a:t>
            </a:r>
          </a:p>
        </p:txBody>
      </p:sp>
      <p:sp>
        <p:nvSpPr>
          <p:cNvPr id="7" name="Slide Number Placeholder 6"/>
          <p:cNvSpPr>
            <a:spLocks noGrp="1"/>
          </p:cNvSpPr>
          <p:nvPr>
            <p:ph type="sldNum" sz="quarter" idx="10"/>
          </p:nvPr>
        </p:nvSpPr>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3915949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Transforming Creativity into Innovation </a:t>
            </a:r>
            <a:r>
              <a:rPr lang="en-GB" sz="1100" b="0" dirty="0"/>
              <a:t>3</a:t>
            </a:r>
            <a:endParaRPr lang="en-IN" b="0" dirty="0"/>
          </a:p>
        </p:txBody>
      </p:sp>
      <p:sp>
        <p:nvSpPr>
          <p:cNvPr id="3" name="Content Placeholder 2"/>
          <p:cNvSpPr>
            <a:spLocks noGrp="1"/>
          </p:cNvSpPr>
          <p:nvPr>
            <p:ph sz="quarter" idx="11"/>
          </p:nvPr>
        </p:nvSpPr>
        <p:spPr>
          <a:xfrm>
            <a:off x="342900" y="1276710"/>
            <a:ext cx="8458200" cy="1134000"/>
          </a:xfrm>
        </p:spPr>
        <p:txBody>
          <a:bodyPr>
            <a:normAutofit lnSpcReduction="10000"/>
          </a:bodyPr>
          <a:lstStyle/>
          <a:p>
            <a:r>
              <a:rPr lang="en-GB" sz="2400" b="1" dirty="0"/>
              <a:t>Research and Development by Firms.</a:t>
            </a:r>
          </a:p>
          <a:p>
            <a:r>
              <a:rPr lang="en-GB" sz="2200" i="1" dirty="0"/>
              <a:t>Science</a:t>
            </a:r>
            <a:r>
              <a:rPr lang="en-GB" sz="2200" b="1" dirty="0"/>
              <a:t> </a:t>
            </a:r>
            <a:r>
              <a:rPr lang="en-GB" sz="2200" i="1" dirty="0"/>
              <a:t>Push</a:t>
            </a:r>
            <a:r>
              <a:rPr lang="en-GB" sz="2200" b="1" dirty="0"/>
              <a:t> </a:t>
            </a:r>
            <a:r>
              <a:rPr lang="en-GB" sz="2200" dirty="0"/>
              <a:t>approaches suggest that innovation proceeds linearly:</a:t>
            </a:r>
          </a:p>
        </p:txBody>
      </p:sp>
      <p:sp>
        <p:nvSpPr>
          <p:cNvPr id="29" name="Content Placeholder 28"/>
          <p:cNvSpPr>
            <a:spLocks noGrp="1"/>
          </p:cNvSpPr>
          <p:nvPr>
            <p:ph sz="quarter" idx="14"/>
          </p:nvPr>
        </p:nvSpPr>
        <p:spPr>
          <a:xfrm>
            <a:off x="342900" y="2459697"/>
            <a:ext cx="8441871" cy="378000"/>
          </a:xfrm>
        </p:spPr>
        <p:txBody>
          <a:bodyPr>
            <a:normAutofit/>
          </a:bodyPr>
          <a:lstStyle/>
          <a:p>
            <a:pPr marL="291600" indent="-291600">
              <a:buFont typeface="Arial" panose="020B0604020202020204" pitchFamily="34" charset="0"/>
              <a:buChar char="•"/>
            </a:pPr>
            <a:r>
              <a:rPr lang="en-IN" dirty="0"/>
              <a:t>Scientific discovery → invention → manufacturing → Marketing.</a:t>
            </a:r>
          </a:p>
        </p:txBody>
      </p:sp>
      <p:sp>
        <p:nvSpPr>
          <p:cNvPr id="34" name="Content Placeholder 33"/>
          <p:cNvSpPr>
            <a:spLocks noGrp="1"/>
          </p:cNvSpPr>
          <p:nvPr>
            <p:ph sz="quarter" idx="19"/>
          </p:nvPr>
        </p:nvSpPr>
        <p:spPr>
          <a:xfrm>
            <a:off x="342900" y="2891815"/>
            <a:ext cx="8458200" cy="756000"/>
          </a:xfrm>
        </p:spPr>
        <p:txBody>
          <a:bodyPr>
            <a:normAutofit/>
          </a:bodyPr>
          <a:lstStyle/>
          <a:p>
            <a:r>
              <a:rPr lang="en-GB" sz="2200" i="1" dirty="0"/>
              <a:t>Demand</a:t>
            </a:r>
            <a:r>
              <a:rPr lang="en-GB" sz="2200" b="1" dirty="0"/>
              <a:t> </a:t>
            </a:r>
            <a:r>
              <a:rPr lang="en-GB" sz="2200" i="1" dirty="0"/>
              <a:t>Pull</a:t>
            </a:r>
            <a:r>
              <a:rPr lang="en-GB" sz="2200" b="1" dirty="0"/>
              <a:t> </a:t>
            </a:r>
            <a:r>
              <a:rPr lang="en-GB" sz="2200" dirty="0"/>
              <a:t>approaches argued that innovation originates with unmet customer need:</a:t>
            </a:r>
          </a:p>
        </p:txBody>
      </p:sp>
      <p:sp>
        <p:nvSpPr>
          <p:cNvPr id="35" name="Content Placeholder 34"/>
          <p:cNvSpPr>
            <a:spLocks noGrp="1"/>
          </p:cNvSpPr>
          <p:nvPr>
            <p:ph sz="quarter" idx="20"/>
          </p:nvPr>
        </p:nvSpPr>
        <p:spPr>
          <a:xfrm>
            <a:off x="342899" y="3692863"/>
            <a:ext cx="6819901" cy="378000"/>
          </a:xfrm>
        </p:spPr>
        <p:txBody>
          <a:bodyPr/>
          <a:lstStyle/>
          <a:p>
            <a:pPr marL="291600" lvl="1" indent="-291600"/>
            <a:r>
              <a:rPr lang="en-IN" dirty="0"/>
              <a:t>Customer suggestions → invention → Manufacturing.</a:t>
            </a:r>
          </a:p>
        </p:txBody>
      </p:sp>
      <p:sp>
        <p:nvSpPr>
          <p:cNvPr id="38" name="Content Placeholder 37"/>
          <p:cNvSpPr>
            <a:spLocks noGrp="1"/>
          </p:cNvSpPr>
          <p:nvPr>
            <p:ph sz="quarter" idx="23"/>
          </p:nvPr>
        </p:nvSpPr>
        <p:spPr>
          <a:xfrm>
            <a:off x="340982" y="4126013"/>
            <a:ext cx="8443789" cy="1134001"/>
          </a:xfrm>
        </p:spPr>
        <p:txBody>
          <a:bodyPr>
            <a:normAutofit/>
          </a:bodyPr>
          <a:lstStyle/>
          <a:p>
            <a:r>
              <a:rPr lang="en-GB" sz="2200" dirty="0"/>
              <a:t>Most current research argues that innovation is not so simple and may originate from a variety of sources and follow a variety of paths.</a:t>
            </a:r>
          </a:p>
        </p:txBody>
      </p:sp>
      <p:sp>
        <p:nvSpPr>
          <p:cNvPr id="11" name="Slide Number Placeholder 10"/>
          <p:cNvSpPr>
            <a:spLocks noGrp="1"/>
          </p:cNvSpPr>
          <p:nvPr>
            <p:ph type="sldNum" sz="quarter" idx="10"/>
          </p:nvPr>
        </p:nvSpPr>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3025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Transforming Creativity into Innovation </a:t>
            </a:r>
            <a:r>
              <a:rPr lang="en-GB" sz="1100" b="0" dirty="0"/>
              <a:t>4</a:t>
            </a:r>
            <a:endParaRPr lang="en-IN" b="0" dirty="0"/>
          </a:p>
        </p:txBody>
      </p:sp>
      <p:sp>
        <p:nvSpPr>
          <p:cNvPr id="15" name="Content Placeholder 14"/>
          <p:cNvSpPr>
            <a:spLocks noGrp="1"/>
          </p:cNvSpPr>
          <p:nvPr>
            <p:ph sz="quarter" idx="11"/>
          </p:nvPr>
        </p:nvSpPr>
        <p:spPr>
          <a:xfrm>
            <a:off x="342900" y="1276710"/>
            <a:ext cx="8458200" cy="1776734"/>
          </a:xfrm>
        </p:spPr>
        <p:txBody>
          <a:bodyPr/>
          <a:lstStyle/>
          <a:p>
            <a:r>
              <a:rPr lang="en-GB" sz="2400" b="1" dirty="0"/>
              <a:t>Firm Linkages with Customers, Suppliers, Competitors, and </a:t>
            </a:r>
            <a:r>
              <a:rPr lang="en-GB" sz="2400" b="1" dirty="0" err="1"/>
              <a:t>Complementors</a:t>
            </a:r>
            <a:r>
              <a:rPr lang="en-GB" sz="2400" b="1" dirty="0"/>
              <a:t>.</a:t>
            </a:r>
          </a:p>
          <a:p>
            <a:pPr lvl="1" indent="-291600"/>
            <a:r>
              <a:rPr lang="en-GB" sz="2200" dirty="0"/>
              <a:t>Most frequent collaborations are between firm and their customers, suppliers, and local universities.</a:t>
            </a:r>
          </a:p>
        </p:txBody>
      </p:sp>
      <p:graphicFrame>
        <p:nvGraphicFramePr>
          <p:cNvPr id="18" name="Table 17"/>
          <p:cNvGraphicFramePr>
            <a:graphicFrameLocks noGrp="1"/>
          </p:cNvGraphicFramePr>
          <p:nvPr>
            <p:extLst>
              <p:ext uri="{D42A27DB-BD31-4B8C-83A1-F6EECF244321}">
                <p14:modId xmlns:p14="http://schemas.microsoft.com/office/powerpoint/2010/main" val="2097207583"/>
              </p:ext>
            </p:extLst>
          </p:nvPr>
        </p:nvGraphicFramePr>
        <p:xfrm>
          <a:off x="545431" y="3291531"/>
          <a:ext cx="8108854" cy="1625642"/>
        </p:xfrm>
        <a:graphic>
          <a:graphicData uri="http://schemas.openxmlformats.org/drawingml/2006/table">
            <a:tbl>
              <a:tblPr firstRow="1" bandRow="1">
                <a:tableStyleId>{5C22544A-7EE6-4342-B048-85BDC9FD1C3A}</a:tableStyleId>
              </a:tblPr>
              <a:tblGrid>
                <a:gridCol w="2470484">
                  <a:extLst>
                    <a:ext uri="{9D8B030D-6E8A-4147-A177-3AD203B41FA5}">
                      <a16:colId xmlns:a16="http://schemas.microsoft.com/office/drawing/2014/main" val="2201085820"/>
                    </a:ext>
                  </a:extLst>
                </a:gridCol>
                <a:gridCol w="2534652">
                  <a:extLst>
                    <a:ext uri="{9D8B030D-6E8A-4147-A177-3AD203B41FA5}">
                      <a16:colId xmlns:a16="http://schemas.microsoft.com/office/drawing/2014/main" val="3099055825"/>
                    </a:ext>
                  </a:extLst>
                </a:gridCol>
                <a:gridCol w="1611459">
                  <a:extLst>
                    <a:ext uri="{9D8B030D-6E8A-4147-A177-3AD203B41FA5}">
                      <a16:colId xmlns:a16="http://schemas.microsoft.com/office/drawing/2014/main" val="3232109742"/>
                    </a:ext>
                  </a:extLst>
                </a:gridCol>
                <a:gridCol w="1492259">
                  <a:extLst>
                    <a:ext uri="{9D8B030D-6E8A-4147-A177-3AD203B41FA5}">
                      <a16:colId xmlns:a16="http://schemas.microsoft.com/office/drawing/2014/main" val="3247845308"/>
                    </a:ext>
                  </a:extLst>
                </a:gridCol>
              </a:tblGrid>
              <a:tr h="436922">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2000" b="1" i="0" u="none" strike="noStrike" kern="1200" baseline="0" dirty="0">
                          <a:solidFill>
                            <a:schemeClr val="bg1"/>
                          </a:solidFill>
                          <a:latin typeface="+mn-lt"/>
                          <a:ea typeface="+mn-ea"/>
                          <a:cs typeface="+mn-cs"/>
                        </a:rPr>
                        <a:t>Collaborates</a:t>
                      </a:r>
                      <a:r>
                        <a:rPr lang="en-US" sz="2000" b="0" i="0" u="none" strike="noStrike" kern="1200" baseline="0" dirty="0">
                          <a:solidFill>
                            <a:schemeClr val="bg1"/>
                          </a:solidFill>
                          <a:latin typeface="+mn-lt"/>
                          <a:ea typeface="+mn-ea"/>
                          <a:cs typeface="+mn-cs"/>
                        </a:rPr>
                        <a:t> </a:t>
                      </a:r>
                      <a:r>
                        <a:rPr lang="en-US" sz="2000" b="1" i="0" u="none" strike="noStrike" kern="1200" baseline="0" dirty="0">
                          <a:solidFill>
                            <a:schemeClr val="bg1"/>
                          </a:solidFill>
                          <a:latin typeface="+mn-lt"/>
                          <a:ea typeface="+mn-ea"/>
                          <a:cs typeface="+mn-cs"/>
                        </a:rPr>
                        <a:t>with: </a:t>
                      </a:r>
                      <a:endParaRPr lang="en-US" sz="2000" b="1" i="0" kern="1200" dirty="0">
                        <a:solidFill>
                          <a:schemeClr val="bg1"/>
                        </a:solidFill>
                        <a:latin typeface="+mn-lt"/>
                        <a:ea typeface="+mn-ea"/>
                        <a:cs typeface="+mn-cs"/>
                      </a:endParaRPr>
                    </a:p>
                  </a:txBody>
                  <a:tcPr>
                    <a:solidFill>
                      <a:srgbClr val="C00000"/>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sz="2000" i="0" dirty="0">
                          <a:latin typeface="+mn-lt"/>
                        </a:rPr>
                        <a:t>North America (%)</a:t>
                      </a:r>
                    </a:p>
                  </a:txBody>
                  <a:tcPr>
                    <a:solidFill>
                      <a:srgbClr val="C00000"/>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algn="ctr" defTabSz="914400" rtl="0" eaLnBrk="1" latinLnBrk="0" hangingPunct="1"/>
                      <a:r>
                        <a:rPr lang="en-US" sz="2000" b="1" i="0" kern="1200" dirty="0">
                          <a:solidFill>
                            <a:schemeClr val="lt1"/>
                          </a:solidFill>
                          <a:latin typeface="+mn-lt"/>
                          <a:ea typeface="+mn-ea"/>
                          <a:cs typeface="+mn-cs"/>
                        </a:rPr>
                        <a:t>Europe (%) </a:t>
                      </a:r>
                    </a:p>
                  </a:txBody>
                  <a:tcPr>
                    <a:solidFill>
                      <a:srgbClr val="C00000"/>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algn="ctr" defTabSz="914400" rtl="0" eaLnBrk="1" latinLnBrk="0" hangingPunct="1"/>
                      <a:r>
                        <a:rPr lang="en-US" sz="2000" b="1" i="0" kern="1200" dirty="0">
                          <a:solidFill>
                            <a:schemeClr val="lt1"/>
                          </a:solidFill>
                          <a:latin typeface="+mn-lt"/>
                          <a:ea typeface="+mn-ea"/>
                          <a:cs typeface="+mn-cs"/>
                        </a:rPr>
                        <a:t>Japan (%) </a:t>
                      </a:r>
                    </a:p>
                  </a:txBody>
                  <a:tcPr>
                    <a:solidFill>
                      <a:srgbClr val="C00000"/>
                    </a:solidFill>
                  </a:tcPr>
                </a:tc>
                <a:extLst>
                  <a:ext uri="{0D108BD9-81ED-4DB2-BD59-A6C34878D82A}">
                    <a16:rowId xmlns:a16="http://schemas.microsoft.com/office/drawing/2014/main" val="2844294898"/>
                  </a:ext>
                </a:extLst>
              </a:tr>
              <a:tr h="37084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2000" b="0" i="0" u="none" strike="noStrike" kern="1200" baseline="0" dirty="0">
                          <a:solidFill>
                            <a:schemeClr val="dk1"/>
                          </a:solidFill>
                          <a:latin typeface="+mn-lt"/>
                          <a:ea typeface="+mn-ea"/>
                          <a:cs typeface="+mn-cs"/>
                        </a:rPr>
                        <a:t>Customers </a:t>
                      </a:r>
                      <a:endParaRPr lang="en-US" sz="2000" i="0" dirty="0">
                        <a:latin typeface="+mn-lt"/>
                      </a:endParaRP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sz="2000" i="0" dirty="0">
                          <a:latin typeface="+mn-lt"/>
                        </a:rPr>
                        <a:t>44</a:t>
                      </a: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sz="2000" i="0" dirty="0">
                          <a:latin typeface="+mn-lt"/>
                        </a:rPr>
                        <a:t>38</a:t>
                      </a: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sz="2000" i="0" dirty="0">
                          <a:latin typeface="+mn-lt"/>
                        </a:rPr>
                        <a:t>52</a:t>
                      </a:r>
                    </a:p>
                  </a:txBody>
                  <a:tcPr/>
                </a:tc>
                <a:extLst>
                  <a:ext uri="{0D108BD9-81ED-4DB2-BD59-A6C34878D82A}">
                    <a16:rowId xmlns:a16="http://schemas.microsoft.com/office/drawing/2014/main" val="4134744319"/>
                  </a:ext>
                </a:extLst>
              </a:tr>
              <a:tr h="37084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2000" b="0" i="0" u="none" strike="noStrike" kern="1200" baseline="0" dirty="0">
                          <a:solidFill>
                            <a:schemeClr val="dk1"/>
                          </a:solidFill>
                          <a:latin typeface="+mn-lt"/>
                          <a:ea typeface="+mn-ea"/>
                          <a:cs typeface="+mn-cs"/>
                        </a:rPr>
                        <a:t>Suppliers </a:t>
                      </a:r>
                      <a:endParaRPr lang="en-US" sz="2000" i="0" dirty="0">
                        <a:latin typeface="+mn-lt"/>
                      </a:endParaRP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sz="2000" i="0" dirty="0">
                          <a:latin typeface="+mn-lt"/>
                        </a:rPr>
                        <a:t>45</a:t>
                      </a: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sz="2000" i="0" dirty="0">
                          <a:latin typeface="+mn-lt"/>
                        </a:rPr>
                        <a:t>45</a:t>
                      </a: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sz="2000" i="0" dirty="0">
                          <a:latin typeface="+mn-lt"/>
                        </a:rPr>
                        <a:t>41</a:t>
                      </a:r>
                    </a:p>
                  </a:txBody>
                  <a:tcPr/>
                </a:tc>
                <a:extLst>
                  <a:ext uri="{0D108BD9-81ED-4DB2-BD59-A6C34878D82A}">
                    <a16:rowId xmlns:a16="http://schemas.microsoft.com/office/drawing/2014/main" val="2438941976"/>
                  </a:ext>
                </a:extLst>
              </a:tr>
              <a:tr h="37084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2000" b="0" i="0" u="none" strike="noStrike" kern="1200" baseline="0" dirty="0">
                          <a:solidFill>
                            <a:schemeClr val="dk1"/>
                          </a:solidFill>
                          <a:latin typeface="+mn-lt"/>
                          <a:ea typeface="+mn-ea"/>
                          <a:cs typeface="+mn-cs"/>
                        </a:rPr>
                        <a:t>Universities </a:t>
                      </a:r>
                      <a:endParaRPr lang="en-US" sz="2000" i="0" dirty="0">
                        <a:latin typeface="+mn-lt"/>
                      </a:endParaRP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sz="2000" i="0" dirty="0">
                          <a:latin typeface="+mn-lt"/>
                        </a:rPr>
                        <a:t>34</a:t>
                      </a: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sz="2000" i="0" dirty="0">
                          <a:latin typeface="+mn-lt"/>
                        </a:rPr>
                        <a:t>32</a:t>
                      </a: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sz="2000" i="0" dirty="0">
                          <a:latin typeface="+mn-lt"/>
                        </a:rPr>
                        <a:t>34</a:t>
                      </a:r>
                    </a:p>
                  </a:txBody>
                  <a:tcPr/>
                </a:tc>
                <a:extLst>
                  <a:ext uri="{0D108BD9-81ED-4DB2-BD59-A6C34878D82A}">
                    <a16:rowId xmlns:a16="http://schemas.microsoft.com/office/drawing/2014/main" val="1793225575"/>
                  </a:ext>
                </a:extLst>
              </a:tr>
            </a:tbl>
          </a:graphicData>
        </a:graphic>
      </p:graphicFrame>
      <p:sp>
        <p:nvSpPr>
          <p:cNvPr id="11" name="Slide Number Placeholder 10"/>
          <p:cNvSpPr>
            <a:spLocks noGrp="1"/>
          </p:cNvSpPr>
          <p:nvPr>
            <p:ph type="sldNum" sz="quarter" idx="10"/>
          </p:nvPr>
        </p:nvSpPr>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2410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Transforming Creativity into Innovation </a:t>
            </a:r>
            <a:r>
              <a:rPr lang="en-GB" sz="1100" b="0" dirty="0"/>
              <a:t>5</a:t>
            </a:r>
            <a:endParaRPr lang="en-IN" b="0" dirty="0"/>
          </a:p>
        </p:txBody>
      </p:sp>
      <p:sp>
        <p:nvSpPr>
          <p:cNvPr id="3" name="Content Placeholder 2"/>
          <p:cNvSpPr>
            <a:spLocks noGrp="1"/>
          </p:cNvSpPr>
          <p:nvPr>
            <p:ph sz="quarter" idx="11"/>
          </p:nvPr>
        </p:nvSpPr>
        <p:spPr/>
        <p:txBody>
          <a:bodyPr/>
          <a:lstStyle/>
          <a:p>
            <a:r>
              <a:rPr lang="en-GB" sz="2400" b="1" dirty="0"/>
              <a:t>Firm Linkages with Customers, Suppliers, Competitors, and </a:t>
            </a:r>
            <a:r>
              <a:rPr lang="en-GB" sz="2400" b="1" dirty="0" err="1"/>
              <a:t>Complementors</a:t>
            </a:r>
            <a:r>
              <a:rPr lang="en-GB" sz="2400" b="1" dirty="0"/>
              <a:t>.</a:t>
            </a:r>
          </a:p>
          <a:p>
            <a:r>
              <a:rPr lang="en-GB" sz="2200" dirty="0"/>
              <a:t>External versus Internal Sourcing of Innovation.</a:t>
            </a:r>
          </a:p>
          <a:p>
            <a:pPr marL="291600" lvl="1" indent="-291600"/>
            <a:r>
              <a:rPr lang="en-GB" dirty="0"/>
              <a:t>External and internal sources are complements.</a:t>
            </a:r>
          </a:p>
          <a:p>
            <a:pPr marL="622800" lvl="2" indent="-320400"/>
            <a:r>
              <a:rPr lang="en-GB" dirty="0"/>
              <a:t>Firms with in-house R&amp;D also heaviest users of external collaboration networks.</a:t>
            </a:r>
          </a:p>
          <a:p>
            <a:pPr marL="622800" lvl="2" indent="-320400"/>
            <a:r>
              <a:rPr lang="en-GB" dirty="0"/>
              <a:t>In-house R&amp;D may help firm build </a:t>
            </a:r>
            <a:r>
              <a:rPr lang="en-GB" i="1" dirty="0"/>
              <a:t>absorptive</a:t>
            </a:r>
            <a:r>
              <a:rPr lang="en-GB" b="1" dirty="0"/>
              <a:t> </a:t>
            </a:r>
            <a:r>
              <a:rPr lang="en-GB" i="1" dirty="0"/>
              <a:t>capacity</a:t>
            </a:r>
            <a:r>
              <a:rPr lang="en-GB" dirty="0"/>
              <a:t> that enables it to better use information obtained externally.</a:t>
            </a:r>
          </a:p>
        </p:txBody>
      </p:sp>
      <p:sp>
        <p:nvSpPr>
          <p:cNvPr id="6" name="Slide Number Placeholder 5"/>
          <p:cNvSpPr>
            <a:spLocks noGrp="1"/>
          </p:cNvSpPr>
          <p:nvPr>
            <p:ph type="sldNum" sz="quarter" idx="10"/>
          </p:nvPr>
        </p:nvSpPr>
        <p:spPr/>
        <p:txBody>
          <a:bodyPr/>
          <a:lstStyle/>
          <a:p>
            <a:fld id="{68151E55-6873-49E2-B8D5-2F265E6F1973}" type="slidenum">
              <a:rPr lang="en-US" smtClean="0"/>
              <a:t>14</a:t>
            </a:fld>
            <a:endParaRPr lang="en-US" dirty="0"/>
          </a:p>
        </p:txBody>
      </p:sp>
    </p:spTree>
    <p:extLst>
      <p:ext uri="{BB962C8B-B14F-4D97-AF65-F5344CB8AC3E}">
        <p14:creationId xmlns:p14="http://schemas.microsoft.com/office/powerpoint/2010/main" val="183175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Transforming Creativity into Innovation </a:t>
            </a:r>
            <a:r>
              <a:rPr lang="en-GB" sz="1100" b="0" dirty="0"/>
              <a:t>6</a:t>
            </a:r>
            <a:endParaRPr lang="en-IN" b="0" dirty="0"/>
          </a:p>
        </p:txBody>
      </p:sp>
      <p:sp>
        <p:nvSpPr>
          <p:cNvPr id="3" name="Content Placeholder 2"/>
          <p:cNvSpPr>
            <a:spLocks noGrp="1"/>
          </p:cNvSpPr>
          <p:nvPr>
            <p:ph sz="quarter" idx="11"/>
          </p:nvPr>
        </p:nvSpPr>
        <p:spPr/>
        <p:txBody>
          <a:bodyPr/>
          <a:lstStyle/>
          <a:p>
            <a:r>
              <a:rPr lang="en-GB" sz="2400" b="1" dirty="0"/>
              <a:t>Universities and Government-Funded Research.</a:t>
            </a:r>
          </a:p>
          <a:p>
            <a:r>
              <a:rPr lang="en-GB" sz="2200" b="1" dirty="0"/>
              <a:t>Universities.</a:t>
            </a:r>
          </a:p>
          <a:p>
            <a:pPr marL="291600" lvl="1" indent="-291600"/>
            <a:r>
              <a:rPr lang="en-GB" dirty="0"/>
              <a:t>Many universities encourage research that leads to useful innovations.</a:t>
            </a:r>
          </a:p>
          <a:p>
            <a:pPr marL="291600" lvl="1" indent="-291600"/>
            <a:r>
              <a:rPr lang="en-GB" dirty="0" err="1"/>
              <a:t>Bayh</a:t>
            </a:r>
            <a:r>
              <a:rPr lang="en-GB" dirty="0"/>
              <a:t>-Dole Act of 19</a:t>
            </a:r>
            <a:r>
              <a:rPr lang="en-GB" sz="100" dirty="0"/>
              <a:t> </a:t>
            </a:r>
            <a:r>
              <a:rPr lang="en-GB" dirty="0"/>
              <a:t>80 allows universities to collect royalties on inventions funded with taxpayer dollars.</a:t>
            </a:r>
          </a:p>
          <a:p>
            <a:pPr marL="622800" lvl="2" indent="-320400"/>
            <a:r>
              <a:rPr lang="en-GB" dirty="0"/>
              <a:t>Led to rapid increase in establishment of technology-transfer offices.</a:t>
            </a:r>
          </a:p>
          <a:p>
            <a:pPr marL="291600" lvl="1" indent="-291600"/>
            <a:r>
              <a:rPr lang="en-GB" dirty="0"/>
              <a:t>Revenues from university inventions are still very small, but universities also contribute to innovation through publication of research results.</a:t>
            </a:r>
          </a:p>
        </p:txBody>
      </p:sp>
      <p:sp>
        <p:nvSpPr>
          <p:cNvPr id="6" name="Slide Number Placeholder 5"/>
          <p:cNvSpPr>
            <a:spLocks noGrp="1"/>
          </p:cNvSpPr>
          <p:nvPr>
            <p:ph type="sldNum" sz="quarter" idx="10"/>
          </p:nvPr>
        </p:nvSpPr>
        <p:spPr/>
        <p:txBody>
          <a:bodyPr/>
          <a:lstStyle/>
          <a:p>
            <a:fld id="{68151E55-6873-49E2-B8D5-2F265E6F1973}" type="slidenum">
              <a:rPr lang="en-US" smtClean="0"/>
              <a:t>15</a:t>
            </a:fld>
            <a:endParaRPr lang="en-US" dirty="0"/>
          </a:p>
        </p:txBody>
      </p:sp>
    </p:spTree>
    <p:extLst>
      <p:ext uri="{BB962C8B-B14F-4D97-AF65-F5344CB8AC3E}">
        <p14:creationId xmlns:p14="http://schemas.microsoft.com/office/powerpoint/2010/main" val="4111271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Transforming Creativity into Innovation </a:t>
            </a:r>
            <a:r>
              <a:rPr lang="en-GB" sz="1100" b="0" dirty="0"/>
              <a:t>7</a:t>
            </a:r>
            <a:endParaRPr lang="en-IN" b="0" dirty="0"/>
          </a:p>
        </p:txBody>
      </p:sp>
      <p:sp>
        <p:nvSpPr>
          <p:cNvPr id="3" name="Content Placeholder 2"/>
          <p:cNvSpPr>
            <a:spLocks noGrp="1"/>
          </p:cNvSpPr>
          <p:nvPr>
            <p:ph sz="quarter" idx="11"/>
          </p:nvPr>
        </p:nvSpPr>
        <p:spPr/>
        <p:txBody>
          <a:bodyPr/>
          <a:lstStyle/>
          <a:p>
            <a:r>
              <a:rPr lang="en-GB" sz="2400" b="1" dirty="0"/>
              <a:t>Universities and Government-Funded Research.</a:t>
            </a:r>
          </a:p>
          <a:p>
            <a:r>
              <a:rPr lang="en-GB" sz="2200" dirty="0"/>
              <a:t>Governments invest in research through:</a:t>
            </a:r>
            <a:endParaRPr lang="en-GB" sz="2200" b="1" dirty="0"/>
          </a:p>
          <a:p>
            <a:pPr marL="291600" lvl="1" indent="-291600"/>
            <a:r>
              <a:rPr lang="en-GB" dirty="0"/>
              <a:t>Their own laboratories.</a:t>
            </a:r>
          </a:p>
          <a:p>
            <a:pPr marL="291600" lvl="1" indent="-291600"/>
            <a:r>
              <a:rPr lang="en-GB" dirty="0"/>
              <a:t>Science parks and incubators.</a:t>
            </a:r>
          </a:p>
          <a:p>
            <a:pPr marL="291600" lvl="1" indent="-291600"/>
            <a:r>
              <a:rPr lang="en-GB" dirty="0"/>
              <a:t>Grants for other public or private research organizations.</a:t>
            </a:r>
          </a:p>
        </p:txBody>
      </p:sp>
      <p:sp>
        <p:nvSpPr>
          <p:cNvPr id="6" name="Slide Number Placeholder 5"/>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417830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Transforming Creativity into Innovation </a:t>
            </a:r>
            <a:r>
              <a:rPr lang="en-GB" sz="1100" b="0" dirty="0"/>
              <a:t>8</a:t>
            </a:r>
            <a:endParaRPr lang="en-IN" b="0" dirty="0"/>
          </a:p>
        </p:txBody>
      </p:sp>
      <p:sp>
        <p:nvSpPr>
          <p:cNvPr id="3" name="Content Placeholder 2"/>
          <p:cNvSpPr>
            <a:spLocks noGrp="1"/>
          </p:cNvSpPr>
          <p:nvPr>
            <p:ph sz="quarter" idx="11"/>
          </p:nvPr>
        </p:nvSpPr>
        <p:spPr/>
        <p:txBody>
          <a:bodyPr/>
          <a:lstStyle/>
          <a:p>
            <a:r>
              <a:rPr lang="en-GB" sz="2400" b="1" dirty="0"/>
              <a:t>Private </a:t>
            </a:r>
            <a:r>
              <a:rPr lang="en-GB" sz="2400" b="1" dirty="0" err="1"/>
              <a:t>Nonprofit</a:t>
            </a:r>
            <a:r>
              <a:rPr lang="en-GB" sz="2400" b="1" dirty="0"/>
              <a:t> Organizations.</a:t>
            </a:r>
          </a:p>
          <a:p>
            <a:pPr marL="291600" lvl="1" indent="-291600"/>
            <a:r>
              <a:rPr lang="en-GB" sz="2200" dirty="0"/>
              <a:t>Many </a:t>
            </a:r>
            <a:r>
              <a:rPr lang="en-GB" sz="2200" dirty="0" err="1"/>
              <a:t>nonprofit</a:t>
            </a:r>
            <a:r>
              <a:rPr lang="en-GB" sz="2200" dirty="0"/>
              <a:t> organizations do in-house R&amp;D, fund R&amp;D by others, or both.</a:t>
            </a:r>
          </a:p>
          <a:p>
            <a:pPr marL="291600" lvl="1" indent="-291600"/>
            <a:r>
              <a:rPr lang="en-GB" sz="2200" dirty="0"/>
              <a:t>The top </a:t>
            </a:r>
            <a:r>
              <a:rPr lang="en-GB" sz="2200" dirty="0" err="1"/>
              <a:t>nonprofit</a:t>
            </a:r>
            <a:r>
              <a:rPr lang="en-GB" sz="2200" dirty="0"/>
              <a:t> organizations that conduct a significant amount of R&amp;D include organizations such as the Howard Hughes Medical Institute, the Mayo Foundation, the Memorial Sloan Kettering Cancer </a:t>
            </a:r>
            <a:r>
              <a:rPr lang="en-GB" sz="2200" dirty="0" err="1"/>
              <a:t>Center</a:t>
            </a:r>
            <a:r>
              <a:rPr lang="en-GB" sz="2200" dirty="0"/>
              <a:t>, and SEMATECH.</a:t>
            </a:r>
          </a:p>
        </p:txBody>
      </p:sp>
      <p:sp>
        <p:nvSpPr>
          <p:cNvPr id="6" name="Slide Number Placeholder 5"/>
          <p:cNvSpPr>
            <a:spLocks noGrp="1"/>
          </p:cNvSpPr>
          <p:nvPr>
            <p:ph type="sldNum" sz="quarter" idx="10"/>
          </p:nvPr>
        </p:nvSpPr>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2318966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Total R&amp;D Expenditures and Percent of R&amp;D Funds by Performing Sector, by Country 2017</a:t>
            </a:r>
            <a:endParaRPr lang="en-IN" sz="2800" dirty="0"/>
          </a:p>
        </p:txBody>
      </p:sp>
      <p:pic>
        <p:nvPicPr>
          <p:cNvPr id="8" name="Picture 7" descr="A vertical multiple bar chart shows the R and D expenditures for Top 8 performing countries by performance sector from 2017 or the most recent year."/>
          <p:cNvPicPr>
            <a:picLocks noChangeAspect="1"/>
          </p:cNvPicPr>
          <p:nvPr/>
        </p:nvPicPr>
        <p:blipFill>
          <a:blip r:embed="rId2"/>
          <a:stretch>
            <a:fillRect/>
          </a:stretch>
        </p:blipFill>
        <p:spPr>
          <a:xfrm>
            <a:off x="1249120" y="1360642"/>
            <a:ext cx="6645760" cy="4757217"/>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p>
        </p:txBody>
      </p:sp>
      <p:sp>
        <p:nvSpPr>
          <p:cNvPr id="6" name="Slide Number Placeholder 5"/>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922780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Innovation in Collaborative Networks </a:t>
            </a:r>
            <a:r>
              <a:rPr lang="en-IN" sz="1000" b="0" dirty="0"/>
              <a:t>1</a:t>
            </a:r>
            <a:endParaRPr lang="en-IN" b="0" dirty="0"/>
          </a:p>
        </p:txBody>
      </p:sp>
      <p:sp>
        <p:nvSpPr>
          <p:cNvPr id="3" name="Content Placeholder 2"/>
          <p:cNvSpPr>
            <a:spLocks noGrp="1"/>
          </p:cNvSpPr>
          <p:nvPr>
            <p:ph sz="quarter" idx="11"/>
          </p:nvPr>
        </p:nvSpPr>
        <p:spPr>
          <a:xfrm>
            <a:off x="342900" y="1276709"/>
            <a:ext cx="8458200" cy="3855315"/>
          </a:xfrm>
        </p:spPr>
        <p:txBody>
          <a:bodyPr>
            <a:normAutofit/>
          </a:bodyPr>
          <a:lstStyle/>
          <a:p>
            <a:r>
              <a:rPr lang="en-GB" sz="2400" dirty="0"/>
              <a:t>Collaborations include (but are not limited to):</a:t>
            </a:r>
          </a:p>
          <a:p>
            <a:pPr marL="291600" lvl="1" indent="-291600"/>
            <a:r>
              <a:rPr lang="en-GB" sz="2200" dirty="0"/>
              <a:t>Joint ventures.</a:t>
            </a:r>
          </a:p>
          <a:p>
            <a:pPr marL="291600" lvl="1" indent="-291600"/>
            <a:r>
              <a:rPr lang="en-GB" sz="2200" dirty="0"/>
              <a:t>Licensing and second-sourcing agreements.</a:t>
            </a:r>
          </a:p>
          <a:p>
            <a:pPr marL="291600" lvl="1" indent="-291600"/>
            <a:r>
              <a:rPr lang="en-GB" sz="2200" dirty="0"/>
              <a:t>Research associations.</a:t>
            </a:r>
          </a:p>
          <a:p>
            <a:pPr marL="291600" lvl="1" indent="-291600"/>
            <a:r>
              <a:rPr lang="en-GB" sz="2200" dirty="0"/>
              <a:t>Government-sponsored joint research programs.</a:t>
            </a:r>
          </a:p>
          <a:p>
            <a:pPr marL="291600" lvl="1" indent="-291600"/>
            <a:r>
              <a:rPr lang="en-GB" sz="2200" dirty="0"/>
              <a:t>Value-added networks for technical and scientific exchange.</a:t>
            </a:r>
          </a:p>
          <a:p>
            <a:pPr marL="291600" lvl="1" indent="-291600"/>
            <a:r>
              <a:rPr lang="en-GB" sz="2200" dirty="0"/>
              <a:t>Informal networks.</a:t>
            </a:r>
          </a:p>
        </p:txBody>
      </p:sp>
      <p:sp>
        <p:nvSpPr>
          <p:cNvPr id="4" name="Content Placeholder 3"/>
          <p:cNvSpPr>
            <a:spLocks noGrp="1"/>
          </p:cNvSpPr>
          <p:nvPr>
            <p:ph sz="quarter" idx="14"/>
          </p:nvPr>
        </p:nvSpPr>
        <p:spPr>
          <a:xfrm>
            <a:off x="342900" y="5290456"/>
            <a:ext cx="8458200" cy="1224643"/>
          </a:xfrm>
        </p:spPr>
        <p:txBody>
          <a:bodyPr>
            <a:normAutofit/>
          </a:bodyPr>
          <a:lstStyle/>
          <a:p>
            <a:r>
              <a:rPr lang="en-GB" sz="2400" dirty="0"/>
              <a:t>Collaborative research is especially important in high-technology sectors where individual firms rarely possess all necessary resources and capabilities.</a:t>
            </a:r>
          </a:p>
        </p:txBody>
      </p:sp>
      <p:sp>
        <p:nvSpPr>
          <p:cNvPr id="7" name="Slide Number Placeholder 6"/>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186145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Rise of Cultured Meat</a:t>
            </a:r>
            <a:endParaRPr lang="en-IN" b="0" dirty="0"/>
          </a:p>
        </p:txBody>
      </p:sp>
      <p:sp>
        <p:nvSpPr>
          <p:cNvPr id="3" name="Content Placeholder 2"/>
          <p:cNvSpPr>
            <a:spLocks noGrp="1"/>
          </p:cNvSpPr>
          <p:nvPr>
            <p:ph sz="quarter" idx="11"/>
          </p:nvPr>
        </p:nvSpPr>
        <p:spPr>
          <a:xfrm>
            <a:off x="342900" y="1276709"/>
            <a:ext cx="8458200" cy="2691134"/>
          </a:xfrm>
        </p:spPr>
        <p:txBody>
          <a:bodyPr>
            <a:normAutofit/>
          </a:bodyPr>
          <a:lstStyle/>
          <a:p>
            <a:r>
              <a:rPr lang="en-GB" dirty="0"/>
              <a:t>In late 2017, Bill Gates, Jeff Bezos, Jack Ma and others began funding efforts to grow “clean meat”.</a:t>
            </a:r>
          </a:p>
          <a:p>
            <a:pPr marL="291600" lvl="1" indent="-291600"/>
            <a:r>
              <a:rPr lang="en-GB" sz="1800" dirty="0"/>
              <a:t>Growth in demand for meat expected to outpace supply.</a:t>
            </a:r>
          </a:p>
          <a:p>
            <a:pPr marL="291600" lvl="1" indent="-291600"/>
            <a:r>
              <a:rPr lang="en-GB" sz="1800" dirty="0"/>
              <a:t>Animal production has large negative impacts environment: greenhouse gasses, heavy water and energy use.</a:t>
            </a:r>
          </a:p>
          <a:p>
            <a:pPr marL="291600" lvl="1" indent="-291600"/>
            <a:r>
              <a:rPr lang="en-GB" sz="1800" dirty="0"/>
              <a:t>Animal production is inefficient: 1 calorie of beef requires 23 calories of inputs versus 3 required for one calorie of “clean meat”.</a:t>
            </a:r>
          </a:p>
        </p:txBody>
      </p:sp>
      <p:sp>
        <p:nvSpPr>
          <p:cNvPr id="4" name="Content Placeholder 3"/>
          <p:cNvSpPr>
            <a:spLocks noGrp="1"/>
          </p:cNvSpPr>
          <p:nvPr>
            <p:ph sz="quarter" idx="14"/>
          </p:nvPr>
        </p:nvSpPr>
        <p:spPr>
          <a:xfrm>
            <a:off x="342900" y="4098470"/>
            <a:ext cx="8458200" cy="2382296"/>
          </a:xfrm>
        </p:spPr>
        <p:txBody>
          <a:bodyPr>
            <a:normAutofit fontScale="55000" lnSpcReduction="20000"/>
          </a:bodyPr>
          <a:lstStyle/>
          <a:p>
            <a:r>
              <a:rPr lang="en-GB" sz="3600" dirty="0"/>
              <a:t>Developing clean meat.</a:t>
            </a:r>
          </a:p>
          <a:p>
            <a:pPr marL="291600" lvl="1" indent="-291600">
              <a:lnSpc>
                <a:spcPct val="110000"/>
              </a:lnSpc>
            </a:pPr>
            <a:r>
              <a:rPr lang="en-GB" sz="3300" dirty="0"/>
              <a:t>Jason Matheny founded New Harvest to promote research; collaborated with Dutch scientist and government.</a:t>
            </a:r>
          </a:p>
          <a:p>
            <a:pPr marL="291600" lvl="1" indent="-291600">
              <a:lnSpc>
                <a:spcPct val="110000"/>
              </a:lnSpc>
            </a:pPr>
            <a:r>
              <a:rPr lang="en-GB" sz="3300" dirty="0"/>
              <a:t>Early efforts were very expensive ($1200 for first meatball).</a:t>
            </a:r>
          </a:p>
          <a:p>
            <a:pPr marL="291600" lvl="1" indent="-291600">
              <a:lnSpc>
                <a:spcPct val="110000"/>
              </a:lnSpc>
            </a:pPr>
            <a:r>
              <a:rPr lang="en-GB" sz="3300" dirty="0"/>
              <a:t>By 2021 there were dozens of </a:t>
            </a:r>
            <a:r>
              <a:rPr lang="en-GB" sz="3300" dirty="0" err="1"/>
              <a:t>startups</a:t>
            </a:r>
            <a:r>
              <a:rPr lang="en-GB" sz="3300" dirty="0"/>
              <a:t>, and Eat Just had already launched cultured chicken.</a:t>
            </a:r>
          </a:p>
        </p:txBody>
      </p:sp>
      <p:sp>
        <p:nvSpPr>
          <p:cNvPr id="7" name="Slide Number Placeholder 6"/>
          <p:cNvSpPr>
            <a:spLocks noGrp="1"/>
          </p:cNvSpPr>
          <p:nvPr>
            <p:ph type="sldNum" sz="quarter" idx="10"/>
          </p:nvPr>
        </p:nvSpPr>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2804687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Innovation in Collaborative Networks </a:t>
            </a:r>
            <a:r>
              <a:rPr lang="en-IN" sz="1000" b="0" dirty="0"/>
              <a:t>2</a:t>
            </a:r>
            <a:endParaRPr lang="en-IN" b="0" dirty="0"/>
          </a:p>
        </p:txBody>
      </p:sp>
      <p:sp>
        <p:nvSpPr>
          <p:cNvPr id="3" name="Content Placeholder 2"/>
          <p:cNvSpPr>
            <a:spLocks noGrp="1"/>
          </p:cNvSpPr>
          <p:nvPr>
            <p:ph sz="quarter" idx="11"/>
          </p:nvPr>
        </p:nvSpPr>
        <p:spPr>
          <a:xfrm>
            <a:off x="342900" y="1276709"/>
            <a:ext cx="8458200" cy="1728000"/>
          </a:xfrm>
        </p:spPr>
        <p:txBody>
          <a:bodyPr>
            <a:normAutofit fontScale="92500" lnSpcReduction="10000"/>
          </a:bodyPr>
          <a:lstStyle/>
          <a:p>
            <a:r>
              <a:rPr lang="en-GB" sz="2400" dirty="0"/>
              <a:t>As firms forge collaborative relationships, they weave a larger network that influences the diffusion of information and other resources.</a:t>
            </a:r>
          </a:p>
          <a:p>
            <a:r>
              <a:rPr lang="en-GB" sz="2400" dirty="0"/>
              <a:t>The size and structure of this network changes over time due to changes in alliance activity.</a:t>
            </a:r>
          </a:p>
        </p:txBody>
      </p:sp>
      <p:pic>
        <p:nvPicPr>
          <p:cNvPr id="5" name="Picture 4" descr="An illustration shows the worldwide technological collaboration network in the year 1995 and 2000."/>
          <p:cNvPicPr>
            <a:picLocks noChangeAspect="1"/>
          </p:cNvPicPr>
          <p:nvPr/>
        </p:nvPicPr>
        <p:blipFill>
          <a:blip r:embed="rId2"/>
          <a:stretch>
            <a:fillRect/>
          </a:stretch>
        </p:blipFill>
        <p:spPr>
          <a:xfrm>
            <a:off x="395878" y="3267772"/>
            <a:ext cx="8352244" cy="2804403"/>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p>
        </p:txBody>
      </p:sp>
      <p:sp>
        <p:nvSpPr>
          <p:cNvPr id="6" name="Slide Number Placeholder 5"/>
          <p:cNvSpPr>
            <a:spLocks noGrp="1"/>
          </p:cNvSpPr>
          <p:nvPr>
            <p:ph type="sldNum" sz="quarter" idx="10"/>
          </p:nvPr>
        </p:nvSpPr>
        <p:spPr/>
        <p:txBody>
          <a:bodyPr/>
          <a:lstStyle/>
          <a:p>
            <a:fld id="{68151E55-6873-49E2-B8D5-2F265E6F1973}" type="slidenum">
              <a:rPr lang="en-US" smtClean="0"/>
              <a:t>20</a:t>
            </a:fld>
            <a:endParaRPr lang="en-US" dirty="0"/>
          </a:p>
        </p:txBody>
      </p:sp>
    </p:spTree>
    <p:extLst>
      <p:ext uri="{BB962C8B-B14F-4D97-AF65-F5344CB8AC3E}">
        <p14:creationId xmlns:p14="http://schemas.microsoft.com/office/powerpoint/2010/main" val="1548586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Innovation in Collaborative Networks </a:t>
            </a:r>
            <a:r>
              <a:rPr lang="en-GB" sz="1000" b="0" dirty="0"/>
              <a:t>3</a:t>
            </a:r>
            <a:endParaRPr lang="en-IN" b="0" dirty="0"/>
          </a:p>
        </p:txBody>
      </p:sp>
      <p:sp>
        <p:nvSpPr>
          <p:cNvPr id="15" name="Content Placeholder 14"/>
          <p:cNvSpPr>
            <a:spLocks noGrp="1"/>
          </p:cNvSpPr>
          <p:nvPr>
            <p:ph sz="quarter" idx="11"/>
          </p:nvPr>
        </p:nvSpPr>
        <p:spPr>
          <a:xfrm>
            <a:off x="342900" y="1276706"/>
            <a:ext cx="8458200" cy="4144380"/>
          </a:xfrm>
        </p:spPr>
        <p:txBody>
          <a:bodyPr>
            <a:normAutofit fontScale="85000" lnSpcReduction="20000"/>
          </a:bodyPr>
          <a:lstStyle/>
          <a:p>
            <a:r>
              <a:rPr lang="en-GB" sz="2800" b="1" dirty="0"/>
              <a:t>Technology Clusters </a:t>
            </a:r>
            <a:r>
              <a:rPr lang="en-GB" sz="2800" dirty="0"/>
              <a:t>are regional clusters of firms that have a connection to a common technology.</a:t>
            </a:r>
          </a:p>
          <a:p>
            <a:r>
              <a:rPr lang="en-GB" sz="2600" dirty="0"/>
              <a:t>May work with the same suppliers, customers, or complements.</a:t>
            </a:r>
          </a:p>
          <a:p>
            <a:r>
              <a:rPr lang="en-GB" sz="2600" dirty="0"/>
              <a:t>Agglomeration Economies:</a:t>
            </a:r>
          </a:p>
          <a:p>
            <a:pPr marL="291600" lvl="1" indent="-291600"/>
            <a:r>
              <a:rPr lang="en-GB" sz="2400" dirty="0"/>
              <a:t>Proximity facilitates knowledge exchange.</a:t>
            </a:r>
          </a:p>
          <a:p>
            <a:pPr marL="291600" lvl="1" indent="-291600"/>
            <a:r>
              <a:rPr lang="en-GB" sz="2400" dirty="0"/>
              <a:t>Cluster of firms can attract other firms to area.</a:t>
            </a:r>
          </a:p>
          <a:p>
            <a:pPr marL="291600" lvl="1" indent="-291600"/>
            <a:r>
              <a:rPr lang="en-GB" sz="2400" dirty="0"/>
              <a:t>Supplier and distributor markets grow to service the cluster.</a:t>
            </a:r>
          </a:p>
          <a:p>
            <a:pPr marL="291600" lvl="1" indent="-291600"/>
            <a:r>
              <a:rPr lang="en-GB" sz="2400" dirty="0"/>
              <a:t>Cluster of firms may make local </a:t>
            </a:r>
            <a:r>
              <a:rPr lang="en-GB" sz="2400" dirty="0" err="1"/>
              <a:t>labor</a:t>
            </a:r>
            <a:r>
              <a:rPr lang="en-GB" sz="2400" dirty="0"/>
              <a:t> pool more valuable by giving them experience.</a:t>
            </a:r>
          </a:p>
          <a:p>
            <a:pPr marL="291600" lvl="1" indent="-291600"/>
            <a:r>
              <a:rPr lang="en-GB" sz="2400" dirty="0"/>
              <a:t>Cluster can lead to infrastructure improvements (for example, better roads, utilities, schools, etc.).</a:t>
            </a:r>
          </a:p>
        </p:txBody>
      </p:sp>
      <p:sp>
        <p:nvSpPr>
          <p:cNvPr id="18" name="Content Placeholder 17"/>
          <p:cNvSpPr>
            <a:spLocks noGrp="1"/>
          </p:cNvSpPr>
          <p:nvPr>
            <p:ph sz="quarter" idx="14"/>
          </p:nvPr>
        </p:nvSpPr>
        <p:spPr>
          <a:xfrm>
            <a:off x="342900" y="5501024"/>
            <a:ext cx="8458200" cy="972000"/>
          </a:xfrm>
        </p:spPr>
        <p:txBody>
          <a:bodyPr/>
          <a:lstStyle/>
          <a:p>
            <a:r>
              <a:rPr lang="en-GB" sz="2200" dirty="0"/>
              <a:t>Agglomeration downsides:</a:t>
            </a:r>
          </a:p>
          <a:p>
            <a:pPr marL="291600" lvl="1" indent="-291600"/>
            <a:r>
              <a:rPr lang="en-GB" dirty="0"/>
              <a:t>Increased competition, knowledge leakage, congestion and pollution.</a:t>
            </a:r>
          </a:p>
        </p:txBody>
      </p:sp>
      <p:sp>
        <p:nvSpPr>
          <p:cNvPr id="11" name="Slide Number Placeholder 10"/>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1985693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Innovation in Collaborative Networks </a:t>
            </a:r>
            <a:r>
              <a:rPr lang="en-IN" sz="1000" b="0" dirty="0"/>
              <a:t>4</a:t>
            </a:r>
            <a:endParaRPr lang="en-IN" b="0" dirty="0"/>
          </a:p>
        </p:txBody>
      </p:sp>
      <p:sp>
        <p:nvSpPr>
          <p:cNvPr id="3" name="Content Placeholder 2"/>
          <p:cNvSpPr>
            <a:spLocks noGrp="1"/>
          </p:cNvSpPr>
          <p:nvPr>
            <p:ph sz="quarter" idx="11"/>
          </p:nvPr>
        </p:nvSpPr>
        <p:spPr>
          <a:xfrm>
            <a:off x="342900" y="1276710"/>
            <a:ext cx="8458200" cy="2016000"/>
          </a:xfrm>
        </p:spPr>
        <p:txBody>
          <a:bodyPr>
            <a:normAutofit/>
          </a:bodyPr>
          <a:lstStyle/>
          <a:p>
            <a:pPr>
              <a:lnSpc>
                <a:spcPct val="80000"/>
              </a:lnSpc>
            </a:pPr>
            <a:r>
              <a:rPr lang="en-GB" sz="2400" b="1" dirty="0"/>
              <a:t>Likelihood of innovation activities being geographically clustered depends on:</a:t>
            </a:r>
          </a:p>
          <a:p>
            <a:pPr>
              <a:lnSpc>
                <a:spcPct val="80000"/>
              </a:lnSpc>
            </a:pPr>
            <a:r>
              <a:rPr lang="en-GB" sz="2200" dirty="0"/>
              <a:t>The nature of the technology.</a:t>
            </a:r>
          </a:p>
          <a:p>
            <a:pPr marL="291600" lvl="1" indent="-291600">
              <a:lnSpc>
                <a:spcPct val="80000"/>
              </a:lnSpc>
            </a:pPr>
            <a:r>
              <a:rPr lang="en-GB" dirty="0"/>
              <a:t>For example, its underlying knowledge base or the degree to which it can be protected by patents or copyright, the degree to which its communication requires close and frequent interaction;</a:t>
            </a:r>
          </a:p>
        </p:txBody>
      </p:sp>
      <p:sp>
        <p:nvSpPr>
          <p:cNvPr id="4" name="Content Placeholder 3"/>
          <p:cNvSpPr>
            <a:spLocks noGrp="1"/>
          </p:cNvSpPr>
          <p:nvPr>
            <p:ph sz="quarter" idx="14"/>
          </p:nvPr>
        </p:nvSpPr>
        <p:spPr>
          <a:xfrm>
            <a:off x="342900" y="3425765"/>
            <a:ext cx="8458200" cy="1309527"/>
          </a:xfrm>
        </p:spPr>
        <p:txBody>
          <a:bodyPr>
            <a:normAutofit/>
          </a:bodyPr>
          <a:lstStyle/>
          <a:p>
            <a:pPr>
              <a:lnSpc>
                <a:spcPct val="80000"/>
              </a:lnSpc>
            </a:pPr>
            <a:r>
              <a:rPr lang="en-GB" sz="2200" dirty="0"/>
              <a:t>Industry characteristics.</a:t>
            </a:r>
          </a:p>
          <a:p>
            <a:pPr marL="291600" lvl="1" indent="-291600">
              <a:lnSpc>
                <a:spcPct val="80000"/>
              </a:lnSpc>
            </a:pPr>
            <a:r>
              <a:rPr lang="en-GB" dirty="0"/>
              <a:t>For example, degree of market concentration or stage of the industry lifecycle, transportation costs, availability of supplier and distributor markets; and</a:t>
            </a:r>
          </a:p>
        </p:txBody>
      </p:sp>
      <p:sp>
        <p:nvSpPr>
          <p:cNvPr id="5" name="Content Placeholder 4"/>
          <p:cNvSpPr>
            <a:spLocks noGrp="1"/>
          </p:cNvSpPr>
          <p:nvPr>
            <p:ph sz="quarter" idx="15"/>
          </p:nvPr>
        </p:nvSpPr>
        <p:spPr>
          <a:xfrm>
            <a:off x="342900" y="4868347"/>
            <a:ext cx="8458200" cy="1636075"/>
          </a:xfrm>
        </p:spPr>
        <p:txBody>
          <a:bodyPr>
            <a:noAutofit/>
          </a:bodyPr>
          <a:lstStyle/>
          <a:p>
            <a:pPr marL="1588" lvl="1" indent="0">
              <a:lnSpc>
                <a:spcPct val="80000"/>
              </a:lnSpc>
              <a:buNone/>
            </a:pPr>
            <a:r>
              <a:rPr lang="en-GB" sz="2200" dirty="0"/>
              <a:t>The cultural context of the technology.</a:t>
            </a:r>
          </a:p>
          <a:p>
            <a:pPr marL="291600" lvl="1" indent="-291600">
              <a:lnSpc>
                <a:spcPct val="80000"/>
              </a:lnSpc>
            </a:pPr>
            <a:r>
              <a:rPr lang="en-GB" dirty="0"/>
              <a:t>For example, population density of </a:t>
            </a:r>
            <a:r>
              <a:rPr lang="en-GB" dirty="0" err="1"/>
              <a:t>labor</a:t>
            </a:r>
            <a:r>
              <a:rPr lang="en-GB" dirty="0"/>
              <a:t> or customers, infrastructure development, national differences in how technology development is funded or protected.</a:t>
            </a:r>
          </a:p>
        </p:txBody>
      </p:sp>
      <p:sp>
        <p:nvSpPr>
          <p:cNvPr id="11" name="Slide Number Placeholder 10"/>
          <p:cNvSpPr>
            <a:spLocks noGrp="1"/>
          </p:cNvSpPr>
          <p:nvPr>
            <p:ph type="sldNum" sz="quarter" idx="10"/>
          </p:nvPr>
        </p:nvSpPr>
        <p:spPr/>
        <p:txBody>
          <a:bodyPr/>
          <a:lstStyle/>
          <a:p>
            <a:fld id="{68151E55-6873-49E2-B8D5-2F265E6F1973}" type="slidenum">
              <a:rPr lang="en-US" smtClean="0"/>
              <a:t>22</a:t>
            </a:fld>
            <a:endParaRPr lang="en-US" dirty="0"/>
          </a:p>
        </p:txBody>
      </p:sp>
    </p:spTree>
    <p:extLst>
      <p:ext uri="{BB962C8B-B14F-4D97-AF65-F5344CB8AC3E}">
        <p14:creationId xmlns:p14="http://schemas.microsoft.com/office/powerpoint/2010/main" val="2869600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Innovation in Collaborative Networks </a:t>
            </a:r>
            <a:r>
              <a:rPr lang="en-IN" sz="1000" b="0" dirty="0"/>
              <a:t>5</a:t>
            </a:r>
            <a:endParaRPr lang="en-IN" b="0" dirty="0"/>
          </a:p>
        </p:txBody>
      </p:sp>
      <p:sp>
        <p:nvSpPr>
          <p:cNvPr id="3" name="Content Placeholder 2"/>
          <p:cNvSpPr>
            <a:spLocks noGrp="1"/>
          </p:cNvSpPr>
          <p:nvPr>
            <p:ph sz="quarter" idx="11"/>
          </p:nvPr>
        </p:nvSpPr>
        <p:spPr/>
        <p:txBody>
          <a:bodyPr/>
          <a:lstStyle/>
          <a:p>
            <a:r>
              <a:rPr lang="en-GB" sz="2400" b="1" dirty="0"/>
              <a:t>Technological </a:t>
            </a:r>
            <a:r>
              <a:rPr lang="en-GB" sz="2400" b="1" dirty="0" err="1"/>
              <a:t>spillovers</a:t>
            </a:r>
            <a:r>
              <a:rPr lang="en-GB" sz="2400" b="1" dirty="0"/>
              <a:t> </a:t>
            </a:r>
            <a:r>
              <a:rPr lang="en-GB" sz="2400" dirty="0"/>
              <a:t>occur when the benefits from the research activities of one entity spill over to other entities.</a:t>
            </a:r>
          </a:p>
          <a:p>
            <a:r>
              <a:rPr lang="en-GB" sz="2200" dirty="0"/>
              <a:t>Likelihood of </a:t>
            </a:r>
            <a:r>
              <a:rPr lang="en-GB" sz="2200" dirty="0" err="1"/>
              <a:t>spillovers</a:t>
            </a:r>
            <a:r>
              <a:rPr lang="en-GB" sz="2200" dirty="0"/>
              <a:t> is a function of:</a:t>
            </a:r>
          </a:p>
          <a:p>
            <a:pPr marL="291600" lvl="1" indent="-291600"/>
            <a:r>
              <a:rPr lang="en-GB" dirty="0"/>
              <a:t>Strength of protection mechanisms (for example, patents, copyright, trade secrets).</a:t>
            </a:r>
          </a:p>
          <a:p>
            <a:pPr marL="291600" lvl="1" indent="-291600"/>
            <a:r>
              <a:rPr lang="en-GB" dirty="0"/>
              <a:t>Nature of underlying knowledge base (for example, tacit, complex).</a:t>
            </a:r>
          </a:p>
          <a:p>
            <a:pPr marL="291600" lvl="1" indent="-291600"/>
            <a:r>
              <a:rPr lang="en-GB" dirty="0"/>
              <a:t>Mobility of the </a:t>
            </a:r>
            <a:r>
              <a:rPr lang="en-GB" dirty="0" err="1"/>
              <a:t>labor</a:t>
            </a:r>
            <a:r>
              <a:rPr lang="en-GB" dirty="0"/>
              <a:t> pool.</a:t>
            </a:r>
          </a:p>
        </p:txBody>
      </p:sp>
      <p:sp>
        <p:nvSpPr>
          <p:cNvPr id="6" name="Slide Number Placeholder 5"/>
          <p:cNvSpPr>
            <a:spLocks noGrp="1"/>
          </p:cNvSpPr>
          <p:nvPr>
            <p:ph type="sldNum" sz="quarter" idx="10"/>
          </p:nvPr>
        </p:nvSpPr>
        <p:spPr/>
        <p:txBody>
          <a:bodyPr/>
          <a:lstStyle/>
          <a:p>
            <a:fld id="{68151E55-6873-49E2-B8D5-2F265E6F1973}" type="slidenum">
              <a:rPr lang="en-US" smtClean="0"/>
              <a:t>23</a:t>
            </a:fld>
            <a:endParaRPr lang="en-US" dirty="0"/>
          </a:p>
        </p:txBody>
      </p:sp>
    </p:spTree>
    <p:extLst>
      <p:ext uri="{BB962C8B-B14F-4D97-AF65-F5344CB8AC3E}">
        <p14:creationId xmlns:p14="http://schemas.microsoft.com/office/powerpoint/2010/main" val="4006522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Research Brief</a:t>
            </a:r>
          </a:p>
        </p:txBody>
      </p:sp>
      <p:sp>
        <p:nvSpPr>
          <p:cNvPr id="3" name="Content Placeholder 2"/>
          <p:cNvSpPr>
            <a:spLocks noGrp="1"/>
          </p:cNvSpPr>
          <p:nvPr>
            <p:ph sz="quarter" idx="11"/>
          </p:nvPr>
        </p:nvSpPr>
        <p:spPr>
          <a:xfrm>
            <a:off x="342900" y="1276708"/>
            <a:ext cx="8458200" cy="4140000"/>
          </a:xfrm>
        </p:spPr>
        <p:txBody>
          <a:bodyPr>
            <a:normAutofit fontScale="77500" lnSpcReduction="20000"/>
          </a:bodyPr>
          <a:lstStyle/>
          <a:p>
            <a:r>
              <a:rPr lang="en-GB" sz="2800" b="1" dirty="0"/>
              <a:t>Do Grant Innovation Prizes Work?</a:t>
            </a:r>
          </a:p>
          <a:p>
            <a:r>
              <a:rPr lang="en-GB" sz="2600" dirty="0"/>
              <a:t>Prizes are most useful where traditional monetization methods might be poor, for example,</a:t>
            </a:r>
          </a:p>
          <a:p>
            <a:pPr marL="291600" indent="-291600">
              <a:buFont typeface="Arial" panose="020B0604020202020204" pitchFamily="34" charset="0"/>
              <a:buChar char="•"/>
            </a:pPr>
            <a:r>
              <a:rPr lang="en-GB" sz="2600" dirty="0"/>
              <a:t>when patent rights are weak.</a:t>
            </a:r>
          </a:p>
          <a:p>
            <a:pPr marL="291600" indent="-291600">
              <a:buFont typeface="Arial" panose="020B0604020202020204" pitchFamily="34" charset="0"/>
              <a:buChar char="•"/>
            </a:pPr>
            <a:r>
              <a:rPr lang="en-GB" sz="2600" dirty="0"/>
              <a:t>when development process takes so long as to be economically unattractive.</a:t>
            </a:r>
          </a:p>
          <a:p>
            <a:pPr marL="291600" indent="-291600">
              <a:buFont typeface="Arial" panose="020B0604020202020204" pitchFamily="34" charset="0"/>
              <a:buChar char="•"/>
            </a:pPr>
            <a:r>
              <a:rPr lang="en-GB" sz="2600" dirty="0"/>
              <a:t>when benefits will be so diffuse as to lead to underinvestment in public good.</a:t>
            </a:r>
          </a:p>
          <a:p>
            <a:r>
              <a:rPr lang="en-GB" sz="2600" b="1" dirty="0"/>
              <a:t>Example.</a:t>
            </a:r>
          </a:p>
          <a:p>
            <a:pPr marL="291600" lvl="1" indent="-291600"/>
            <a:r>
              <a:rPr lang="en-GB" sz="2300" dirty="0" err="1"/>
              <a:t>Xprize</a:t>
            </a:r>
            <a:r>
              <a:rPr lang="en-GB" sz="2300" dirty="0"/>
              <a:t> Foundation’s N</a:t>
            </a:r>
            <a:r>
              <a:rPr lang="en-GB" sz="100" dirty="0"/>
              <a:t> </a:t>
            </a:r>
            <a:r>
              <a:rPr lang="en-GB" sz="2300" dirty="0"/>
              <a:t>R</a:t>
            </a:r>
            <a:r>
              <a:rPr lang="en-GB" sz="100" dirty="0"/>
              <a:t> </a:t>
            </a:r>
            <a:r>
              <a:rPr lang="en-GB" sz="2300" dirty="0"/>
              <a:t>G COSIA Carbon </a:t>
            </a:r>
            <a:r>
              <a:rPr lang="en-GB" sz="2300" dirty="0" err="1"/>
              <a:t>Xprize</a:t>
            </a:r>
            <a:r>
              <a:rPr lang="en-GB" sz="2300" dirty="0"/>
              <a:t> for removing C</a:t>
            </a:r>
            <a:r>
              <a:rPr lang="en-GB" sz="100" dirty="0"/>
              <a:t> </a:t>
            </a:r>
            <a:r>
              <a:rPr lang="en-GB" sz="2300" dirty="0"/>
              <a:t>O2 from the atmosphere.</a:t>
            </a:r>
          </a:p>
          <a:p>
            <a:pPr marL="291600" lvl="1" indent="-291600"/>
            <a:r>
              <a:rPr lang="en-GB" sz="2300" dirty="0"/>
              <a:t>48 teams entered the competition, nine made it to final round, vying for two prizes worth $10 million each.</a:t>
            </a:r>
          </a:p>
        </p:txBody>
      </p:sp>
      <p:sp>
        <p:nvSpPr>
          <p:cNvPr id="4" name="Content Placeholder 3"/>
          <p:cNvSpPr>
            <a:spLocks noGrp="1"/>
          </p:cNvSpPr>
          <p:nvPr>
            <p:ph sz="quarter" idx="14"/>
          </p:nvPr>
        </p:nvSpPr>
        <p:spPr>
          <a:xfrm>
            <a:off x="342900" y="5535388"/>
            <a:ext cx="8458200" cy="936000"/>
          </a:xfrm>
        </p:spPr>
        <p:txBody>
          <a:bodyPr>
            <a:normAutofit lnSpcReduction="10000"/>
          </a:bodyPr>
          <a:lstStyle/>
          <a:p>
            <a:r>
              <a:rPr lang="en-GB" dirty="0"/>
              <a:t>Prizes can induce a wide range of participants to enter and yield a diverse array of solutions. The collective investment of participants may be much greater than the prize itself.</a:t>
            </a:r>
          </a:p>
        </p:txBody>
      </p:sp>
      <p:sp>
        <p:nvSpPr>
          <p:cNvPr id="7" name="Slide Number Placeholder 6"/>
          <p:cNvSpPr>
            <a:spLocks noGrp="1"/>
          </p:cNvSpPr>
          <p:nvPr>
            <p:ph type="sldNum" sz="quarter" idx="10"/>
          </p:nvPr>
        </p:nvSpPr>
        <p:spPr/>
        <p:txBody>
          <a:bodyPr/>
          <a:lstStyle/>
          <a:p>
            <a:fld id="{68151E55-6873-49E2-B8D5-2F265E6F1973}" type="slidenum">
              <a:rPr lang="en-US" smtClean="0"/>
              <a:t>24</a:t>
            </a:fld>
            <a:endParaRPr lang="en-US" dirty="0"/>
          </a:p>
        </p:txBody>
      </p:sp>
    </p:spTree>
    <p:extLst>
      <p:ext uri="{BB962C8B-B14F-4D97-AF65-F5344CB8AC3E}">
        <p14:creationId xmlns:p14="http://schemas.microsoft.com/office/powerpoint/2010/main" val="3797476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 Questions</a:t>
            </a:r>
          </a:p>
        </p:txBody>
      </p:sp>
      <p:sp>
        <p:nvSpPr>
          <p:cNvPr id="3" name="Content Placeholder 2"/>
          <p:cNvSpPr>
            <a:spLocks noGrp="1"/>
          </p:cNvSpPr>
          <p:nvPr>
            <p:ph sz="quarter" idx="11"/>
          </p:nvPr>
        </p:nvSpPr>
        <p:spPr>
          <a:xfrm>
            <a:off x="342900" y="1276709"/>
            <a:ext cx="8458200" cy="5238391"/>
          </a:xfrm>
        </p:spPr>
        <p:txBody>
          <a:bodyPr>
            <a:normAutofit lnSpcReduction="10000"/>
          </a:bodyPr>
          <a:lstStyle/>
          <a:p>
            <a:pPr marL="403200" indent="-403200">
              <a:spcBef>
                <a:spcPts val="400"/>
              </a:spcBef>
              <a:buFont typeface="+mj-lt"/>
              <a:buAutoNum type="arabicPeriod"/>
            </a:pPr>
            <a:r>
              <a:rPr lang="en-GB" dirty="0"/>
              <a:t>What are some of the advantages and disadvantages of a) individuals as innovators, b) firms as innovators, c) universities as innovators, d) government institutions as innovators, e) </a:t>
            </a:r>
            <a:r>
              <a:rPr lang="en-GB" dirty="0" err="1"/>
              <a:t>nonprofit</a:t>
            </a:r>
            <a:r>
              <a:rPr lang="en-GB" dirty="0"/>
              <a:t> organizations as innovators?</a:t>
            </a:r>
          </a:p>
          <a:p>
            <a:pPr marL="403200" indent="-403200">
              <a:spcBef>
                <a:spcPts val="400"/>
              </a:spcBef>
              <a:buFont typeface="+mj-lt"/>
              <a:buAutoNum type="arabicPeriod"/>
            </a:pPr>
            <a:r>
              <a:rPr lang="en-GB" dirty="0"/>
              <a:t>What traits appear to make individuals most creative? Are these the same traits that lead to successful inventions?</a:t>
            </a:r>
          </a:p>
          <a:p>
            <a:pPr marL="403200" indent="-403200">
              <a:spcBef>
                <a:spcPts val="400"/>
              </a:spcBef>
              <a:buFont typeface="+mj-lt"/>
              <a:buAutoNum type="arabicPeriod"/>
            </a:pPr>
            <a:r>
              <a:rPr lang="en-GB" dirty="0"/>
              <a:t>Could firms identify people with greater capacity for creativity or inventiveness in their hiring procedures?</a:t>
            </a:r>
          </a:p>
          <a:p>
            <a:pPr marL="403200" indent="-403200">
              <a:spcBef>
                <a:spcPts val="400"/>
              </a:spcBef>
              <a:buFont typeface="+mj-lt"/>
              <a:buAutoNum type="arabicPeriod"/>
            </a:pPr>
            <a:r>
              <a:rPr lang="en-GB" dirty="0"/>
              <a:t>To what degree do you think the creativity of the firm is a function of the creativity of individuals, versus the structure, routines, incentives, and culture of the firm? Can you give an example of a firm that does a particularly good job at nurturing and leveraging the creativity of its individuals?</a:t>
            </a:r>
          </a:p>
          <a:p>
            <a:pPr marL="403200" indent="-403200">
              <a:spcBef>
                <a:spcPts val="400"/>
              </a:spcBef>
              <a:buFont typeface="+mj-lt"/>
              <a:buAutoNum type="arabicPeriod"/>
            </a:pPr>
            <a:r>
              <a:rPr lang="en-GB" dirty="0"/>
              <a:t>Several studies indicate that the use of collaborative research agreements is increasing around the world. What are some reasons collaborative research might be becoming more prevalent?</a:t>
            </a:r>
          </a:p>
        </p:txBody>
      </p:sp>
      <p:sp>
        <p:nvSpPr>
          <p:cNvPr id="6" name="Slide Number Placeholder 5"/>
          <p:cNvSpPr>
            <a:spLocks noGrp="1"/>
          </p:cNvSpPr>
          <p:nvPr>
            <p:ph type="sldNum" sz="quarter" idx="10"/>
          </p:nvPr>
        </p:nvSpPr>
        <p:spPr/>
        <p:txBody>
          <a:bodyPr/>
          <a:lstStyle/>
          <a:p>
            <a:fld id="{68151E55-6873-49E2-B8D5-2F265E6F1973}" type="slidenum">
              <a:rPr lang="en-US" smtClean="0"/>
              <a:t>25</a:t>
            </a:fld>
            <a:endParaRPr lang="en-US" dirty="0"/>
          </a:p>
        </p:txBody>
      </p:sp>
    </p:spTree>
    <p:extLst>
      <p:ext uri="{BB962C8B-B14F-4D97-AF65-F5344CB8AC3E}">
        <p14:creationId xmlns:p14="http://schemas.microsoft.com/office/powerpoint/2010/main" val="2497595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Supplemental Video</a:t>
            </a:r>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dirty="0"/>
              <a:t>A short video on.</a:t>
            </a:r>
          </a:p>
          <a:p>
            <a:r>
              <a:rPr lang="en-GB" sz="2400" b="1" dirty="0"/>
              <a:t>Sources of Innovation: Individual Creativity.</a:t>
            </a:r>
          </a:p>
          <a:p>
            <a:r>
              <a:rPr lang="en-GB" sz="2400" dirty="0">
                <a:hlinkClick r:id="rId2"/>
              </a:rPr>
              <a:t>https://youtu.be/j3jKzYnzC6c</a:t>
            </a:r>
            <a:endParaRPr lang="en-GB" sz="2400" dirty="0"/>
          </a:p>
        </p:txBody>
      </p:sp>
      <p:sp>
        <p:nvSpPr>
          <p:cNvPr id="6" name="Slide Number Placeholder 5"/>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2555101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dirty="0"/>
              <a:t>End of Main Content</a:t>
            </a:r>
          </a:p>
        </p:txBody>
      </p:sp>
      <p:sp>
        <p:nvSpPr>
          <p:cNvPr id="4" name="Content Placeholder 3">
            <a:extLst>
              <a:ext uri="{FF2B5EF4-FFF2-40B4-BE49-F238E27FC236}">
                <a16:creationId xmlns:a16="http://schemas.microsoft.com/office/drawing/2014/main" id="{2AAE7BB7-8AAC-4997-A2E0-E359554D7833}"/>
              </a:ext>
            </a:extLst>
          </p:cNvPr>
          <p:cNvSpPr>
            <a:spLocks noGrp="1"/>
          </p:cNvSpPr>
          <p:nvPr>
            <p:ph sz="quarter" idx="10"/>
          </p:nvPr>
        </p:nvSpPr>
        <p:spPr>
          <a:xfrm>
            <a:off x="-83129" y="6551618"/>
            <a:ext cx="9277005" cy="232133"/>
          </a:xfrm>
        </p:spPr>
        <p:txBody>
          <a:bodyPr/>
          <a:lstStyle/>
          <a:p>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484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4245016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600" dirty="0"/>
              <a:t>Overview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4418165"/>
          </a:xfrm>
        </p:spPr>
        <p:txBody>
          <a:bodyPr>
            <a:normAutofit/>
          </a:bodyPr>
          <a:lstStyle/>
          <a:p>
            <a:r>
              <a:rPr lang="en-US" sz="2400" b="0" i="0" u="none" strike="noStrike" dirty="0">
                <a:solidFill>
                  <a:srgbClr val="000000"/>
                </a:solidFill>
                <a:effectLst/>
              </a:rPr>
              <a:t>A pentagram contains firms, universities, government funded research, private nonprofits, and individuals interconnected to each other.</a:t>
            </a:r>
            <a:endParaRPr lang="en-GB"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29</a:t>
            </a:fld>
            <a:endParaRPr lang="en-US"/>
          </a:p>
        </p:txBody>
      </p:sp>
    </p:spTree>
    <p:extLst>
      <p:ext uri="{BB962C8B-B14F-4D97-AF65-F5344CB8AC3E}">
        <p14:creationId xmlns:p14="http://schemas.microsoft.com/office/powerpoint/2010/main" val="5725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Rise of “Clean Meat”</a:t>
            </a:r>
            <a:endParaRPr lang="en-IN" b="0" dirty="0"/>
          </a:p>
        </p:txBody>
      </p:sp>
      <p:sp>
        <p:nvSpPr>
          <p:cNvPr id="3" name="Content Placeholder 2"/>
          <p:cNvSpPr>
            <a:spLocks noGrp="1"/>
          </p:cNvSpPr>
          <p:nvPr>
            <p:ph sz="quarter" idx="11"/>
          </p:nvPr>
        </p:nvSpPr>
        <p:spPr>
          <a:xfrm>
            <a:off x="342900" y="1276709"/>
            <a:ext cx="8283512" cy="4971691"/>
          </a:xfrm>
        </p:spPr>
        <p:txBody>
          <a:bodyPr/>
          <a:lstStyle/>
          <a:p>
            <a:r>
              <a:rPr lang="en-GB" sz="2400" b="1" dirty="0"/>
              <a:t>Discussion Questions:</a:t>
            </a:r>
          </a:p>
          <a:p>
            <a:pPr marL="403200" indent="-403200">
              <a:buFont typeface="+mj-lt"/>
              <a:buAutoNum type="arabicPeriod"/>
            </a:pPr>
            <a:r>
              <a:rPr lang="en-GB" sz="2200" dirty="0"/>
              <a:t>What were the potential advantages of developing cultured meat? What were the challenges of developing it and bringing it to market?</a:t>
            </a:r>
          </a:p>
          <a:p>
            <a:pPr marL="403200" indent="-403200">
              <a:buFont typeface="+mj-lt"/>
              <a:buAutoNum type="arabicPeriod"/>
            </a:pPr>
            <a:r>
              <a:rPr lang="en-GB" sz="2200" dirty="0"/>
              <a:t>What kinds of organizations were involved in developing clean meat? What were the different resources that each kind of organization brought to the innovation and what were their motives?</a:t>
            </a:r>
          </a:p>
          <a:p>
            <a:pPr marL="403200" indent="-403200">
              <a:buFont typeface="+mj-lt"/>
              <a:buAutoNum type="arabicPeriod"/>
            </a:pPr>
            <a:r>
              <a:rPr lang="en-GB" sz="2200" dirty="0"/>
              <a:t>What are the challenges to gaining wide market acceptance of cultured meat, and how could these organizations facilitate that? Can you think of other products or services that faced similar challenges?</a:t>
            </a:r>
          </a:p>
        </p:txBody>
      </p:sp>
      <p:sp>
        <p:nvSpPr>
          <p:cNvPr id="6" name="Slide Number Placeholder 5"/>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1048374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GB" dirty="0"/>
              <a:t>Total R&amp;D Expenditures and Percent of R&amp;D Funds by Performing Sector, by Country 2017 </a:t>
            </a:r>
            <a:r>
              <a:rPr lang="en-US" sz="2400" dirty="0"/>
              <a:t>–</a:t>
            </a:r>
            <a:r>
              <a:rPr lang="en-GB" dirty="0"/>
              <a:t> Text Alternative</a:t>
            </a:r>
            <a:endParaRPr lang="en-US" b="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4668362"/>
          </a:xfrm>
        </p:spPr>
        <p:txBody>
          <a:bodyPr>
            <a:normAutofit lnSpcReduction="10000"/>
          </a:bodyPr>
          <a:lstStyle/>
          <a:p>
            <a:r>
              <a:rPr lang="en-US" sz="1800" b="0" i="0" u="none" strike="noStrike" dirty="0">
                <a:solidFill>
                  <a:srgbClr val="000000"/>
                </a:solidFill>
                <a:effectLst/>
              </a:rPr>
              <a:t>The data is shown for business, higher education, gross R and D expenditures in billion dollars, government, private nonprofit. The values for the United States for the year 2017 reads: Business, 73. Government, 10. Higher education, 13. Private nonprofit, 4. The values for China for the year 2017 reads: Business, 78. Government, 15. Higher education, 8. The values for Japan for the year 2017 reads: Business, 79. Government, 8. Higher education, 12. Private nonprofit, 1. The value for Germany for the year 2017 reads: Business, 69. Government, 14. Higher education, 18. The values for South Korea for the year 2017 reads: Business, 79.5. Government, 11. Higher education, 9. Private nonprofit, 1. The values of France for the year 2016 reads: Business, 65. Government, 12. Higher education, 21. Private nonprofit, 2. The values of India for the year 2015 reads: Business, 44. Government, 53. Higher education, 4. The values of the United Kingdom for the year 2016 reads: Business, 68. Government, 7. Higher education, 23. Private nonprofit, 3. The graph representing the gross R and D expenditures in billion dollars has the values: the United States, 530. China, 480. Japan, 170. Germany, 110. South Korea, 100. France, 80. India, 50. The United Kingdom, 50.</a:t>
            </a:r>
            <a:endParaRPr lang="en-GB"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30</a:t>
            </a:fld>
            <a:endParaRPr lang="en-US"/>
          </a:p>
        </p:txBody>
      </p:sp>
    </p:spTree>
    <p:extLst>
      <p:ext uri="{BB962C8B-B14F-4D97-AF65-F5344CB8AC3E}">
        <p14:creationId xmlns:p14="http://schemas.microsoft.com/office/powerpoint/2010/main" val="1242948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dirty="0"/>
              <a:t>Innovation in Collaborative Networks </a:t>
            </a:r>
            <a:r>
              <a:rPr lang="en-US" sz="1000" b="0" dirty="0"/>
              <a:t>2</a:t>
            </a:r>
            <a:r>
              <a:rPr lang="en-US" sz="3000" dirty="0"/>
              <a:t> </a:t>
            </a:r>
            <a:r>
              <a:rPr lang="en-US" sz="3200" dirty="0"/>
              <a:t>– </a:t>
            </a:r>
            <a:r>
              <a:rPr lang="en-US" sz="3000" dirty="0"/>
              <a:t>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200" b="0" i="0" u="none" strike="noStrike" dirty="0">
                <a:solidFill>
                  <a:srgbClr val="000000"/>
                </a:solidFill>
                <a:effectLst/>
              </a:rPr>
              <a:t>An illustration shows the worldwide technological collaboration network in the year 19</a:t>
            </a:r>
            <a:r>
              <a:rPr lang="en-US" sz="100" b="0" i="0" u="none" strike="noStrike" dirty="0">
                <a:solidFill>
                  <a:srgbClr val="000000"/>
                </a:solidFill>
                <a:effectLst/>
              </a:rPr>
              <a:t> </a:t>
            </a:r>
            <a:r>
              <a:rPr lang="en-US" sz="2200" b="0" i="0" u="none" strike="noStrike" dirty="0">
                <a:solidFill>
                  <a:srgbClr val="000000"/>
                </a:solidFill>
                <a:effectLst/>
              </a:rPr>
              <a:t>95. The dense web of connected firms is seen mostly on the right. The central part of the web has the company names: I</a:t>
            </a:r>
            <a:r>
              <a:rPr lang="en-US" sz="100" b="0" i="0" u="none" strike="noStrike" dirty="0">
                <a:solidFill>
                  <a:srgbClr val="000000"/>
                </a:solidFill>
                <a:effectLst/>
              </a:rPr>
              <a:t> </a:t>
            </a:r>
            <a:r>
              <a:rPr lang="en-US" sz="2200" b="0" i="0" u="none" strike="noStrike" dirty="0">
                <a:solidFill>
                  <a:srgbClr val="000000"/>
                </a:solidFill>
                <a:effectLst/>
              </a:rPr>
              <a:t>B</a:t>
            </a:r>
            <a:r>
              <a:rPr lang="en-US" sz="100" b="0" i="0" u="none" strike="noStrike" dirty="0">
                <a:solidFill>
                  <a:srgbClr val="000000"/>
                </a:solidFill>
                <a:effectLst/>
              </a:rPr>
              <a:t> </a:t>
            </a:r>
            <a:r>
              <a:rPr lang="en-US" sz="2200" b="0" i="0" u="none" strike="noStrike" dirty="0">
                <a:solidFill>
                  <a:srgbClr val="000000"/>
                </a:solidFill>
                <a:effectLst/>
              </a:rPr>
              <a:t>M Corporation, Motorola Incorporated, and Hewlett Packard Company. To its right, an illustration shows the worldwide technological collaboration network in the year 2000. The once dense web is spread out into different parts. The spread out sections includes: Seven eleven Japan Company Limited, </a:t>
            </a:r>
            <a:r>
              <a:rPr lang="en-US" sz="2200" b="0" i="0" u="none" strike="noStrike" dirty="0" err="1">
                <a:solidFill>
                  <a:srgbClr val="000000"/>
                </a:solidFill>
                <a:effectLst/>
              </a:rPr>
              <a:t>Stressgen</a:t>
            </a:r>
            <a:r>
              <a:rPr lang="en-US" sz="2200" b="0" i="0" u="none" strike="noStrike" dirty="0">
                <a:solidFill>
                  <a:srgbClr val="000000"/>
                </a:solidFill>
                <a:effectLst/>
              </a:rPr>
              <a:t> Biotechnologies Corporation, Elan Corporation P</a:t>
            </a:r>
            <a:r>
              <a:rPr lang="en-US" sz="100" b="0" i="0" u="none" strike="noStrike" dirty="0">
                <a:solidFill>
                  <a:srgbClr val="000000"/>
                </a:solidFill>
                <a:effectLst/>
              </a:rPr>
              <a:t> </a:t>
            </a:r>
            <a:r>
              <a:rPr lang="en-US" sz="2200" b="0" i="0" u="none" strike="noStrike" dirty="0">
                <a:solidFill>
                  <a:srgbClr val="000000"/>
                </a:solidFill>
                <a:effectLst/>
              </a:rPr>
              <a:t>L</a:t>
            </a:r>
            <a:r>
              <a:rPr lang="en-US" sz="100" b="0" i="0" u="none" strike="noStrike" dirty="0">
                <a:solidFill>
                  <a:srgbClr val="000000"/>
                </a:solidFill>
                <a:effectLst/>
              </a:rPr>
              <a:t> </a:t>
            </a:r>
            <a:r>
              <a:rPr lang="en-US" sz="2200" b="0" i="0" u="none" strike="noStrike" dirty="0">
                <a:solidFill>
                  <a:srgbClr val="000000"/>
                </a:solidFill>
                <a:effectLst/>
              </a:rPr>
              <a:t>C, Bayer A</a:t>
            </a:r>
            <a:r>
              <a:rPr lang="en-US" sz="100" b="0" i="0" u="none" strike="noStrike" dirty="0">
                <a:solidFill>
                  <a:srgbClr val="000000"/>
                </a:solidFill>
                <a:effectLst/>
              </a:rPr>
              <a:t> </a:t>
            </a:r>
            <a:r>
              <a:rPr lang="en-US" sz="2200" b="0" i="0" u="none" strike="noStrike" dirty="0">
                <a:solidFill>
                  <a:srgbClr val="000000"/>
                </a:solidFill>
                <a:effectLst/>
              </a:rPr>
              <a:t>G, Monsanto Company, C</a:t>
            </a:r>
            <a:r>
              <a:rPr lang="en-US" sz="100" b="0" i="0" u="none" strike="noStrike" dirty="0">
                <a:solidFill>
                  <a:srgbClr val="000000"/>
                </a:solidFill>
                <a:effectLst/>
              </a:rPr>
              <a:t> </a:t>
            </a:r>
            <a:r>
              <a:rPr lang="en-US" sz="2200" b="0" i="0" u="none" strike="noStrike" dirty="0">
                <a:solidFill>
                  <a:srgbClr val="000000"/>
                </a:solidFill>
                <a:effectLst/>
              </a:rPr>
              <a:t>S</a:t>
            </a:r>
            <a:r>
              <a:rPr lang="en-US" sz="100" b="0" i="0" u="none" strike="noStrike" dirty="0">
                <a:solidFill>
                  <a:srgbClr val="000000"/>
                </a:solidFill>
                <a:effectLst/>
              </a:rPr>
              <a:t> </a:t>
            </a:r>
            <a:r>
              <a:rPr lang="en-US" sz="2200" b="0" i="0" u="none" strike="noStrike" dirty="0">
                <a:solidFill>
                  <a:srgbClr val="000000"/>
                </a:solidFill>
                <a:effectLst/>
              </a:rPr>
              <a:t>I</a:t>
            </a:r>
            <a:r>
              <a:rPr lang="en-US" sz="100" b="0" i="0" u="none" strike="noStrike" dirty="0">
                <a:solidFill>
                  <a:srgbClr val="000000"/>
                </a:solidFill>
                <a:effectLst/>
              </a:rPr>
              <a:t> </a:t>
            </a:r>
            <a:r>
              <a:rPr lang="en-US" sz="2200" b="0" i="0" u="none" strike="noStrike" dirty="0">
                <a:solidFill>
                  <a:srgbClr val="000000"/>
                </a:solidFill>
                <a:effectLst/>
              </a:rPr>
              <a:t>R</a:t>
            </a:r>
            <a:r>
              <a:rPr lang="en-US" sz="100" b="0" i="0" u="none" strike="noStrike" dirty="0">
                <a:solidFill>
                  <a:srgbClr val="000000"/>
                </a:solidFill>
                <a:effectLst/>
              </a:rPr>
              <a:t> </a:t>
            </a:r>
            <a:r>
              <a:rPr lang="en-US" sz="2200" b="0" i="0" u="none" strike="noStrike" dirty="0">
                <a:solidFill>
                  <a:srgbClr val="000000"/>
                </a:solidFill>
                <a:effectLst/>
              </a:rPr>
              <a:t>O, Magazine House Company Limited, Qualcomm Incorporated, Toyota Motor Corporation. The central part of the web includes the companies: Matsushita Electric Industrial, Sun Microsystems Incorporated, Hitachi Incorporated, Microsoft Corporation.</a:t>
            </a:r>
            <a:endParaRPr lang="en-GB" sz="22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31</a:t>
            </a:fld>
            <a:endParaRPr lang="en-US"/>
          </a:p>
        </p:txBody>
      </p:sp>
    </p:spTree>
    <p:extLst>
      <p:ext uri="{BB962C8B-B14F-4D97-AF65-F5344CB8AC3E}">
        <p14:creationId xmlns:p14="http://schemas.microsoft.com/office/powerpoint/2010/main" val="344524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a:t>
            </a:r>
          </a:p>
        </p:txBody>
      </p:sp>
      <p:sp>
        <p:nvSpPr>
          <p:cNvPr id="3" name="Content Placeholder 2"/>
          <p:cNvSpPr>
            <a:spLocks noGrp="1"/>
          </p:cNvSpPr>
          <p:nvPr>
            <p:ph sz="quarter" idx="11"/>
          </p:nvPr>
        </p:nvSpPr>
        <p:spPr>
          <a:xfrm>
            <a:off x="342900" y="1276709"/>
            <a:ext cx="8458200" cy="846005"/>
          </a:xfrm>
        </p:spPr>
        <p:txBody>
          <a:bodyPr>
            <a:normAutofit/>
          </a:bodyPr>
          <a:lstStyle/>
          <a:p>
            <a:r>
              <a:rPr lang="en-GB" sz="2400" dirty="0"/>
              <a:t>Innovation can arise from many different sources and the linkages between them.</a:t>
            </a:r>
          </a:p>
        </p:txBody>
      </p:sp>
      <p:pic>
        <p:nvPicPr>
          <p:cNvPr id="7" name="Picture 6" descr="An illustration shows various sources of innovation as a system."/>
          <p:cNvPicPr>
            <a:picLocks noChangeAspect="1"/>
          </p:cNvPicPr>
          <p:nvPr/>
        </p:nvPicPr>
        <p:blipFill>
          <a:blip r:embed="rId2"/>
          <a:stretch>
            <a:fillRect/>
          </a:stretch>
        </p:blipFill>
        <p:spPr>
          <a:xfrm>
            <a:off x="1960886" y="2352837"/>
            <a:ext cx="5218628" cy="3840813"/>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p>
        </p:txBody>
      </p:sp>
      <p:sp>
        <p:nvSpPr>
          <p:cNvPr id="6" name="Slide Number Placeholder 5"/>
          <p:cNvSpPr>
            <a:spLocks noGrp="1"/>
          </p:cNvSpPr>
          <p:nvPr>
            <p:ph type="sldNum" sz="quarter" idx="10"/>
          </p:nvPr>
        </p:nvSpPr>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403378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Creativity </a:t>
            </a:r>
            <a:r>
              <a:rPr lang="en-IN" sz="1000" b="0" dirty="0"/>
              <a:t>1</a:t>
            </a:r>
            <a:endParaRPr lang="en-IN" b="0" dirty="0"/>
          </a:p>
        </p:txBody>
      </p:sp>
      <p:sp>
        <p:nvSpPr>
          <p:cNvPr id="3" name="Content Placeholder 2"/>
          <p:cNvSpPr>
            <a:spLocks noGrp="1"/>
          </p:cNvSpPr>
          <p:nvPr>
            <p:ph sz="quarter" idx="11"/>
          </p:nvPr>
        </p:nvSpPr>
        <p:spPr/>
        <p:txBody>
          <a:bodyPr/>
          <a:lstStyle/>
          <a:p>
            <a:r>
              <a:rPr lang="en-GB" sz="2400" b="1" dirty="0"/>
              <a:t>Creativity</a:t>
            </a:r>
            <a:r>
              <a:rPr lang="en-GB" sz="2400" dirty="0"/>
              <a:t>: The ability to produce work that is </a:t>
            </a:r>
            <a:r>
              <a:rPr lang="en-GB" sz="2400" i="1" dirty="0"/>
              <a:t>useful</a:t>
            </a:r>
            <a:r>
              <a:rPr lang="en-GB" sz="2400" dirty="0"/>
              <a:t> and </a:t>
            </a:r>
            <a:r>
              <a:rPr lang="en-GB" sz="2400" i="1" dirty="0"/>
              <a:t>novel</a:t>
            </a:r>
            <a:r>
              <a:rPr lang="en-GB" sz="2400" dirty="0"/>
              <a:t>.</a:t>
            </a:r>
          </a:p>
          <a:p>
            <a:r>
              <a:rPr lang="en-GB" sz="2200" dirty="0"/>
              <a:t>Individual creativity is a function of:</a:t>
            </a:r>
          </a:p>
          <a:p>
            <a:pPr marL="291600" lvl="1" indent="-291600"/>
            <a:r>
              <a:rPr lang="en-GB" dirty="0"/>
              <a:t>Intellectual abilities (for example, ability to articulate ideas).</a:t>
            </a:r>
          </a:p>
          <a:p>
            <a:pPr marL="291600" lvl="1" indent="-291600"/>
            <a:r>
              <a:rPr lang="en-GB" dirty="0"/>
              <a:t>Knowledge (for example, understand field, but not wed to paradigms).</a:t>
            </a:r>
          </a:p>
          <a:p>
            <a:pPr marL="291600" lvl="1" indent="-291600"/>
            <a:r>
              <a:rPr lang="en-GB" dirty="0"/>
              <a:t>Personality (for example, confidence in own capabilities).</a:t>
            </a:r>
          </a:p>
          <a:p>
            <a:pPr marL="291600" lvl="1" indent="-291600"/>
            <a:r>
              <a:rPr lang="en-GB" dirty="0"/>
              <a:t>Motivation (for example, rely on intrinsic motivation).</a:t>
            </a:r>
          </a:p>
          <a:p>
            <a:pPr marL="291600" lvl="1" indent="-291600"/>
            <a:r>
              <a:rPr lang="en-GB" dirty="0"/>
              <a:t>Environment (for example, support and rewards for creative ideas).</a:t>
            </a:r>
          </a:p>
        </p:txBody>
      </p:sp>
      <p:sp>
        <p:nvSpPr>
          <p:cNvPr id="6" name="Slide Number Placeholder 5"/>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326390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Creativity </a:t>
            </a:r>
            <a:r>
              <a:rPr lang="en-IN" sz="1000" b="0" dirty="0"/>
              <a:t>2</a:t>
            </a:r>
            <a:endParaRPr lang="en-IN" b="0" dirty="0"/>
          </a:p>
        </p:txBody>
      </p:sp>
      <p:sp>
        <p:nvSpPr>
          <p:cNvPr id="3" name="Content Placeholder 2"/>
          <p:cNvSpPr>
            <a:spLocks noGrp="1"/>
          </p:cNvSpPr>
          <p:nvPr>
            <p:ph sz="quarter" idx="11"/>
          </p:nvPr>
        </p:nvSpPr>
        <p:spPr>
          <a:xfrm>
            <a:off x="342900" y="1276709"/>
            <a:ext cx="8458200" cy="1874705"/>
          </a:xfrm>
        </p:spPr>
        <p:txBody>
          <a:bodyPr/>
          <a:lstStyle/>
          <a:p>
            <a:r>
              <a:rPr lang="en-GB" sz="2400" dirty="0"/>
              <a:t>Organizational Creativity is a function of:</a:t>
            </a:r>
          </a:p>
          <a:p>
            <a:pPr marL="291600" lvl="1" indent="-291600"/>
            <a:r>
              <a:rPr lang="en-GB" sz="2200" dirty="0"/>
              <a:t>Creativity of individuals within the organization.</a:t>
            </a:r>
          </a:p>
          <a:p>
            <a:pPr marL="291600" lvl="1" indent="-291600"/>
            <a:r>
              <a:rPr lang="en-GB" sz="2200" dirty="0"/>
              <a:t>Social processes and contextual factors that shape how those individuals interact and behave</a:t>
            </a:r>
            <a:r>
              <a:rPr lang="en-GB" dirty="0"/>
              <a:t>.</a:t>
            </a:r>
          </a:p>
        </p:txBody>
      </p:sp>
      <p:sp>
        <p:nvSpPr>
          <p:cNvPr id="4" name="Content Placeholder 3"/>
          <p:cNvSpPr>
            <a:spLocks noGrp="1"/>
          </p:cNvSpPr>
          <p:nvPr>
            <p:ph sz="quarter" idx="14"/>
          </p:nvPr>
        </p:nvSpPr>
        <p:spPr>
          <a:xfrm>
            <a:off x="342900" y="3373458"/>
            <a:ext cx="8458200" cy="2874942"/>
          </a:xfrm>
        </p:spPr>
        <p:txBody>
          <a:bodyPr/>
          <a:lstStyle/>
          <a:p>
            <a:r>
              <a:rPr lang="en-GB" sz="2400" dirty="0"/>
              <a:t>Methods of encouraging/tapping organizational creativity:</a:t>
            </a:r>
          </a:p>
          <a:p>
            <a:pPr marL="291600" lvl="1" indent="-291600"/>
            <a:r>
              <a:rPr lang="en-GB" sz="2200" dirty="0"/>
              <a:t>Idea collection systems (for example, suggestion box; Google’s idea management system).</a:t>
            </a:r>
          </a:p>
          <a:p>
            <a:pPr marL="291600" lvl="1" indent="-291600"/>
            <a:r>
              <a:rPr lang="en-GB" sz="2200" dirty="0"/>
              <a:t>Creativity training programs.</a:t>
            </a:r>
          </a:p>
          <a:p>
            <a:pPr marL="291600" lvl="1" indent="-291600"/>
            <a:r>
              <a:rPr lang="en-GB" sz="2200" dirty="0"/>
              <a:t>Culture that encourages (but doesn’t directly</a:t>
            </a:r>
            <a:r>
              <a:rPr lang="en-GB" sz="2200" b="1" dirty="0"/>
              <a:t> </a:t>
            </a:r>
            <a:r>
              <a:rPr lang="en-GB" sz="2200" i="1" dirty="0"/>
              <a:t>pay</a:t>
            </a:r>
            <a:r>
              <a:rPr lang="en-GB" sz="2200" b="1" dirty="0"/>
              <a:t> </a:t>
            </a:r>
            <a:r>
              <a:rPr lang="en-GB" sz="2200" dirty="0"/>
              <a:t>for) creativity.</a:t>
            </a:r>
          </a:p>
        </p:txBody>
      </p:sp>
      <p:sp>
        <p:nvSpPr>
          <p:cNvPr id="7" name="Slide Number Placeholder 6"/>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400482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Theory in Action </a:t>
            </a:r>
            <a:r>
              <a:rPr lang="en-IN" sz="1000" b="0" dirty="0"/>
              <a:t>1</a:t>
            </a:r>
            <a:endParaRPr lang="en-IN" b="0" dirty="0"/>
          </a:p>
        </p:txBody>
      </p:sp>
      <p:sp>
        <p:nvSpPr>
          <p:cNvPr id="3" name="Content Placeholder 2"/>
          <p:cNvSpPr>
            <a:spLocks noGrp="1"/>
          </p:cNvSpPr>
          <p:nvPr>
            <p:ph sz="quarter" idx="11"/>
          </p:nvPr>
        </p:nvSpPr>
        <p:spPr/>
        <p:txBody>
          <a:bodyPr/>
          <a:lstStyle/>
          <a:p>
            <a:r>
              <a:rPr lang="en-GB" sz="2400" dirty="0"/>
              <a:t>Inspiring Innovation at Google.</a:t>
            </a:r>
          </a:p>
          <a:p>
            <a:r>
              <a:rPr lang="en-GB" sz="2200" dirty="0"/>
              <a:t>Google uses a range of formal and informal mechanisms to encourage its employees to innovate, including:</a:t>
            </a:r>
          </a:p>
          <a:p>
            <a:pPr marL="291600" lvl="1" indent="-291600"/>
            <a:r>
              <a:rPr lang="en-GB" dirty="0"/>
              <a:t>20% Time (all engineers are encouraged to spend 20% of their time working on their own projects).</a:t>
            </a:r>
          </a:p>
          <a:p>
            <a:pPr marL="291600" lvl="1" indent="-291600"/>
            <a:r>
              <a:rPr lang="en-GB" dirty="0"/>
              <a:t>Recognition awards.</a:t>
            </a:r>
          </a:p>
          <a:p>
            <a:pPr marL="291600" lvl="1" indent="-291600"/>
            <a:r>
              <a:rPr lang="en-GB" dirty="0"/>
              <a:t>Google Founders’ Awards.</a:t>
            </a:r>
          </a:p>
          <a:p>
            <a:pPr marL="291600" lvl="1" indent="-291600"/>
            <a:r>
              <a:rPr lang="en-GB" dirty="0"/>
              <a:t>Ad sense Ideas Contest.</a:t>
            </a:r>
          </a:p>
          <a:p>
            <a:pPr marL="291600" lvl="1" indent="-291600"/>
            <a:r>
              <a:rPr lang="en-GB" dirty="0"/>
              <a:t>Innovation reviews</a:t>
            </a:r>
            <a:r>
              <a:rPr lang="en-IN" dirty="0"/>
              <a:t>.</a:t>
            </a:r>
            <a:endParaRPr lang="en-GB" dirty="0"/>
          </a:p>
        </p:txBody>
      </p:sp>
      <p:sp>
        <p:nvSpPr>
          <p:cNvPr id="6" name="Slide Number Placeholder 5"/>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26263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Translating Creativity into Innovation</a:t>
            </a:r>
          </a:p>
        </p:txBody>
      </p:sp>
      <p:sp>
        <p:nvSpPr>
          <p:cNvPr id="3" name="Content Placeholder 2"/>
          <p:cNvSpPr>
            <a:spLocks noGrp="1"/>
          </p:cNvSpPr>
          <p:nvPr>
            <p:ph sz="quarter" idx="11"/>
          </p:nvPr>
        </p:nvSpPr>
        <p:spPr>
          <a:xfrm>
            <a:off x="342900" y="1276710"/>
            <a:ext cx="8458200" cy="1842047"/>
          </a:xfrm>
        </p:spPr>
        <p:txBody>
          <a:bodyPr>
            <a:normAutofit/>
          </a:bodyPr>
          <a:lstStyle/>
          <a:p>
            <a:pPr>
              <a:lnSpc>
                <a:spcPct val="80000"/>
              </a:lnSpc>
            </a:pPr>
            <a:r>
              <a:rPr lang="en-GB" sz="2400" dirty="0"/>
              <a:t>Innovation is the implementation of creative ideas into some new device or process.</a:t>
            </a:r>
          </a:p>
          <a:p>
            <a:pPr>
              <a:lnSpc>
                <a:spcPct val="80000"/>
              </a:lnSpc>
            </a:pPr>
            <a:r>
              <a:rPr lang="en-GB" sz="2400" dirty="0"/>
              <a:t>Requires combining creativity with resources and expertise.</a:t>
            </a:r>
          </a:p>
          <a:p>
            <a:pPr>
              <a:lnSpc>
                <a:spcPct val="80000"/>
              </a:lnSpc>
            </a:pPr>
            <a:r>
              <a:rPr lang="en-GB" sz="2400" b="1" dirty="0"/>
              <a:t>Inventors</a:t>
            </a:r>
            <a:r>
              <a:rPr lang="en-GB" sz="2400" dirty="0"/>
              <a:t>.</a:t>
            </a:r>
          </a:p>
          <a:p>
            <a:pPr marL="291600" indent="-291600">
              <a:lnSpc>
                <a:spcPct val="80000"/>
              </a:lnSpc>
              <a:buFont typeface="Arial" panose="020B0604020202020204" pitchFamily="34" charset="0"/>
              <a:buChar char="•"/>
            </a:pPr>
            <a:r>
              <a:rPr lang="en-GB" sz="2200" dirty="0"/>
              <a:t>One ten-year study found that inventors typically:</a:t>
            </a:r>
          </a:p>
        </p:txBody>
      </p:sp>
      <p:sp>
        <p:nvSpPr>
          <p:cNvPr id="4" name="Content Placeholder 3"/>
          <p:cNvSpPr>
            <a:spLocks noGrp="1"/>
          </p:cNvSpPr>
          <p:nvPr>
            <p:ph sz="quarter" idx="14"/>
          </p:nvPr>
        </p:nvSpPr>
        <p:spPr>
          <a:xfrm>
            <a:off x="342900" y="3213489"/>
            <a:ext cx="8458200" cy="2632139"/>
          </a:xfrm>
        </p:spPr>
        <p:txBody>
          <a:bodyPr>
            <a:noAutofit/>
          </a:bodyPr>
          <a:lstStyle/>
          <a:p>
            <a:pPr marL="806400" lvl="1" indent="-446400">
              <a:lnSpc>
                <a:spcPct val="90000"/>
              </a:lnSpc>
              <a:buFont typeface="+mj-lt"/>
              <a:buAutoNum type="arabicPeriod"/>
            </a:pPr>
            <a:r>
              <a:rPr lang="en-GB" dirty="0"/>
              <a:t>Have mastered the basic tools and operations of the field in which they invent, but they will have not specialized solely on that field.</a:t>
            </a:r>
          </a:p>
          <a:p>
            <a:pPr marL="806400" lvl="1" indent="-446400">
              <a:lnSpc>
                <a:spcPct val="90000"/>
              </a:lnSpc>
              <a:buFont typeface="+mj-lt"/>
              <a:buAutoNum type="arabicPeriod"/>
            </a:pPr>
            <a:r>
              <a:rPr lang="en-GB" dirty="0"/>
              <a:t>Are curious, and more interested in problems than solutions.</a:t>
            </a:r>
          </a:p>
          <a:p>
            <a:pPr marL="806400" lvl="1" indent="-446400">
              <a:lnSpc>
                <a:spcPct val="90000"/>
              </a:lnSpc>
              <a:buFont typeface="+mj-lt"/>
              <a:buAutoNum type="arabicPeriod"/>
            </a:pPr>
            <a:r>
              <a:rPr lang="en-GB" dirty="0"/>
              <a:t>Question the assumptions made in previous work in the field.</a:t>
            </a:r>
          </a:p>
          <a:p>
            <a:pPr marL="806400" lvl="1" indent="-446400">
              <a:lnSpc>
                <a:spcPct val="90000"/>
              </a:lnSpc>
              <a:buFont typeface="+mj-lt"/>
              <a:buAutoNum type="arabicPeriod"/>
            </a:pPr>
            <a:r>
              <a:rPr lang="en-GB" dirty="0"/>
              <a:t>Often have the sense that all knowledge is unified. They will seek global solutions rather than local solutions and will be generalists by nature.</a:t>
            </a:r>
          </a:p>
        </p:txBody>
      </p:sp>
      <p:sp>
        <p:nvSpPr>
          <p:cNvPr id="5" name="Content Placeholder 4"/>
          <p:cNvSpPr>
            <a:spLocks noGrp="1"/>
          </p:cNvSpPr>
          <p:nvPr>
            <p:ph sz="quarter" idx="15"/>
          </p:nvPr>
        </p:nvSpPr>
        <p:spPr>
          <a:xfrm>
            <a:off x="342900" y="5938057"/>
            <a:ext cx="8458200" cy="626032"/>
          </a:xfrm>
        </p:spPr>
        <p:txBody>
          <a:bodyPr>
            <a:noAutofit/>
          </a:bodyPr>
          <a:lstStyle/>
          <a:p>
            <a:pPr lvl="1">
              <a:lnSpc>
                <a:spcPct val="80000"/>
              </a:lnSpc>
            </a:pPr>
            <a:r>
              <a:rPr lang="en-GB" sz="2200" dirty="0"/>
              <a:t>Such individuals may develop many new devices or processes but commercialize few.</a:t>
            </a:r>
          </a:p>
        </p:txBody>
      </p:sp>
      <p:sp>
        <p:nvSpPr>
          <p:cNvPr id="11" name="Slide Number Placeholder 10"/>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207938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Theory in Action </a:t>
            </a:r>
            <a:r>
              <a:rPr lang="en-IN" sz="1000" b="0" dirty="0"/>
              <a:t>2</a:t>
            </a:r>
            <a:endParaRPr lang="en-IN" b="0" dirty="0"/>
          </a:p>
        </p:txBody>
      </p:sp>
      <p:sp>
        <p:nvSpPr>
          <p:cNvPr id="3" name="Content Placeholder 2"/>
          <p:cNvSpPr>
            <a:spLocks noGrp="1"/>
          </p:cNvSpPr>
          <p:nvPr>
            <p:ph sz="quarter" idx="11"/>
          </p:nvPr>
        </p:nvSpPr>
        <p:spPr>
          <a:xfrm>
            <a:off x="342900" y="1276710"/>
            <a:ext cx="8458200" cy="1776733"/>
          </a:xfrm>
        </p:spPr>
        <p:txBody>
          <a:bodyPr>
            <a:normAutofit/>
          </a:bodyPr>
          <a:lstStyle/>
          <a:p>
            <a:r>
              <a:rPr lang="en-GB" sz="2200" b="1" dirty="0"/>
              <a:t>What Breakthrough Innovators Have in Common.</a:t>
            </a:r>
          </a:p>
          <a:p>
            <a:r>
              <a:rPr lang="en-GB" dirty="0"/>
              <a:t>A study of individuals (published in </a:t>
            </a:r>
            <a:r>
              <a:rPr lang="en-GB" u="sng" dirty="0"/>
              <a:t>“Quirky: The remarkable story of the traits, foibles, and genius of breakthrough innovators who changed the world”</a:t>
            </a:r>
            <a:r>
              <a:rPr lang="en-GB" dirty="0"/>
              <a:t> identified as serial breakthrough innovators identified some key commonalities:</a:t>
            </a:r>
          </a:p>
        </p:txBody>
      </p:sp>
      <p:sp>
        <p:nvSpPr>
          <p:cNvPr id="4" name="Content Placeholder 3"/>
          <p:cNvSpPr>
            <a:spLocks noGrp="1"/>
          </p:cNvSpPr>
          <p:nvPr>
            <p:ph sz="quarter" idx="14"/>
          </p:nvPr>
        </p:nvSpPr>
        <p:spPr>
          <a:xfrm>
            <a:off x="342900" y="3131847"/>
            <a:ext cx="8458200" cy="2158604"/>
          </a:xfrm>
        </p:spPr>
        <p:txBody>
          <a:bodyPr>
            <a:normAutofit lnSpcReduction="10000"/>
          </a:bodyPr>
          <a:lstStyle/>
          <a:p>
            <a:pPr marL="403200" indent="-403200">
              <a:buFont typeface="+mj-lt"/>
              <a:buAutoNum type="arabicPeriod"/>
            </a:pPr>
            <a:r>
              <a:rPr lang="en-GB" dirty="0"/>
              <a:t>They felt a sense of “separateness and tended to challenge rules.</a:t>
            </a:r>
          </a:p>
          <a:p>
            <a:pPr marL="403200" indent="-403200">
              <a:buFont typeface="+mj-lt"/>
              <a:buAutoNum type="arabicPeriod"/>
            </a:pPr>
            <a:r>
              <a:rPr lang="en-GB" dirty="0"/>
              <a:t>They had intense faith in their ability to achieve their objectives.</a:t>
            </a:r>
          </a:p>
          <a:p>
            <a:pPr marL="403200" indent="-403200">
              <a:buFont typeface="+mj-lt"/>
              <a:buAutoNum type="arabicPeriod"/>
            </a:pPr>
            <a:r>
              <a:rPr lang="en-GB" dirty="0"/>
              <a:t>They were keenly idealistic.</a:t>
            </a:r>
          </a:p>
          <a:p>
            <a:pPr marL="403200" indent="-403200">
              <a:buFont typeface="+mj-lt"/>
              <a:buAutoNum type="arabicPeriod"/>
            </a:pPr>
            <a:r>
              <a:rPr lang="en-GB" dirty="0"/>
              <a:t>They began with modest means and worked very hard for their success.</a:t>
            </a:r>
          </a:p>
          <a:p>
            <a:pPr marL="403200" indent="-403200">
              <a:buFont typeface="+mj-lt"/>
              <a:buAutoNum type="arabicPeriod"/>
            </a:pPr>
            <a:r>
              <a:rPr lang="en-GB" dirty="0"/>
              <a:t>They were often self taught.</a:t>
            </a:r>
          </a:p>
        </p:txBody>
      </p:sp>
      <p:sp>
        <p:nvSpPr>
          <p:cNvPr id="5" name="Content Placeholder 4"/>
          <p:cNvSpPr>
            <a:spLocks noGrp="1"/>
          </p:cNvSpPr>
          <p:nvPr>
            <p:ph sz="quarter" idx="15"/>
          </p:nvPr>
        </p:nvSpPr>
        <p:spPr>
          <a:xfrm>
            <a:off x="342900" y="5388422"/>
            <a:ext cx="8458200" cy="1116000"/>
          </a:xfrm>
        </p:spPr>
        <p:txBody>
          <a:bodyPr>
            <a:noAutofit/>
          </a:bodyPr>
          <a:lstStyle/>
          <a:p>
            <a:pPr marL="1588" lvl="1" indent="0">
              <a:buNone/>
            </a:pPr>
            <a:r>
              <a:rPr lang="en-GB" sz="2200" dirty="0"/>
              <a:t>Understanding </a:t>
            </a:r>
            <a:r>
              <a:rPr lang="en-GB" sz="2200" i="1" dirty="0"/>
              <a:t>how</a:t>
            </a:r>
            <a:r>
              <a:rPr lang="en-GB" sz="2200" dirty="0"/>
              <a:t> these factors helped them become breakthrough innovators reveals how anyone can nurture breakthrough innovation potential.</a:t>
            </a:r>
          </a:p>
        </p:txBody>
      </p:sp>
      <p:sp>
        <p:nvSpPr>
          <p:cNvPr id="11" name="Slide Number Placeholder 10"/>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4175258294"/>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E7BC6287-1E57-46F8-B46D-CC0ECE7CEE8E}"/>
    </a:ext>
  </a:extLst>
</a:theme>
</file>

<file path=ppt/theme/theme2.xml><?xml version="1.0" encoding="utf-8"?>
<a:theme xmlns:a="http://schemas.openxmlformats.org/drawingml/2006/main" name="MainContentSlideMaster">
  <a:themeElements>
    <a:clrScheme name="Custom 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002D0E3A-676D-4160-97AC-45FBF1A959A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Template_Editorial_v11_2020</Template>
  <TotalTime>1066</TotalTime>
  <Words>2578</Words>
  <Application>Microsoft Office PowerPoint</Application>
  <PresentationFormat>On-screen Show (4:3)</PresentationFormat>
  <Paragraphs>230</Paragraphs>
  <Slides>31</Slides>
  <Notes>1</Notes>
  <HiddenSlides>4</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31</vt:i4>
      </vt:variant>
    </vt:vector>
  </HeadingPairs>
  <TitlesOfParts>
    <vt:vector size="38" baseType="lpstr">
      <vt:lpstr>Arial</vt:lpstr>
      <vt:lpstr>Calibri</vt:lpstr>
      <vt:lpstr>Title Slides Master</vt:lpstr>
      <vt:lpstr>MainContentSlideMaster</vt:lpstr>
      <vt:lpstr>ClosingMaster</vt:lpstr>
      <vt:lpstr>DividerSlideMaster</vt:lpstr>
      <vt:lpstr>ImageDescriptionAppendixSlideMaster</vt:lpstr>
      <vt:lpstr>Chapter 2</vt:lpstr>
      <vt:lpstr>The Rise of Cultured Meat</vt:lpstr>
      <vt:lpstr>The Rise of “Clean Meat”</vt:lpstr>
      <vt:lpstr>Overview</vt:lpstr>
      <vt:lpstr>Creativity 1</vt:lpstr>
      <vt:lpstr>Creativity 2</vt:lpstr>
      <vt:lpstr>Theory in Action 1</vt:lpstr>
      <vt:lpstr>Translating Creativity into Innovation</vt:lpstr>
      <vt:lpstr>Theory in Action 2</vt:lpstr>
      <vt:lpstr>Transforming Creativity into Innovation 1</vt:lpstr>
      <vt:lpstr>Transforming Creativity into Innovation 2</vt:lpstr>
      <vt:lpstr>Transforming Creativity into Innovation 3</vt:lpstr>
      <vt:lpstr>Transforming Creativity into Innovation 4</vt:lpstr>
      <vt:lpstr>Transforming Creativity into Innovation 5</vt:lpstr>
      <vt:lpstr>Transforming Creativity into Innovation 6</vt:lpstr>
      <vt:lpstr>Transforming Creativity into Innovation 7</vt:lpstr>
      <vt:lpstr>Transforming Creativity into Innovation 8</vt:lpstr>
      <vt:lpstr>Total R&amp;D Expenditures and Percent of R&amp;D Funds by Performing Sector, by Country 2017</vt:lpstr>
      <vt:lpstr>Innovation in Collaborative Networks 1</vt:lpstr>
      <vt:lpstr>Innovation in Collaborative Networks 2</vt:lpstr>
      <vt:lpstr>Innovation in Collaborative Networks 3</vt:lpstr>
      <vt:lpstr>Innovation in Collaborative Networks 4</vt:lpstr>
      <vt:lpstr>Innovation in Collaborative Networks 5</vt:lpstr>
      <vt:lpstr>Research Brief</vt:lpstr>
      <vt:lpstr>Discussion Questions</vt:lpstr>
      <vt:lpstr>Supplemental Video</vt:lpstr>
      <vt:lpstr>End of Main Content</vt:lpstr>
      <vt:lpstr>Accessibility Content: Text Alternatives for Images</vt:lpstr>
      <vt:lpstr>Overview – Text Alternative</vt:lpstr>
      <vt:lpstr>Total R&amp;D Expenditures and Percent of R&amp;D Funds by Performing Sector, by Country 2017 – Text Alternative</vt:lpstr>
      <vt:lpstr>Innovation in Collaborative Networks 2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of Innovation, 7th Edition</dc:title>
  <dc:creator/>
  <cp:keywords/>
  <cp:lastModifiedBy>Nithiyanadhan Rajagopal</cp:lastModifiedBy>
  <cp:revision>107</cp:revision>
  <dcterms:created xsi:type="dcterms:W3CDTF">2021-07-01T13:49:16Z</dcterms:created>
  <dcterms:modified xsi:type="dcterms:W3CDTF">2022-01-24T15:57:48Z</dcterms:modified>
</cp:coreProperties>
</file>