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8"/>
  </p:notesMasterIdLst>
  <p:sldIdLst>
    <p:sldId id="303" r:id="rId6"/>
    <p:sldId id="394" r:id="rId7"/>
    <p:sldId id="486" r:id="rId8"/>
    <p:sldId id="487" r:id="rId9"/>
    <p:sldId id="488" r:id="rId10"/>
    <p:sldId id="489" r:id="rId11"/>
    <p:sldId id="490" r:id="rId12"/>
    <p:sldId id="507" r:id="rId13"/>
    <p:sldId id="517" r:id="rId14"/>
    <p:sldId id="493" r:id="rId15"/>
    <p:sldId id="494" r:id="rId16"/>
    <p:sldId id="495" r:id="rId17"/>
    <p:sldId id="518" r:id="rId18"/>
    <p:sldId id="497" r:id="rId19"/>
    <p:sldId id="519" r:id="rId20"/>
    <p:sldId id="520" r:id="rId21"/>
    <p:sldId id="500" r:id="rId22"/>
    <p:sldId id="501" r:id="rId23"/>
    <p:sldId id="521" r:id="rId24"/>
    <p:sldId id="503" r:id="rId25"/>
    <p:sldId id="505" r:id="rId26"/>
    <p:sldId id="516" r:id="rId27"/>
    <p:sldId id="260" r:id="rId28"/>
    <p:sldId id="258" r:id="rId29"/>
    <p:sldId id="508" r:id="rId30"/>
    <p:sldId id="509" r:id="rId31"/>
    <p:sldId id="510" r:id="rId32"/>
    <p:sldId id="511" r:id="rId33"/>
    <p:sldId id="512" r:id="rId34"/>
    <p:sldId id="513" r:id="rId35"/>
    <p:sldId id="514" r:id="rId36"/>
    <p:sldId id="51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394"/>
            <p14:sldId id="486"/>
            <p14:sldId id="487"/>
            <p14:sldId id="488"/>
            <p14:sldId id="489"/>
            <p14:sldId id="490"/>
            <p14:sldId id="507"/>
            <p14:sldId id="517"/>
            <p14:sldId id="493"/>
            <p14:sldId id="494"/>
            <p14:sldId id="495"/>
            <p14:sldId id="518"/>
            <p14:sldId id="497"/>
            <p14:sldId id="519"/>
            <p14:sldId id="520"/>
            <p14:sldId id="500"/>
            <p14:sldId id="501"/>
            <p14:sldId id="521"/>
            <p14:sldId id="503"/>
            <p14:sldId id="505"/>
            <p14:sldId id="516"/>
            <p14:sldId id="260"/>
          </p14:sldIdLst>
        </p14:section>
        <p14:section name="Appendix: Image Descriptions for Unsighted Students" id="{9E859B0B-078E-463E-89A6-21C20DD280C4}">
          <p14:sldIdLst>
            <p14:sldId id="258"/>
            <p14:sldId id="508"/>
            <p14:sldId id="509"/>
            <p14:sldId id="510"/>
            <p14:sldId id="511"/>
            <p14:sldId id="512"/>
            <p14:sldId id="513"/>
            <p14:sldId id="514"/>
            <p14:sldId id="51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249" autoAdjust="0"/>
  </p:normalViewPr>
  <p:slideViewPr>
    <p:cSldViewPr snapToGrid="0" showGuides="1">
      <p:cViewPr varScale="1">
        <p:scale>
          <a:sx n="64" d="100"/>
          <a:sy n="64" d="100"/>
        </p:scale>
        <p:origin x="1428" y="72"/>
      </p:cViewPr>
      <p:guideLst>
        <p:guide pos="3264"/>
        <p:guide orient="horz" pos="2256"/>
        <p:guide pos="5640"/>
      </p:guideLst>
    </p:cSldViewPr>
  </p:slideViewPr>
  <p:outlineViewPr>
    <p:cViewPr>
      <p:scale>
        <a:sx n="33" d="100"/>
        <a:sy n="33" d="100"/>
      </p:scale>
      <p:origin x="0" y="-231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811337"/>
          </a:xfr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 2</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811337"/>
          </a:xfr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 3</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2" name="Appendix Link">
            <a:extLst>
              <a:ext uri="{FF2B5EF4-FFF2-40B4-BE49-F238E27FC236}">
                <a16:creationId xmlns:a16="http://schemas.microsoft.com/office/drawing/2014/main" id="{D85E2E36-A242-4610-BA5D-192CB9DD7970}"/>
              </a:ext>
            </a:extLst>
          </p:cNvPr>
          <p:cNvSpPr>
            <a:spLocks noGrp="1"/>
          </p:cNvSpPr>
          <p:nvPr>
            <p:ph type="body" sz="quarter" idx="17" hasCustomPrompt="1"/>
          </p:nvPr>
        </p:nvSpPr>
        <p:spPr>
          <a:xfrm>
            <a:off x="3039235" y="6279672"/>
            <a:ext cx="3065529" cy="299854"/>
          </a:xfrm>
        </p:spPr>
        <p:txBody>
          <a:bodyPr anchor="b">
            <a:noAutofit/>
          </a:bodyPr>
          <a:lstStyle>
            <a:lvl1pPr algn="ctr">
              <a:defRPr sz="12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Slide Content</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Slide Content 2</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Slide Content 3</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Slide Content 4</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Slide Content 5</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462723"/>
            <a:ext cx="8458200" cy="733425"/>
          </a:xfr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Slide Content 6</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6" name="Appendix Link">
            <a:extLst>
              <a:ext uri="{FF2B5EF4-FFF2-40B4-BE49-F238E27FC236}">
                <a16:creationId xmlns:a16="http://schemas.microsoft.com/office/drawing/2014/main" id="{86EF0B8E-EB07-4532-A1F4-A1FDB80FC27E}"/>
              </a:ext>
            </a:extLst>
          </p:cNvPr>
          <p:cNvSpPr>
            <a:spLocks noGrp="1"/>
          </p:cNvSpPr>
          <p:nvPr>
            <p:ph type="body" sz="quarter" idx="20" hasCustomPrompt="1"/>
          </p:nvPr>
        </p:nvSpPr>
        <p:spPr>
          <a:xfrm>
            <a:off x="3039235" y="6279672"/>
            <a:ext cx="3065529" cy="299854"/>
          </a:xfrm>
        </p:spPr>
        <p:txBody>
          <a:bodyPr anchor="b">
            <a:noAutofit/>
          </a:bodyPr>
          <a:lstStyle>
            <a:lvl1pPr algn="ctr">
              <a:defRPr sz="12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477000"/>
            <a:ext cx="2208976"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34678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10972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64160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92684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21208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6"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3" name="Text Placeholder 10"/>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28544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30124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15468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400812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6156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p:cNvSpPr>
            <a:spLocks noGrp="1"/>
          </p:cNvSpPr>
          <p:nvPr>
            <p:ph type="body" sz="quarter" idx="18"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5" name="Text Placeholder 10"/>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875108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24688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4008120"/>
            <a:ext cx="8229600" cy="23164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449285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477000"/>
            <a:ext cx="2208976"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4808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4926964"/>
          </a:xfrm>
          <a:prstGeom prst="rect">
            <a:avLst/>
          </a:prstGeom>
        </p:spPr>
        <p:txBody>
          <a:bodyPr/>
          <a:lstStyle>
            <a:lvl1pPr>
              <a:spcAft>
                <a:spcPts val="0"/>
              </a:spcAft>
              <a:defRPr/>
            </a:lvl1pPr>
            <a:lvl2pPr marL="292608" indent="-292608">
              <a:spcBef>
                <a:spcPts val="1000"/>
              </a:spcBef>
              <a:spcAft>
                <a:spcPts val="0"/>
              </a:spcAft>
              <a:defRPr/>
            </a:lvl2pPr>
            <a:lvl3pPr marL="621792" indent="-292608">
              <a:spcBef>
                <a:spcPts val="10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10" name="Appendix Link">
            <a:extLst>
              <a:ext uri="{FF2B5EF4-FFF2-40B4-BE49-F238E27FC236}">
                <a16:creationId xmlns:a16="http://schemas.microsoft.com/office/drawing/2014/main" id="{E6BA2459-C2D0-4785-9D35-D4296F9EE263}"/>
              </a:ext>
            </a:extLst>
          </p:cNvPr>
          <p:cNvSpPr>
            <a:spLocks noGrp="1"/>
          </p:cNvSpPr>
          <p:nvPr>
            <p:ph type="body" sz="quarter" idx="15" hasCustomPrompt="1"/>
          </p:nvPr>
        </p:nvSpPr>
        <p:spPr>
          <a:xfrm>
            <a:off x="3039235" y="6279672"/>
            <a:ext cx="3065529" cy="299854"/>
          </a:xfrm>
        </p:spPr>
        <p:txBody>
          <a:bodyPr anchor="b">
            <a:noAutofit/>
          </a:bodyPr>
          <a:lstStyle>
            <a:lvl1pPr algn="ctr">
              <a:defRPr sz="12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246421"/>
            <a:ext cx="8458200" cy="1905000"/>
          </a:xfr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 2</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1" name="Appendix Link">
            <a:extLst>
              <a:ext uri="{FF2B5EF4-FFF2-40B4-BE49-F238E27FC236}">
                <a16:creationId xmlns:a16="http://schemas.microsoft.com/office/drawing/2014/main" id="{6F3C9DDF-63CC-41AC-8D1F-2135ABA119B9}"/>
              </a:ext>
            </a:extLst>
          </p:cNvPr>
          <p:cNvSpPr>
            <a:spLocks noGrp="1"/>
          </p:cNvSpPr>
          <p:nvPr>
            <p:ph type="body" sz="quarter" idx="16" hasCustomPrompt="1"/>
          </p:nvPr>
        </p:nvSpPr>
        <p:spPr>
          <a:xfrm>
            <a:off x="3039235" y="6279672"/>
            <a:ext cx="3065529" cy="299854"/>
          </a:xfrm>
        </p:spPr>
        <p:txBody>
          <a:bodyPr anchor="b">
            <a:noAutofit/>
          </a:bodyPr>
          <a:lstStyle>
            <a:lvl1pPr algn="ctr">
              <a:defRPr sz="12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76700" cy="4878392"/>
          </a:xfrm>
          <a:prstGeom prst="rect">
            <a:avLst/>
          </a:prstGeo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897437"/>
          </a:xfr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 2</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1" name="Appendix Link">
            <a:extLst>
              <a:ext uri="{FF2B5EF4-FFF2-40B4-BE49-F238E27FC236}">
                <a16:creationId xmlns:a16="http://schemas.microsoft.com/office/drawing/2014/main" id="{20E00530-B3D1-4D9A-9663-95D926B09CD9}"/>
              </a:ext>
            </a:extLst>
          </p:cNvPr>
          <p:cNvSpPr>
            <a:spLocks noGrp="1"/>
          </p:cNvSpPr>
          <p:nvPr>
            <p:ph type="body" sz="quarter" idx="16" hasCustomPrompt="1"/>
          </p:nvPr>
        </p:nvSpPr>
        <p:spPr>
          <a:xfrm>
            <a:off x="3039235" y="6279672"/>
            <a:ext cx="3065529" cy="299854"/>
          </a:xfrm>
        </p:spPr>
        <p:txBody>
          <a:bodyPr anchor="b">
            <a:noAutofit/>
          </a:bodyPr>
          <a:lstStyle>
            <a:lvl1pPr algn="ctr">
              <a:defRPr sz="12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5791200" cy="4878028"/>
          </a:xfrm>
          <a:prstGeom prst="rect">
            <a:avLst/>
          </a:prstGeo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897071"/>
          </a:xfrm>
        </p:spPr>
        <p:txBody>
          <a:bodyPr vert="horz" lIns="91440" tIns="45720" rIns="91440" bIns="45720" rtlCol="0">
            <a:normAutofit/>
          </a:bodyPr>
          <a:lstStyle>
            <a:lvl1pPr>
              <a:spcAft>
                <a:spcPts val="0"/>
              </a:spcAft>
              <a:defRPr lang="en-US" dirty="0"/>
            </a:lvl1pPr>
            <a:lvl2pPr>
              <a:defRPr lang="en-US" dirty="0"/>
            </a:lvl2pPr>
            <a:lvl3pPr>
              <a:defRPr lang="en-US" dirty="0"/>
            </a:lvl3pPr>
          </a:lstStyle>
          <a:p>
            <a:pPr lvl="0"/>
            <a:r>
              <a:rPr lang="en-US" dirty="0"/>
              <a:t>Slide Content 2</a:t>
            </a:r>
          </a:p>
          <a:p>
            <a:pPr marL="292608" lvl="1" indent="-292608">
              <a:spcBef>
                <a:spcPts val="1000"/>
              </a:spcBef>
              <a:spcAft>
                <a:spcPts val="0"/>
              </a:spcAft>
            </a:pPr>
            <a:r>
              <a:rPr lang="en-US" dirty="0"/>
              <a:t>Second level</a:t>
            </a:r>
          </a:p>
          <a:p>
            <a:pPr marL="621792" lvl="2" indent="-292608">
              <a:spcBef>
                <a:spcPts val="1000"/>
              </a:spcBef>
              <a:spcAft>
                <a:spcPts val="0"/>
              </a:spcAft>
            </a:pPr>
            <a:r>
              <a:rPr lang="en-US" dirty="0"/>
              <a:t>Third level</a:t>
            </a:r>
          </a:p>
        </p:txBody>
      </p:sp>
      <p:sp>
        <p:nvSpPr>
          <p:cNvPr id="11" name="Appendix Link">
            <a:extLst>
              <a:ext uri="{FF2B5EF4-FFF2-40B4-BE49-F238E27FC236}">
                <a16:creationId xmlns:a16="http://schemas.microsoft.com/office/drawing/2014/main" id="{117A58C6-0319-4E27-A6ED-5C6275EC487B}"/>
              </a:ext>
            </a:extLst>
          </p:cNvPr>
          <p:cNvSpPr>
            <a:spLocks noGrp="1"/>
          </p:cNvSpPr>
          <p:nvPr>
            <p:ph type="body" sz="quarter" idx="16" hasCustomPrompt="1"/>
          </p:nvPr>
        </p:nvSpPr>
        <p:spPr>
          <a:xfrm>
            <a:off x="3039235" y="6279672"/>
            <a:ext cx="3065529" cy="299854"/>
          </a:xfrm>
        </p:spPr>
        <p:txBody>
          <a:bodyPr anchor="b">
            <a:noAutofit/>
          </a:bodyPr>
          <a:lstStyle>
            <a:lvl1pPr algn="ctr">
              <a:defRPr sz="12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6" r:id="rId7"/>
    <p:sldLayoutId id="2147483707" r:id="rId8"/>
    <p:sldLayoutId id="2147483708" r:id="rId9"/>
    <p:sldLayoutId id="2147483709" r:id="rId10"/>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0"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slide" Target="slide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slide" Target="slide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1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1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3</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1" y="4180488"/>
            <a:ext cx="2609089" cy="656717"/>
          </a:xfrm>
        </p:spPr>
        <p:txBody>
          <a:bodyPr/>
          <a:lstStyle/>
          <a:p>
            <a:r>
              <a:rPr lang="en-US" dirty="0"/>
              <a:t>Types and Patterns of Innovation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2" name="Picture 1" descr="Book Cover Image">
            <a:extLst>
              <a:ext uri="{FF2B5EF4-FFF2-40B4-BE49-F238E27FC236}">
                <a16:creationId xmlns:a16="http://schemas.microsoft.com/office/drawing/2014/main" id="{B860FEF3-21C3-4B88-B404-B5AA5553A8A8}"/>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S-Curves </a:t>
            </a:r>
            <a:r>
              <a:rPr lang="en-US" sz="1000" b="0" dirty="0"/>
              <a:t>2</a:t>
            </a:r>
          </a:p>
        </p:txBody>
      </p:sp>
      <p:sp>
        <p:nvSpPr>
          <p:cNvPr id="3" name="Content Placeholder 2"/>
          <p:cNvSpPr>
            <a:spLocks noGrp="1"/>
          </p:cNvSpPr>
          <p:nvPr>
            <p:ph sz="quarter" idx="11"/>
          </p:nvPr>
        </p:nvSpPr>
        <p:spPr>
          <a:xfrm>
            <a:off x="342900" y="1276709"/>
            <a:ext cx="8458200" cy="2492651"/>
          </a:xfrm>
        </p:spPr>
        <p:txBody>
          <a:bodyPr>
            <a:normAutofit/>
          </a:bodyPr>
          <a:lstStyle/>
          <a:p>
            <a:pPr defTabSz="809625">
              <a:spcBef>
                <a:spcPts val="1000"/>
              </a:spcBef>
            </a:pPr>
            <a:r>
              <a:rPr lang="en-US" altLang="en-US" sz="2800" dirty="0"/>
              <a:t>Technologies do not always get to reach their limits.</a:t>
            </a:r>
          </a:p>
          <a:p>
            <a:pPr marL="0" lvl="1" indent="0" defTabSz="809625">
              <a:spcBef>
                <a:spcPts val="1000"/>
              </a:spcBef>
              <a:spcAft>
                <a:spcPts val="0"/>
              </a:spcAft>
              <a:buNone/>
            </a:pPr>
            <a:r>
              <a:rPr lang="en-US" altLang="en-US" sz="2400" dirty="0"/>
              <a:t>May be displaced by new, </a:t>
            </a:r>
            <a:r>
              <a:rPr lang="en-US" altLang="en-US" sz="2400" i="1" dirty="0"/>
              <a:t>discontinuous technology</a:t>
            </a:r>
            <a:r>
              <a:rPr lang="en-US" altLang="en-US" sz="2400" dirty="0"/>
              <a:t>.</a:t>
            </a:r>
          </a:p>
          <a:p>
            <a:pPr lvl="1" indent="-347472" defTabSz="809625">
              <a:spcBef>
                <a:spcPts val="1000"/>
              </a:spcBef>
              <a:spcAft>
                <a:spcPts val="0"/>
              </a:spcAft>
            </a:pPr>
            <a:r>
              <a:rPr lang="en-US" altLang="en-US" sz="2000" dirty="0"/>
              <a:t>A discontinuous technology fulfills a similar market need by means of an entirely new knowledge base.</a:t>
            </a:r>
          </a:p>
          <a:p>
            <a:pPr marL="621792" lvl="2" indent="-292608" defTabSz="809625">
              <a:spcBef>
                <a:spcPts val="1000"/>
              </a:spcBef>
              <a:spcAft>
                <a:spcPts val="0"/>
              </a:spcAft>
            </a:pPr>
            <a:r>
              <a:rPr lang="en-US" altLang="en-US" sz="2000" dirty="0"/>
              <a:t>For example, switch from carbon copying to photocopying, or vinyl records to compact discs.</a:t>
            </a:r>
          </a:p>
        </p:txBody>
      </p:sp>
      <p:sp>
        <p:nvSpPr>
          <p:cNvPr id="5" name="Content Placeholder 4">
            <a:extLst>
              <a:ext uri="{FF2B5EF4-FFF2-40B4-BE49-F238E27FC236}">
                <a16:creationId xmlns:a16="http://schemas.microsoft.com/office/drawing/2014/main" id="{9DCB4681-53C0-437C-A479-1522C623C366}"/>
              </a:ext>
            </a:extLst>
          </p:cNvPr>
          <p:cNvSpPr>
            <a:spLocks noGrp="1"/>
          </p:cNvSpPr>
          <p:nvPr>
            <p:ph sz="quarter" idx="14"/>
          </p:nvPr>
        </p:nvSpPr>
        <p:spPr>
          <a:xfrm>
            <a:off x="342900" y="3800435"/>
            <a:ext cx="8458200" cy="1381166"/>
          </a:xfrm>
        </p:spPr>
        <p:txBody>
          <a:bodyPr/>
          <a:lstStyle/>
          <a:p>
            <a:pPr marL="292608" marR="0" lvl="2" indent="-292608" algn="l" defTabSz="809625" rtl="0" eaLnBrk="1" fontAlgn="auto" latinLnBrk="0" hangingPunct="1">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a:ea typeface="+mn-ea"/>
                <a:cs typeface="+mn-cs"/>
              </a:rPr>
              <a:t>Technological discontinuity may initially have lower performance than incumbent technology.</a:t>
            </a:r>
          </a:p>
          <a:p>
            <a:pPr marL="621792" marR="0" lvl="2" indent="-292608" algn="l" defTabSz="809625" rtl="0" eaLnBrk="1" fontAlgn="auto" latinLnBrk="0" hangingPunct="1">
              <a:spcBef>
                <a:spcPts val="100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a:ea typeface="+mn-ea"/>
                <a:cs typeface="+mn-cs"/>
              </a:rPr>
              <a:t>For example, first automobiles were much slower than horse-drawn carriages.</a:t>
            </a:r>
          </a:p>
        </p:txBody>
      </p:sp>
      <p:sp>
        <p:nvSpPr>
          <p:cNvPr id="6" name="Content Placeholder 5">
            <a:extLst>
              <a:ext uri="{FF2B5EF4-FFF2-40B4-BE49-F238E27FC236}">
                <a16:creationId xmlns:a16="http://schemas.microsoft.com/office/drawing/2014/main" id="{F333AA07-4D5F-4499-B63E-BB12DD541C2D}"/>
              </a:ext>
            </a:extLst>
          </p:cNvPr>
          <p:cNvSpPr>
            <a:spLocks noGrp="1"/>
          </p:cNvSpPr>
          <p:nvPr>
            <p:ph sz="quarter" idx="15"/>
          </p:nvPr>
        </p:nvSpPr>
        <p:spPr>
          <a:xfrm>
            <a:off x="342900" y="5212676"/>
            <a:ext cx="8458200" cy="1238928"/>
          </a:xfrm>
        </p:spPr>
        <p:txBody>
          <a:bodyPr>
            <a:normAutofit fontScale="92500"/>
          </a:bodyPr>
          <a:lstStyle/>
          <a:p>
            <a:pPr marL="0" marR="0" lvl="1" indent="0" algn="l" defTabSz="809625"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Firms may be reluctant to adopt new technology because performance improvement is initially slow and costly, and they may have significant investment in incumbent technology.</a:t>
            </a:r>
          </a:p>
        </p:txBody>
      </p:sp>
      <p:sp>
        <p:nvSpPr>
          <p:cNvPr id="7" name="Slide Number Placeholder 10">
            <a:extLst>
              <a:ext uri="{FF2B5EF4-FFF2-40B4-BE49-F238E27FC236}">
                <a16:creationId xmlns:a16="http://schemas.microsoft.com/office/drawing/2014/main" id="{721990F8-97B9-4B5E-9EB9-CEF10ED89DA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335908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S-Curves </a:t>
            </a:r>
            <a:r>
              <a:rPr lang="en-US" sz="1000" b="0" dirty="0"/>
              <a:t>3</a:t>
            </a:r>
          </a:p>
        </p:txBody>
      </p:sp>
      <p:sp>
        <p:nvSpPr>
          <p:cNvPr id="3" name="Content Placeholder 2"/>
          <p:cNvSpPr>
            <a:spLocks noGrp="1"/>
          </p:cNvSpPr>
          <p:nvPr>
            <p:ph sz="quarter" idx="11"/>
          </p:nvPr>
        </p:nvSpPr>
        <p:spPr>
          <a:xfrm>
            <a:off x="342900" y="1276710"/>
            <a:ext cx="8458200" cy="4870090"/>
          </a:xfrm>
        </p:spPr>
        <p:txBody>
          <a:bodyPr>
            <a:normAutofit/>
          </a:bodyPr>
          <a:lstStyle/>
          <a:p>
            <a:pPr defTabSz="809625"/>
            <a:r>
              <a:rPr lang="en-US" altLang="en-US" sz="2800" b="1" dirty="0"/>
              <a:t>S-Curves in Technology Diffusion.</a:t>
            </a:r>
          </a:p>
          <a:p>
            <a:pPr marL="0" lvl="1" indent="0" defTabSz="809625">
              <a:buNone/>
            </a:pPr>
            <a:r>
              <a:rPr lang="en-US" altLang="en-US" sz="2400" dirty="0"/>
              <a:t>Adoption is initially slow because the technology is unfamiliar.</a:t>
            </a:r>
          </a:p>
          <a:p>
            <a:pPr lvl="1" defTabSz="809625">
              <a:buNone/>
            </a:pPr>
            <a:r>
              <a:rPr lang="en-US" altLang="en-US" sz="2400" dirty="0"/>
              <a:t>It accelerates as technology becomes better understood.</a:t>
            </a:r>
          </a:p>
          <a:p>
            <a:pPr marL="0" lvl="1" indent="0" defTabSz="809625">
              <a:buNone/>
            </a:pPr>
            <a:r>
              <a:rPr lang="en-US" altLang="en-US" sz="2400" dirty="0"/>
              <a:t>Eventually market is saturated and rate of new adoptions declines.</a:t>
            </a:r>
          </a:p>
          <a:p>
            <a:pPr lvl="1" defTabSz="809625">
              <a:buNone/>
            </a:pPr>
            <a:r>
              <a:rPr lang="en-US" altLang="en-US" sz="2400" dirty="0"/>
              <a:t>Technology diffusion tends to take far longer than information diffusion.</a:t>
            </a:r>
          </a:p>
          <a:p>
            <a:pPr marL="292608" lvl="2" defTabSz="809625"/>
            <a:r>
              <a:rPr lang="en-US" altLang="en-US" sz="2000" dirty="0"/>
              <a:t>Technology may require acquiring complex knowledge or experience.</a:t>
            </a:r>
          </a:p>
          <a:p>
            <a:pPr marL="292608" lvl="2" defTabSz="809625"/>
            <a:r>
              <a:rPr lang="en-US" altLang="en-US" sz="2000" dirty="0"/>
              <a:t>Technology may require complementary resources to make it valuable (for example, cameras not valuable without film).</a:t>
            </a:r>
          </a:p>
        </p:txBody>
      </p:sp>
      <p:sp>
        <p:nvSpPr>
          <p:cNvPr id="4" name="Slide Number Placeholder 10">
            <a:extLst>
              <a:ext uri="{FF2B5EF4-FFF2-40B4-BE49-F238E27FC236}">
                <a16:creationId xmlns:a16="http://schemas.microsoft.com/office/drawing/2014/main" id="{AA66A342-FBE3-4338-9F84-867839F4B26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26305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S-Curves </a:t>
            </a:r>
            <a:r>
              <a:rPr lang="en-US" sz="1000" b="0" dirty="0"/>
              <a:t>4</a:t>
            </a:r>
          </a:p>
        </p:txBody>
      </p:sp>
      <p:sp>
        <p:nvSpPr>
          <p:cNvPr id="3" name="Content Placeholder 2"/>
          <p:cNvSpPr>
            <a:spLocks noGrp="1"/>
          </p:cNvSpPr>
          <p:nvPr>
            <p:ph sz="quarter" idx="11"/>
          </p:nvPr>
        </p:nvSpPr>
        <p:spPr/>
        <p:txBody>
          <a:bodyPr>
            <a:normAutofit/>
          </a:bodyPr>
          <a:lstStyle/>
          <a:p>
            <a:pPr defTabSz="809625"/>
            <a:r>
              <a:rPr lang="en-US" altLang="en-US" sz="2800" b="1" dirty="0"/>
              <a:t>S-Curves as a Prescriptive Tool.</a:t>
            </a:r>
          </a:p>
          <a:p>
            <a:pPr marL="0" lvl="1" indent="0" defTabSz="809625">
              <a:buNone/>
            </a:pPr>
            <a:r>
              <a:rPr lang="en-US" altLang="en-US" sz="2400" dirty="0"/>
              <a:t>Managers can use data on investment and performance of their own technologies or data on overall industry investment and technology performance to map s-curve.</a:t>
            </a:r>
          </a:p>
          <a:p>
            <a:pPr marL="0" lvl="1" indent="0" defTabSz="809625">
              <a:buNone/>
            </a:pPr>
            <a:r>
              <a:rPr lang="en-US" altLang="en-US" sz="2400" dirty="0"/>
              <a:t>While mapping the technology’s s-curve is useful for gaining a deeper understanding of its rate of improvement or limits, its use as a prescriptive tool is limited.</a:t>
            </a:r>
          </a:p>
          <a:p>
            <a:pPr marL="292608" lvl="2" defTabSz="809625"/>
            <a:r>
              <a:rPr lang="en-US" altLang="en-US" sz="2000" dirty="0"/>
              <a:t>True limits of technology may be unknown.</a:t>
            </a:r>
          </a:p>
          <a:p>
            <a:pPr marL="292608" lvl="2" defTabSz="809625"/>
            <a:r>
              <a:rPr lang="en-US" altLang="en-US" sz="2000" dirty="0"/>
              <a:t>Shape of s-curve can be influenced by changes in the market, component technologies, or complementary technologies.</a:t>
            </a:r>
          </a:p>
          <a:p>
            <a:pPr marL="292608" lvl="2" defTabSz="809625"/>
            <a:r>
              <a:rPr lang="en-US" altLang="en-US" sz="2000" dirty="0"/>
              <a:t>Firms that follow s-curve model too closely could end up switching technologies too soon or too late.</a:t>
            </a:r>
          </a:p>
        </p:txBody>
      </p:sp>
      <p:sp>
        <p:nvSpPr>
          <p:cNvPr id="4" name="Slide Number Placeholder 10">
            <a:extLst>
              <a:ext uri="{FF2B5EF4-FFF2-40B4-BE49-F238E27FC236}">
                <a16:creationId xmlns:a16="http://schemas.microsoft.com/office/drawing/2014/main" id="{A996D264-32B1-4D2D-AF23-A7355020D76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36493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S-Curves </a:t>
            </a:r>
            <a:r>
              <a:rPr lang="en-US" sz="1000" b="0" dirty="0"/>
              <a:t>5</a:t>
            </a:r>
          </a:p>
        </p:txBody>
      </p:sp>
      <p:sp>
        <p:nvSpPr>
          <p:cNvPr id="3" name="Content Placeholder 2"/>
          <p:cNvSpPr>
            <a:spLocks noGrp="1"/>
          </p:cNvSpPr>
          <p:nvPr>
            <p:ph sz="quarter" idx="11"/>
          </p:nvPr>
        </p:nvSpPr>
        <p:spPr>
          <a:xfrm>
            <a:off x="342900" y="1276710"/>
            <a:ext cx="8458200" cy="1839646"/>
          </a:xfrm>
        </p:spPr>
        <p:txBody>
          <a:bodyPr>
            <a:normAutofit/>
          </a:bodyPr>
          <a:lstStyle/>
          <a:p>
            <a:pPr lvl="0">
              <a:spcBef>
                <a:spcPts val="1000"/>
              </a:spcBef>
              <a:spcAft>
                <a:spcPts val="0"/>
              </a:spcAft>
            </a:pPr>
            <a:r>
              <a:rPr lang="en-US" altLang="en-US" sz="2800" dirty="0">
                <a:solidFill>
                  <a:prstClr val="black"/>
                </a:solidFill>
              </a:rPr>
              <a:t>S-curves of diffusion are in part a function of s-curves in technology improvement.</a:t>
            </a:r>
          </a:p>
          <a:p>
            <a:pPr marL="292608" lvl="1" indent="-292608">
              <a:spcBef>
                <a:spcPts val="1000"/>
              </a:spcBef>
              <a:spcAft>
                <a:spcPts val="0"/>
              </a:spcAft>
              <a:buClr>
                <a:prstClr val="black"/>
              </a:buClr>
            </a:pPr>
            <a:r>
              <a:rPr lang="en-US" altLang="en-US" sz="2400" dirty="0">
                <a:solidFill>
                  <a:prstClr val="black"/>
                </a:solidFill>
              </a:rPr>
              <a:t>Learning curve leads to price drops, which accelerate diffusion.</a:t>
            </a:r>
          </a:p>
        </p:txBody>
      </p:sp>
      <p:pic>
        <p:nvPicPr>
          <p:cNvPr id="11" name="Picture 3" descr="A graph illustrates the decreases in average sales prices of videocassette recorders, compact disc players, and cell phones from the 1980s to 2004.">
            <a:extLst>
              <a:ext uri="{FF2B5EF4-FFF2-40B4-BE49-F238E27FC236}">
                <a16:creationId xmlns:a16="http://schemas.microsoft.com/office/drawing/2014/main" id="{23D0D8FD-8ADA-42A1-BE93-F66C0BF5439C}"/>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625491" y="3249725"/>
            <a:ext cx="3512643" cy="2241521"/>
          </a:xfrm>
          <a:prstGeom prst="rect">
            <a:avLst/>
          </a:prstGeom>
        </p:spPr>
      </p:pic>
      <p:sp>
        <p:nvSpPr>
          <p:cNvPr id="5" name="Content Placeholder 4"/>
          <p:cNvSpPr>
            <a:spLocks noGrp="1"/>
          </p:cNvSpPr>
          <p:nvPr>
            <p:ph sz="quarter" idx="15"/>
          </p:nvPr>
        </p:nvSpPr>
        <p:spPr>
          <a:xfrm>
            <a:off x="541396" y="5700875"/>
            <a:ext cx="3680831" cy="327026"/>
          </a:xfrm>
        </p:spPr>
        <p:txBody>
          <a:bodyPr>
            <a:normAutofit/>
          </a:bodyPr>
          <a:lstStyle/>
          <a:p>
            <a:pPr algn="ctr"/>
            <a:r>
              <a:rPr lang="en-US" sz="1400" dirty="0"/>
              <a:t>Source: Consumer Electronics Association.</a:t>
            </a:r>
          </a:p>
        </p:txBody>
      </p:sp>
      <p:pic>
        <p:nvPicPr>
          <p:cNvPr id="12" name="Picture 5" descr="A graph illustrates increases in household penetration of videocassette recorders, compact disc players, and cell phones between 1980 and 2004.">
            <a:extLst>
              <a:ext uri="{FF2B5EF4-FFF2-40B4-BE49-F238E27FC236}">
                <a16:creationId xmlns:a16="http://schemas.microsoft.com/office/drawing/2014/main" id="{5BF7E227-BB5B-4F63-8251-D577A851C95B}"/>
              </a:ext>
            </a:extLst>
          </p:cNvPr>
          <p:cNvPicPr>
            <a:picLocks noGrp="1" noChangeAspect="1"/>
          </p:cNvPicPr>
          <p:nvPr>
            <p:ph sz="quarter" idx="16"/>
          </p:nvPr>
        </p:nvPicPr>
        <p:blipFill rotWithShape="1">
          <a:blip r:embed="rId3" cstate="print">
            <a:extLst>
              <a:ext uri="{28A0092B-C50C-407E-A947-70E740481C1C}">
                <a14:useLocalDpi xmlns:a14="http://schemas.microsoft.com/office/drawing/2010/main" val="0"/>
              </a:ext>
            </a:extLst>
          </a:blip>
          <a:stretch/>
        </p:blipFill>
        <p:spPr>
          <a:xfrm>
            <a:off x="4705354" y="3249725"/>
            <a:ext cx="3616952" cy="2304017"/>
          </a:xfrm>
          <a:prstGeom prst="rect">
            <a:avLst/>
          </a:prstGeom>
        </p:spPr>
      </p:pic>
      <p:sp>
        <p:nvSpPr>
          <p:cNvPr id="7" name="Content Placeholder 6"/>
          <p:cNvSpPr>
            <a:spLocks noGrp="1"/>
          </p:cNvSpPr>
          <p:nvPr>
            <p:ph sz="quarter" idx="17"/>
          </p:nvPr>
        </p:nvSpPr>
        <p:spPr>
          <a:xfrm>
            <a:off x="4925060" y="5700875"/>
            <a:ext cx="3609340" cy="327026"/>
          </a:xfrm>
        </p:spPr>
        <p:txBody>
          <a:bodyPr>
            <a:normAutofit/>
          </a:bodyPr>
          <a:lstStyle/>
          <a:p>
            <a:pPr lvl="0" algn="ctr"/>
            <a:r>
              <a:rPr lang="en-US" sz="1400" dirty="0">
                <a:solidFill>
                  <a:prstClr val="black"/>
                </a:solidFill>
              </a:rPr>
              <a:t>Source: Consumer Electronics Association.</a:t>
            </a:r>
          </a:p>
        </p:txBody>
      </p:sp>
      <p:sp>
        <p:nvSpPr>
          <p:cNvPr id="6" name="Text Placeholder 5">
            <a:extLst>
              <a:ext uri="{FF2B5EF4-FFF2-40B4-BE49-F238E27FC236}">
                <a16:creationId xmlns:a16="http://schemas.microsoft.com/office/drawing/2014/main" id="{1F4911F8-A8BF-4A66-BBC1-5C6017429331}"/>
              </a:ext>
            </a:extLst>
          </p:cNvPr>
          <p:cNvSpPr>
            <a:spLocks noGrp="1"/>
          </p:cNvSpPr>
          <p:nvPr>
            <p:ph type="body" sz="quarter" idx="20"/>
          </p:nvPr>
        </p:nvSpPr>
        <p:spPr>
          <a:xfrm>
            <a:off x="3033458" y="6292380"/>
            <a:ext cx="3077084" cy="299854"/>
          </a:xfrm>
        </p:spPr>
        <p:txBody>
          <a:bodyPr/>
          <a:lstStyle/>
          <a:p>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hlinkClick r:id="rId4" action="ppaction://hlinksldjump"/>
              </a:rPr>
              <a:t>Access the text alternative for slide images</a:t>
            </a:r>
            <a:endParaRPr lang="en-US" dirty="0"/>
          </a:p>
        </p:txBody>
      </p:sp>
      <p:sp>
        <p:nvSpPr>
          <p:cNvPr id="9" name="Slide Number Placeholder 10">
            <a:extLst>
              <a:ext uri="{FF2B5EF4-FFF2-40B4-BE49-F238E27FC236}">
                <a16:creationId xmlns:a16="http://schemas.microsoft.com/office/drawing/2014/main" id="{C6B38BF4-0097-4EB7-B0E2-85EB88D6CC1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68602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Brief </a:t>
            </a:r>
            <a:r>
              <a:rPr lang="en-US" sz="1000" b="0" dirty="0"/>
              <a:t>1</a:t>
            </a:r>
          </a:p>
        </p:txBody>
      </p:sp>
      <p:sp>
        <p:nvSpPr>
          <p:cNvPr id="3" name="Content Placeholder 2"/>
          <p:cNvSpPr>
            <a:spLocks noGrp="1"/>
          </p:cNvSpPr>
          <p:nvPr>
            <p:ph sz="quarter" idx="11"/>
          </p:nvPr>
        </p:nvSpPr>
        <p:spPr>
          <a:xfrm>
            <a:off x="342900" y="1276710"/>
            <a:ext cx="8458200" cy="5073290"/>
          </a:xfrm>
        </p:spPr>
        <p:txBody>
          <a:bodyPr>
            <a:normAutofit/>
          </a:bodyPr>
          <a:lstStyle/>
          <a:p>
            <a:pPr defTabSz="809625">
              <a:spcBef>
                <a:spcPts val="200"/>
              </a:spcBef>
              <a:spcAft>
                <a:spcPts val="400"/>
              </a:spcAft>
              <a:buClr>
                <a:schemeClr val="tx2"/>
              </a:buClr>
              <a:defRPr/>
            </a:pPr>
            <a:r>
              <a:rPr lang="en-US" sz="2400" b="1" dirty="0"/>
              <a:t>Diffusion of Innovation and Adopter Categories.</a:t>
            </a:r>
          </a:p>
          <a:p>
            <a:pPr marL="0" lvl="1" indent="0" defTabSz="809625">
              <a:spcBef>
                <a:spcPts val="200"/>
              </a:spcBef>
              <a:spcAft>
                <a:spcPts val="400"/>
              </a:spcAft>
              <a:buNone/>
              <a:defRPr/>
            </a:pPr>
            <a:r>
              <a:rPr lang="en-US" sz="2000" dirty="0"/>
              <a:t>Everett M. Rogers created a typology of adopters:</a:t>
            </a:r>
          </a:p>
          <a:p>
            <a:pPr marL="292608" lvl="2" defTabSz="809625">
              <a:lnSpc>
                <a:spcPct val="90000"/>
              </a:lnSpc>
              <a:defRPr/>
            </a:pPr>
            <a:r>
              <a:rPr lang="en-US" sz="1600" b="1" dirty="0">
                <a:cs typeface="Times New Roman" pitchFamily="18" charset="0"/>
              </a:rPr>
              <a:t>Innovators </a:t>
            </a:r>
            <a:r>
              <a:rPr lang="en-US" sz="1600" dirty="0">
                <a:cs typeface="Times New Roman" pitchFamily="18" charset="0"/>
              </a:rPr>
              <a:t>are the first 2.5% of individuals to adopt an innovation. They are adventurous, comfortable with a high degree of complexity and uncertainty, and typically have access to substantial financial resources.</a:t>
            </a:r>
          </a:p>
          <a:p>
            <a:pPr marL="292608" lvl="2" defTabSz="809625">
              <a:lnSpc>
                <a:spcPct val="90000"/>
              </a:lnSpc>
              <a:defRPr/>
            </a:pPr>
            <a:r>
              <a:rPr lang="en-US" sz="1600" b="1" dirty="0">
                <a:cs typeface="Times New Roman" pitchFamily="18" charset="0"/>
              </a:rPr>
              <a:t>Early Adopters </a:t>
            </a:r>
            <a:r>
              <a:rPr lang="en-US" sz="1600" dirty="0">
                <a:cs typeface="Times New Roman" pitchFamily="18" charset="0"/>
              </a:rPr>
              <a:t>are the next 13.5% to adopt the innovation. They are well integrated into their social system and have great potential for opinion leadership. Other potential adopters look to early adopters for information and advice, thus early adopters make excellent "missionaries" for new products or processes.</a:t>
            </a:r>
          </a:p>
          <a:p>
            <a:pPr marL="292608" lvl="2" defTabSz="809625">
              <a:lnSpc>
                <a:spcPct val="90000"/>
              </a:lnSpc>
              <a:defRPr/>
            </a:pPr>
            <a:r>
              <a:rPr lang="en-US" sz="1600" b="1" dirty="0">
                <a:cs typeface="Times New Roman" pitchFamily="18" charset="0"/>
              </a:rPr>
              <a:t>Early Majority </a:t>
            </a:r>
            <a:r>
              <a:rPr lang="en-US" sz="1600" dirty="0">
                <a:cs typeface="Times New Roman" pitchFamily="18" charset="0"/>
              </a:rPr>
              <a:t>are the next 34%. They adopt innovations slightly before the average member of a social system. They are typically not opinion leaders, but they interact frequently with their peers.</a:t>
            </a:r>
          </a:p>
          <a:p>
            <a:pPr marL="292608" lvl="2" defTabSz="809625">
              <a:lnSpc>
                <a:spcPct val="90000"/>
              </a:lnSpc>
              <a:defRPr/>
            </a:pPr>
            <a:r>
              <a:rPr lang="en-US" sz="1600" b="1" dirty="0">
                <a:cs typeface="Times New Roman" pitchFamily="18" charset="0"/>
              </a:rPr>
              <a:t>Late Majority </a:t>
            </a:r>
            <a:r>
              <a:rPr lang="en-US" sz="1600" dirty="0">
                <a:cs typeface="Times New Roman" pitchFamily="18" charset="0"/>
              </a:rPr>
              <a:t>are the next 34%.</a:t>
            </a:r>
            <a:r>
              <a:rPr lang="en-US" sz="1600" b="1" dirty="0">
                <a:cs typeface="Times New Roman" pitchFamily="18" charset="0"/>
              </a:rPr>
              <a:t> </a:t>
            </a:r>
            <a:r>
              <a:rPr lang="en-US" sz="1600" dirty="0">
                <a:cs typeface="Times New Roman" pitchFamily="18" charset="0"/>
              </a:rPr>
              <a:t>They approach innovation with a skeptical air and may not adopt the innovation until they feel pressure from their peers. They may have scarce resources.</a:t>
            </a:r>
          </a:p>
          <a:p>
            <a:pPr marL="292608" lvl="2" defTabSz="809625">
              <a:lnSpc>
                <a:spcPct val="90000"/>
              </a:lnSpc>
              <a:defRPr/>
            </a:pPr>
            <a:r>
              <a:rPr lang="en-US" sz="1600" b="1" dirty="0">
                <a:cs typeface="Times New Roman" pitchFamily="18" charset="0"/>
              </a:rPr>
              <a:t>Laggards </a:t>
            </a:r>
            <a:r>
              <a:rPr lang="en-US" sz="1600" dirty="0">
                <a:cs typeface="Times New Roman" pitchFamily="18" charset="0"/>
              </a:rPr>
              <a:t>are the last 16%.</a:t>
            </a:r>
            <a:r>
              <a:rPr lang="en-US" sz="1600" b="1" dirty="0">
                <a:cs typeface="Times New Roman" pitchFamily="18" charset="0"/>
              </a:rPr>
              <a:t> </a:t>
            </a:r>
            <a:r>
              <a:rPr lang="en-US" sz="1600" dirty="0">
                <a:cs typeface="Times New Roman" pitchFamily="18" charset="0"/>
              </a:rPr>
              <a:t>They base their decisions primarily on past experience and possess almost no opinion leadership. They are highly skeptical of innovations and innovators and must feel certain that a new innovation will not fail prior to adopting it.</a:t>
            </a:r>
          </a:p>
        </p:txBody>
      </p:sp>
      <p:sp>
        <p:nvSpPr>
          <p:cNvPr id="4" name="Slide Number Placeholder 10">
            <a:extLst>
              <a:ext uri="{FF2B5EF4-FFF2-40B4-BE49-F238E27FC236}">
                <a16:creationId xmlns:a16="http://schemas.microsoft.com/office/drawing/2014/main" id="{73BD1040-97FD-4E52-A442-1BF7F3CD7E44}"/>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5927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Brief </a:t>
            </a:r>
            <a:r>
              <a:rPr lang="en-US" sz="1000" b="0" dirty="0"/>
              <a:t>2</a:t>
            </a:r>
          </a:p>
        </p:txBody>
      </p:sp>
      <p:sp>
        <p:nvSpPr>
          <p:cNvPr id="6" name="Content Placeholder 2"/>
          <p:cNvSpPr>
            <a:spLocks noGrp="1"/>
          </p:cNvSpPr>
          <p:nvPr>
            <p:ph sz="quarter" idx="11"/>
          </p:nvPr>
        </p:nvSpPr>
        <p:spPr>
          <a:xfrm>
            <a:off x="342900" y="2767698"/>
            <a:ext cx="3700780" cy="897530"/>
          </a:xfrm>
        </p:spPr>
        <p:txBody>
          <a:bodyPr>
            <a:normAutofit/>
          </a:bodyPr>
          <a:lstStyle/>
          <a:p>
            <a:r>
              <a:rPr lang="en-US" sz="2400" b="1" dirty="0"/>
              <a:t>Diffusion of Innovation and Adopter Categories</a:t>
            </a:r>
          </a:p>
        </p:txBody>
      </p:sp>
      <p:pic>
        <p:nvPicPr>
          <p:cNvPr id="7" name="Picture 3" descr="Roger’s adopter categories are illustrated using a technology s-diffusion curve and a bell curve.">
            <a:extLst>
              <a:ext uri="{FF2B5EF4-FFF2-40B4-BE49-F238E27FC236}">
                <a16:creationId xmlns:a16="http://schemas.microsoft.com/office/drawing/2014/main" id="{1160710C-CD7F-4802-A0E3-D451F27E391E}"/>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411972" y="1275380"/>
            <a:ext cx="4202215" cy="4712582"/>
          </a:xfrm>
          <a:prstGeom prst="rect">
            <a:avLst/>
          </a:prstGeom>
        </p:spPr>
      </p:pic>
      <p:sp>
        <p:nvSpPr>
          <p:cNvPr id="3" name="Text Placeholder 2">
            <a:extLst>
              <a:ext uri="{FF2B5EF4-FFF2-40B4-BE49-F238E27FC236}">
                <a16:creationId xmlns:a16="http://schemas.microsoft.com/office/drawing/2014/main" id="{366C8FBD-7947-40D2-9453-07D66C437E6F}"/>
              </a:ext>
            </a:extLst>
          </p:cNvPr>
          <p:cNvSpPr>
            <a:spLocks noGrp="1"/>
          </p:cNvSpPr>
          <p:nvPr>
            <p:ph type="body" sz="quarter" idx="15"/>
          </p:nvPr>
        </p:nvSpPr>
        <p:spPr>
          <a:xfrm>
            <a:off x="3028378" y="6285952"/>
            <a:ext cx="3087942" cy="299854"/>
          </a:xfrm>
        </p:spPr>
        <p:txBody>
          <a:bodyPr/>
          <a:lstStyle/>
          <a:p>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hlinkClick r:id="rId3" action="ppaction://hlinksldjump"/>
              </a:rPr>
              <a:t>Access the text alternative for slide images</a:t>
            </a:r>
            <a:endParaRPr lang="en-US" dirty="0">
              <a:hlinkClick r:id="rId3" action="ppaction://hlinksldjump"/>
            </a:endParaRPr>
          </a:p>
        </p:txBody>
      </p:sp>
      <p:sp>
        <p:nvSpPr>
          <p:cNvPr id="8" name="Slide Number Placeholder 10">
            <a:extLst>
              <a:ext uri="{FF2B5EF4-FFF2-40B4-BE49-F238E27FC236}">
                <a16:creationId xmlns:a16="http://schemas.microsoft.com/office/drawing/2014/main" id="{ACD68E14-BFCE-46E4-AFAD-1FE337F6A9F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405545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In Action </a:t>
            </a:r>
            <a:r>
              <a:rPr lang="en-US" sz="1000" b="0" dirty="0"/>
              <a:t>1</a:t>
            </a:r>
          </a:p>
        </p:txBody>
      </p:sp>
      <p:sp>
        <p:nvSpPr>
          <p:cNvPr id="7" name="Content Placeholder 2"/>
          <p:cNvSpPr>
            <a:spLocks noGrp="1"/>
          </p:cNvSpPr>
          <p:nvPr>
            <p:ph sz="quarter" idx="11"/>
          </p:nvPr>
        </p:nvSpPr>
        <p:spPr>
          <a:xfrm>
            <a:off x="342900" y="1276710"/>
            <a:ext cx="8458200" cy="2248810"/>
          </a:xfrm>
        </p:spPr>
        <p:txBody>
          <a:bodyPr>
            <a:normAutofit/>
          </a:bodyPr>
          <a:lstStyle/>
          <a:p>
            <a:pPr defTabSz="809625">
              <a:defRPr/>
            </a:pPr>
            <a:r>
              <a:rPr lang="en-US" sz="2800" b="1" dirty="0"/>
              <a:t>“Segment Zero” – A serious threat to Microsoft?</a:t>
            </a:r>
          </a:p>
          <a:p>
            <a:pPr lvl="1" defTabSz="809625">
              <a:defRPr/>
            </a:pPr>
            <a:r>
              <a:rPr lang="en-US" sz="2400" dirty="0"/>
              <a:t>Technologies often improve faster than customer requirements demand.</a:t>
            </a:r>
          </a:p>
          <a:p>
            <a:pPr lvl="1" defTabSz="809625">
              <a:defRPr/>
            </a:pPr>
            <a:r>
              <a:rPr lang="en-US" sz="2400" dirty="0"/>
              <a:t>This enables low-end technologies to eventually meet the needs of the mass market.</a:t>
            </a:r>
          </a:p>
        </p:txBody>
      </p:sp>
      <p:pic>
        <p:nvPicPr>
          <p:cNvPr id="12" name="Picture 3" descr="A graph illustrates the requirements of customers in three market segments versus the performance of the technology offered by organizations.">
            <a:extLst>
              <a:ext uri="{FF2B5EF4-FFF2-40B4-BE49-F238E27FC236}">
                <a16:creationId xmlns:a16="http://schemas.microsoft.com/office/drawing/2014/main" id="{C5F05E76-FBE3-48F6-AAD5-BD924B0C715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26342" y="3934352"/>
            <a:ext cx="3627635" cy="1936487"/>
          </a:xfrm>
          <a:prstGeom prst="rect">
            <a:avLst/>
          </a:prstGeom>
        </p:spPr>
      </p:pic>
      <p:pic>
        <p:nvPicPr>
          <p:cNvPr id="13" name="Picture 4" descr="A graph illustrates the relevance of high- and low-end technologies to the high-end market, the mass market, and the low-end market.">
            <a:extLst>
              <a:ext uri="{FF2B5EF4-FFF2-40B4-BE49-F238E27FC236}">
                <a16:creationId xmlns:a16="http://schemas.microsoft.com/office/drawing/2014/main" id="{D0DE2C3F-2BB2-4A30-A585-98F43FF2E92F}"/>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942424" y="3925168"/>
            <a:ext cx="3627634" cy="1945671"/>
          </a:xfrm>
          <a:prstGeom prst="rect">
            <a:avLst/>
          </a:prstGeom>
        </p:spPr>
      </p:pic>
      <p:sp>
        <p:nvSpPr>
          <p:cNvPr id="3" name="Text Placeholder 2">
            <a:extLst>
              <a:ext uri="{FF2B5EF4-FFF2-40B4-BE49-F238E27FC236}">
                <a16:creationId xmlns:a16="http://schemas.microsoft.com/office/drawing/2014/main" id="{F07E5B22-0D74-44F5-B5C7-C2C6CDBA1EDD}"/>
              </a:ext>
            </a:extLst>
          </p:cNvPr>
          <p:cNvSpPr>
            <a:spLocks noGrp="1"/>
          </p:cNvSpPr>
          <p:nvPr>
            <p:ph type="body" sz="quarter" idx="15"/>
          </p:nvPr>
        </p:nvSpPr>
        <p:spPr>
          <a:xfrm>
            <a:off x="3029075" y="6289832"/>
            <a:ext cx="3097405" cy="299854"/>
          </a:xfrm>
        </p:spPr>
        <p:txBody>
          <a:bodyPr/>
          <a:lstStyle/>
          <a:p>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hlinkClick r:id="rId4" action="ppaction://hlinksldjump"/>
              </a:rPr>
              <a:t>Access the text alternative for slide images</a:t>
            </a:r>
            <a:endParaRPr lang="en-US" dirty="0">
              <a:hlinkClick r:id="rId4" action="ppaction://hlinksldjump"/>
            </a:endParaRPr>
          </a:p>
        </p:txBody>
      </p:sp>
      <p:sp>
        <p:nvSpPr>
          <p:cNvPr id="8" name="Slide Number Placeholder 10">
            <a:extLst>
              <a:ext uri="{FF2B5EF4-FFF2-40B4-BE49-F238E27FC236}">
                <a16:creationId xmlns:a16="http://schemas.microsoft.com/office/drawing/2014/main" id="{95BFE209-13FB-4806-9B8B-389E78838B2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51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in Action </a:t>
            </a:r>
            <a:r>
              <a:rPr lang="en-US" sz="1000" b="0" dirty="0"/>
              <a:t>2</a:t>
            </a:r>
          </a:p>
        </p:txBody>
      </p:sp>
      <p:sp>
        <p:nvSpPr>
          <p:cNvPr id="6" name="Content Placeholder 2"/>
          <p:cNvSpPr>
            <a:spLocks noGrp="1"/>
          </p:cNvSpPr>
          <p:nvPr>
            <p:ph sz="quarter" idx="11"/>
          </p:nvPr>
        </p:nvSpPr>
        <p:spPr>
          <a:xfrm>
            <a:off x="342900" y="1276710"/>
            <a:ext cx="8458200" cy="4565290"/>
          </a:xfrm>
        </p:spPr>
        <p:txBody>
          <a:bodyPr/>
          <a:lstStyle/>
          <a:p>
            <a:pPr marL="114300" lvl="1" indent="0">
              <a:buNone/>
            </a:pPr>
            <a:r>
              <a:rPr lang="en-US" altLang="en-US" sz="2400" dirty="0"/>
              <a:t>From 19</a:t>
            </a:r>
            <a:r>
              <a:rPr lang="en-US" altLang="en-US" sz="100" dirty="0"/>
              <a:t> </a:t>
            </a:r>
            <a:r>
              <a:rPr lang="en-US" altLang="en-US" sz="2400" dirty="0"/>
              <a:t>80 to 2011, Microsoft was the dominant personal computer operating system. However, operating systems for smartphones and tablets were improving to the point where they could replace many personal computer functions.</a:t>
            </a:r>
          </a:p>
          <a:p>
            <a:pPr marL="114300" lvl="1" indent="0">
              <a:buNone/>
            </a:pPr>
            <a:r>
              <a:rPr lang="en-US" altLang="en-US" sz="2400" dirty="0"/>
              <a:t>In 2015, Apple’s iPhone operating system and Google’s Android collectively controlled over 90% of the market for smartphone purchases. Microsoft’s Windows Phone held a share of only 3%.</a:t>
            </a:r>
          </a:p>
          <a:p>
            <a:pPr marL="114300" lvl="1" indent="0">
              <a:buNone/>
            </a:pPr>
            <a:r>
              <a:rPr lang="en-US" altLang="en-US" sz="2400" dirty="0"/>
              <a:t>As tablets based on these systems became fully functional computers, would Microsoft’s dominance evaporate?</a:t>
            </a:r>
            <a:endParaRPr lang="en-US" altLang="en-US" sz="4000" dirty="0"/>
          </a:p>
        </p:txBody>
      </p:sp>
      <p:sp>
        <p:nvSpPr>
          <p:cNvPr id="4" name="Slide Number Placeholder 10">
            <a:extLst>
              <a:ext uri="{FF2B5EF4-FFF2-40B4-BE49-F238E27FC236}">
                <a16:creationId xmlns:a16="http://schemas.microsoft.com/office/drawing/2014/main" id="{95DDC948-D4A2-431D-89B1-C8F48FB0252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324303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Cycles </a:t>
            </a:r>
            <a:r>
              <a:rPr lang="en-US" sz="1000" b="0" dirty="0"/>
              <a:t>1</a:t>
            </a:r>
          </a:p>
        </p:txBody>
      </p:sp>
      <p:sp>
        <p:nvSpPr>
          <p:cNvPr id="7" name="Content Placeholder 2"/>
          <p:cNvSpPr>
            <a:spLocks noGrp="1"/>
          </p:cNvSpPr>
          <p:nvPr>
            <p:ph sz="quarter" idx="11"/>
          </p:nvPr>
        </p:nvSpPr>
        <p:spPr>
          <a:xfrm>
            <a:off x="342900" y="1276710"/>
            <a:ext cx="8458200" cy="4798970"/>
          </a:xfrm>
        </p:spPr>
        <p:txBody>
          <a:bodyPr>
            <a:normAutofit/>
          </a:bodyPr>
          <a:lstStyle/>
          <a:p>
            <a:pPr defTabSz="809625"/>
            <a:r>
              <a:rPr lang="en-US" altLang="en-US" sz="2800" dirty="0"/>
              <a:t>Technological change tends to be cyclical:</a:t>
            </a:r>
          </a:p>
          <a:p>
            <a:pPr marL="0" lvl="1" indent="0" defTabSz="809625">
              <a:buNone/>
            </a:pPr>
            <a:r>
              <a:rPr lang="en-US" altLang="en-US" sz="2400" dirty="0"/>
              <a:t>Each new s-curve ushers in an initial period of turbulence, followed by rapid improvement, then diminishing returns, and ultimately is displaced by a new technological discontinuity.</a:t>
            </a:r>
          </a:p>
          <a:p>
            <a:pPr marL="0" lvl="1" indent="0" defTabSz="809625">
              <a:buNone/>
            </a:pPr>
            <a:r>
              <a:rPr lang="en-US" altLang="en-US" sz="2400" dirty="0"/>
              <a:t>Utterback and Abernathy characterized the technology cycle into two phases:</a:t>
            </a:r>
          </a:p>
          <a:p>
            <a:pPr marL="292608" lvl="2" defTabSz="809625"/>
            <a:r>
              <a:rPr lang="en-US" altLang="en-US" sz="2000" dirty="0"/>
              <a:t>The </a:t>
            </a:r>
            <a:r>
              <a:rPr lang="en-US" altLang="en-US" sz="2000" i="1" dirty="0"/>
              <a:t>fluid phase</a:t>
            </a:r>
            <a:r>
              <a:rPr lang="en-US" altLang="en-US" sz="2000" dirty="0"/>
              <a:t> (when there is considerable uncertainty about the technology and its market; firms experiment with different product designs in this phase).</a:t>
            </a:r>
          </a:p>
          <a:p>
            <a:pPr marL="292608" lvl="2" defTabSz="809625"/>
            <a:r>
              <a:rPr lang="en-US" altLang="en-US" sz="2000" dirty="0"/>
              <a:t>After a </a:t>
            </a:r>
            <a:r>
              <a:rPr lang="en-US" altLang="en-US" sz="2000" b="1" dirty="0"/>
              <a:t>dominant design</a:t>
            </a:r>
            <a:r>
              <a:rPr lang="en-US" altLang="en-US" sz="2000" dirty="0"/>
              <a:t> emerges, the </a:t>
            </a:r>
            <a:r>
              <a:rPr lang="en-US" altLang="en-US" sz="2000" i="1" dirty="0"/>
              <a:t>specific phase</a:t>
            </a:r>
            <a:r>
              <a:rPr lang="en-US" altLang="en-US" sz="2000" dirty="0"/>
              <a:t> begins (when firms focus on incremental improvements to the design and manufacturing efficiency).</a:t>
            </a:r>
          </a:p>
        </p:txBody>
      </p:sp>
      <p:sp>
        <p:nvSpPr>
          <p:cNvPr id="4" name="Slide Number Placeholder 10">
            <a:extLst>
              <a:ext uri="{FF2B5EF4-FFF2-40B4-BE49-F238E27FC236}">
                <a16:creationId xmlns:a16="http://schemas.microsoft.com/office/drawing/2014/main" id="{71F30CB2-AF1F-4F6A-9E62-6F46D804D85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426898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Cycles </a:t>
            </a:r>
            <a:r>
              <a:rPr lang="en-US" sz="1000" b="0" dirty="0"/>
              <a:t>2</a:t>
            </a:r>
          </a:p>
        </p:txBody>
      </p:sp>
      <p:sp>
        <p:nvSpPr>
          <p:cNvPr id="4" name="Content Placeholder 2"/>
          <p:cNvSpPr>
            <a:spLocks noGrp="1"/>
          </p:cNvSpPr>
          <p:nvPr>
            <p:ph sz="quarter" idx="11"/>
          </p:nvPr>
        </p:nvSpPr>
        <p:spPr>
          <a:xfrm>
            <a:off x="342900" y="1276710"/>
            <a:ext cx="8458200" cy="2171382"/>
          </a:xfrm>
        </p:spPr>
        <p:txBody>
          <a:bodyPr>
            <a:normAutofit/>
          </a:bodyPr>
          <a:lstStyle/>
          <a:p>
            <a:pPr marL="0" lvl="1" indent="0" defTabSz="809625">
              <a:buNone/>
            </a:pPr>
            <a:r>
              <a:rPr lang="en-US" altLang="en-US" sz="2800" dirty="0"/>
              <a:t>Anderson and Tushman also found that technological change proceeded cyclically.</a:t>
            </a:r>
          </a:p>
          <a:p>
            <a:pPr marL="292608" lvl="2" defTabSz="809625"/>
            <a:r>
              <a:rPr lang="en-US" altLang="en-US" sz="2400" dirty="0"/>
              <a:t>Each discontinuity inaugurates a period of turbulence and uncertainty (era of ferment) until a dominant design is selected, ushering in an era of incremental change.</a:t>
            </a:r>
          </a:p>
        </p:txBody>
      </p:sp>
      <p:pic>
        <p:nvPicPr>
          <p:cNvPr id="6" name="Picture 5" descr="The figure shows the technological discontinuity which creates a period of turbulence and uncertainty until a dominant design is selected.">
            <a:extLst>
              <a:ext uri="{FF2B5EF4-FFF2-40B4-BE49-F238E27FC236}">
                <a16:creationId xmlns:a16="http://schemas.microsoft.com/office/drawing/2014/main" id="{D7038B2F-5B73-4D96-90A2-66C3CBC1612C}"/>
              </a:ext>
            </a:extLst>
          </p:cNvPr>
          <p:cNvPicPr>
            <a:picLocks noChangeAspect="1"/>
          </p:cNvPicPr>
          <p:nvPr/>
        </p:nvPicPr>
        <p:blipFill>
          <a:blip r:embed="rId2"/>
          <a:stretch>
            <a:fillRect/>
          </a:stretch>
        </p:blipFill>
        <p:spPr>
          <a:xfrm>
            <a:off x="1370320" y="3455308"/>
            <a:ext cx="6043598" cy="2705650"/>
          </a:xfrm>
          <a:prstGeom prst="rect">
            <a:avLst/>
          </a:prstGeom>
        </p:spPr>
      </p:pic>
      <p:sp>
        <p:nvSpPr>
          <p:cNvPr id="3" name="Text Placeholder 2">
            <a:extLst>
              <a:ext uri="{FF2B5EF4-FFF2-40B4-BE49-F238E27FC236}">
                <a16:creationId xmlns:a16="http://schemas.microsoft.com/office/drawing/2014/main" id="{D7A181D5-3D8E-4131-B936-32DE8782872D}"/>
              </a:ext>
            </a:extLst>
          </p:cNvPr>
          <p:cNvSpPr>
            <a:spLocks noGrp="1"/>
          </p:cNvSpPr>
          <p:nvPr>
            <p:ph type="body" sz="quarter" idx="15"/>
          </p:nvPr>
        </p:nvSpPr>
        <p:spPr>
          <a:xfrm>
            <a:off x="2985906" y="6256562"/>
            <a:ext cx="3179872" cy="299854"/>
          </a:xfrm>
        </p:spPr>
        <p:txBody>
          <a:bodyPr/>
          <a:lstStyle/>
          <a:p>
            <a:r>
              <a:rPr kumimoji="0" lang="en-US" b="0" i="0" u="none" strike="noStrike" kern="1200" cap="none" spc="0" normalizeH="0" baseline="0" noProof="0" dirty="0">
                <a:ln>
                  <a:noFill/>
                </a:ln>
                <a:solidFill>
                  <a:srgbClr val="000000"/>
                </a:solidFill>
                <a:effectLst/>
                <a:uLnTx/>
                <a:uFillTx/>
                <a:latin typeface="Arial" panose="020B0604020202020204"/>
                <a:ea typeface="+mn-ea"/>
                <a:cs typeface="+mn-cs"/>
                <a:hlinkClick r:id="rId3" action="ppaction://hlinksldjump"/>
              </a:rPr>
              <a:t>Access the text alternative for these images</a:t>
            </a:r>
            <a:endParaRPr lang="en-US" dirty="0">
              <a:hlinkClick r:id="rId3" action="ppaction://hlinksldjump"/>
            </a:endParaRPr>
          </a:p>
        </p:txBody>
      </p:sp>
      <p:sp>
        <p:nvSpPr>
          <p:cNvPr id="7" name="Slide Number Placeholder 10">
            <a:extLst>
              <a:ext uri="{FF2B5EF4-FFF2-40B4-BE49-F238E27FC236}">
                <a16:creationId xmlns:a16="http://schemas.microsoft.com/office/drawing/2014/main" id="{719BE717-F054-4B63-BBBF-2DA9FE2B8D2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426814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557260" cy="821119"/>
          </a:xfrm>
        </p:spPr>
        <p:txBody>
          <a:bodyPr>
            <a:normAutofit fontScale="90000"/>
          </a:bodyPr>
          <a:lstStyle/>
          <a:p>
            <a:r>
              <a:rPr lang="en-US" dirty="0"/>
              <a:t>Innovating in India: The Chotukool Project </a:t>
            </a:r>
            <a:r>
              <a:rPr lang="en-US" sz="1100" b="0" dirty="0"/>
              <a:t>1</a:t>
            </a:r>
            <a:endParaRPr lang="en-US" sz="1600" b="0" dirty="0"/>
          </a:p>
        </p:txBody>
      </p:sp>
      <p:sp>
        <p:nvSpPr>
          <p:cNvPr id="3" name="Content Placeholder 2"/>
          <p:cNvSpPr>
            <a:spLocks noGrp="1"/>
          </p:cNvSpPr>
          <p:nvPr>
            <p:ph sz="quarter" idx="11"/>
          </p:nvPr>
        </p:nvSpPr>
        <p:spPr>
          <a:xfrm>
            <a:off x="342900" y="1276709"/>
            <a:ext cx="8458200" cy="5052971"/>
          </a:xfrm>
        </p:spPr>
        <p:txBody>
          <a:bodyPr>
            <a:noAutofit/>
          </a:bodyPr>
          <a:lstStyle/>
          <a:p>
            <a:pPr defTabSz="809625">
              <a:spcBef>
                <a:spcPts val="1000"/>
              </a:spcBef>
              <a:spcAft>
                <a:spcPts val="0"/>
              </a:spcAft>
              <a:defRPr/>
            </a:pPr>
            <a:r>
              <a:rPr lang="en-GB" dirty="0"/>
              <a:t>In rural India up to 90% of families cannot afford appliances, have no electricity, and have no refrigeration.</a:t>
            </a:r>
          </a:p>
          <a:p>
            <a:pPr defTabSz="809625">
              <a:spcBef>
                <a:spcPts val="1000"/>
              </a:spcBef>
              <a:spcAft>
                <a:spcPts val="0"/>
              </a:spcAft>
              <a:defRPr/>
            </a:pPr>
            <a:r>
              <a:rPr lang="en-GB" dirty="0"/>
              <a:t>Appliance manufacturer Godrej and Boyce decided to make a smaller, cheaper refrigerator to tap this market.</a:t>
            </a:r>
          </a:p>
          <a:p>
            <a:pPr defTabSz="809625">
              <a:spcBef>
                <a:spcPts val="1000"/>
              </a:spcBef>
              <a:spcAft>
                <a:spcPts val="0"/>
              </a:spcAft>
              <a:defRPr/>
            </a:pPr>
            <a:r>
              <a:rPr lang="en-GB" dirty="0"/>
              <a:t>Many of their assumptions turned out to be wrong; they ended up making a lightweight portable battery operated refrigerator with customizable skins to make them cool and aspirational, and sold to multiple market segments, including the urban affluent.</a:t>
            </a:r>
          </a:p>
          <a:p>
            <a:pPr defTabSz="809625">
              <a:spcBef>
                <a:spcPts val="1000"/>
              </a:spcBef>
              <a:spcAft>
                <a:spcPts val="0"/>
              </a:spcAft>
              <a:defRPr/>
            </a:pPr>
            <a:r>
              <a:rPr lang="en-GB" dirty="0"/>
              <a:t>Godrej and Boyce also pioneered a novel distribution system: the Chotukool would be sold at the post office.</a:t>
            </a:r>
          </a:p>
          <a:p>
            <a:pPr defTabSz="809625">
              <a:spcBef>
                <a:spcPts val="1000"/>
              </a:spcBef>
              <a:spcAft>
                <a:spcPts val="0"/>
              </a:spcAft>
              <a:defRPr/>
            </a:pPr>
            <a:r>
              <a:rPr lang="en-US" dirty="0"/>
              <a:t>Though it did not achieve wide adoption by the poor, it did help Godrej penetrate new market segments and demonstrated its innovative capabilities. It also won several design awards and </a:t>
            </a:r>
            <a:r>
              <a:rPr lang="en-US" i="1" dirty="0"/>
              <a:t>FastCompany</a:t>
            </a:r>
            <a:r>
              <a:rPr lang="en-US" dirty="0"/>
              <a:t> gave Godrej its “Most Innovative Company” award.</a:t>
            </a:r>
          </a:p>
        </p:txBody>
      </p:sp>
      <p:sp>
        <p:nvSpPr>
          <p:cNvPr id="4" name="Slide Number Placeholder 10">
            <a:extLst>
              <a:ext uri="{FF2B5EF4-FFF2-40B4-BE49-F238E27FC236}">
                <a16:creationId xmlns:a16="http://schemas.microsoft.com/office/drawing/2014/main" id="{94B29B13-E3CF-445C-A92D-BAEF51FF184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38981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Cycles </a:t>
            </a:r>
            <a:r>
              <a:rPr lang="en-US" sz="1000" b="0" dirty="0"/>
              <a:t>3</a:t>
            </a:r>
          </a:p>
        </p:txBody>
      </p:sp>
      <p:sp>
        <p:nvSpPr>
          <p:cNvPr id="3" name="Content Placeholder 2"/>
          <p:cNvSpPr>
            <a:spLocks noGrp="1"/>
          </p:cNvSpPr>
          <p:nvPr>
            <p:ph sz="quarter" idx="11"/>
          </p:nvPr>
        </p:nvSpPr>
        <p:spPr>
          <a:xfrm>
            <a:off x="342900" y="1276709"/>
            <a:ext cx="8458200" cy="2604411"/>
          </a:xfrm>
        </p:spPr>
        <p:txBody>
          <a:bodyPr>
            <a:normAutofit/>
          </a:bodyPr>
          <a:lstStyle/>
          <a:p>
            <a:pPr marL="0" lvl="1" indent="0" defTabSz="809625">
              <a:spcBef>
                <a:spcPts val="1000"/>
              </a:spcBef>
              <a:spcAft>
                <a:spcPts val="0"/>
              </a:spcAft>
              <a:buNone/>
            </a:pPr>
            <a:r>
              <a:rPr lang="en-US" altLang="en-US" sz="2400" dirty="0"/>
              <a:t>Anderson and Tushman found that:</a:t>
            </a:r>
          </a:p>
          <a:p>
            <a:pPr marL="457200" lvl="2" indent="-347472" defTabSz="809625"/>
            <a:r>
              <a:rPr lang="en-US" altLang="en-US" sz="2000" dirty="0"/>
              <a:t>A dominant design always rose to command the majority of market share unless the next discontinuity arrived too early.</a:t>
            </a:r>
          </a:p>
          <a:p>
            <a:pPr marL="457200" lvl="2" indent="-347472" defTabSz="809625"/>
            <a:r>
              <a:rPr lang="en-US" altLang="en-US" sz="2000" dirty="0"/>
              <a:t>The dominant design was never in the same form as the original discontinuity but was also not on the leading edge of technology. It bundled the features that would meet the needs of the majority of the market.</a:t>
            </a:r>
          </a:p>
        </p:txBody>
      </p:sp>
      <p:sp>
        <p:nvSpPr>
          <p:cNvPr id="5" name="Content Placeholder 4">
            <a:extLst>
              <a:ext uri="{FF2B5EF4-FFF2-40B4-BE49-F238E27FC236}">
                <a16:creationId xmlns:a16="http://schemas.microsoft.com/office/drawing/2014/main" id="{1A0B56A1-DCFA-4234-9769-4ABAEBDC1FC9}"/>
              </a:ext>
            </a:extLst>
          </p:cNvPr>
          <p:cNvSpPr>
            <a:spLocks noGrp="1"/>
          </p:cNvSpPr>
          <p:nvPr>
            <p:ph sz="quarter" idx="14"/>
          </p:nvPr>
        </p:nvSpPr>
        <p:spPr>
          <a:xfrm>
            <a:off x="342900" y="3961941"/>
            <a:ext cx="8458200" cy="2134060"/>
          </a:xfrm>
        </p:spPr>
        <p:txBody>
          <a:bodyPr>
            <a:normAutofit/>
          </a:bodyPr>
          <a:lstStyle/>
          <a:p>
            <a:pPr marL="0" marR="0" lvl="1" indent="0" algn="l" defTabSz="809625"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During the era of incremental change, firms often cease to invest in learning about alternative designs and instead focus on developing competencies related to the dominant design.</a:t>
            </a:r>
          </a:p>
          <a:p>
            <a:pPr marL="0" marR="0" lvl="1" indent="0" algn="l" defTabSz="809625"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This explains in part why incumbent firms may have difficulty recognizing and reacting to a discontinuous technology.</a:t>
            </a:r>
          </a:p>
        </p:txBody>
      </p:sp>
      <p:sp>
        <p:nvSpPr>
          <p:cNvPr id="6" name="Slide Number Placeholder 10">
            <a:extLst>
              <a:ext uri="{FF2B5EF4-FFF2-40B4-BE49-F238E27FC236}">
                <a16:creationId xmlns:a16="http://schemas.microsoft.com/office/drawing/2014/main" id="{EBFEA187-6C4D-4957-B1D7-8D8E7A0DFDD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109771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Questions</a:t>
            </a:r>
          </a:p>
        </p:txBody>
      </p:sp>
      <p:sp>
        <p:nvSpPr>
          <p:cNvPr id="3" name="Content Placeholder 2"/>
          <p:cNvSpPr>
            <a:spLocks noGrp="1"/>
          </p:cNvSpPr>
          <p:nvPr>
            <p:ph sz="quarter" idx="11"/>
          </p:nvPr>
        </p:nvSpPr>
        <p:spPr>
          <a:xfrm>
            <a:off x="342900" y="1276710"/>
            <a:ext cx="8458200" cy="5225690"/>
          </a:xfrm>
        </p:spPr>
        <p:txBody>
          <a:bodyPr/>
          <a:lstStyle/>
          <a:p>
            <a:pPr marL="411480" indent="-411480" defTabSz="809625">
              <a:spcBef>
                <a:spcPts val="1000"/>
              </a:spcBef>
              <a:buFontTx/>
              <a:buAutoNum type="arabicPeriod"/>
            </a:pPr>
            <a:r>
              <a:rPr lang="en-US" altLang="en-US" sz="1800" dirty="0">
                <a:cs typeface="Times New Roman" panose="02020603050405020304" pitchFamily="18" charset="0"/>
              </a:rPr>
              <a:t>What are some of the reasons that established firms might resist the adoption of a new technology?</a:t>
            </a:r>
          </a:p>
          <a:p>
            <a:pPr marL="411480" indent="-411480" defTabSz="809625">
              <a:spcBef>
                <a:spcPts val="1000"/>
              </a:spcBef>
              <a:buFontTx/>
              <a:buAutoNum type="arabicPeriod"/>
            </a:pPr>
            <a:r>
              <a:rPr lang="en-US" altLang="en-US" sz="1800" dirty="0">
                <a:cs typeface="Times New Roman" panose="02020603050405020304" pitchFamily="18" charset="0"/>
              </a:rPr>
              <a:t>Are well-established firms or new entrants more likely to a) develop and/or b) adopt new technologies? What are some reasons for your choice?</a:t>
            </a:r>
          </a:p>
          <a:p>
            <a:pPr marL="411480" indent="-411480" defTabSz="809625">
              <a:spcBef>
                <a:spcPts val="1000"/>
              </a:spcBef>
              <a:buFontTx/>
              <a:buAutoNum type="arabicPeriod"/>
            </a:pPr>
            <a:r>
              <a:rPr lang="en-US" altLang="en-US" sz="1800" dirty="0">
                <a:cs typeface="Times New Roman" panose="02020603050405020304" pitchFamily="18" charset="0"/>
              </a:rPr>
              <a:t>Think of an example of an innovation you have studied at work or school. How would you characterize it on the dimensions described at the beginning of the chapter?</a:t>
            </a:r>
          </a:p>
          <a:p>
            <a:pPr marL="411480" indent="-411480" defTabSz="809625">
              <a:spcBef>
                <a:spcPts val="1000"/>
              </a:spcBef>
              <a:buFontTx/>
              <a:buAutoNum type="arabicPeriod"/>
            </a:pPr>
            <a:r>
              <a:rPr lang="en-US" altLang="en-US" sz="1800" dirty="0">
                <a:cs typeface="Times New Roman" panose="02020603050405020304" pitchFamily="18" charset="0"/>
              </a:rPr>
              <a:t>What are some of the reasons that both technology improvement and technology diffusion exhibit s-shaped curves?</a:t>
            </a:r>
            <a:endParaRPr lang="en-US" altLang="en-US" sz="1800" dirty="0"/>
          </a:p>
          <a:p>
            <a:pPr marL="411480" indent="-411480" defTabSz="809625">
              <a:spcBef>
                <a:spcPts val="1000"/>
              </a:spcBef>
              <a:buFontTx/>
              <a:buAutoNum type="arabicPeriod"/>
            </a:pPr>
            <a:r>
              <a:rPr lang="en-US" altLang="en-US" sz="1800" dirty="0"/>
              <a:t>Why do technologies often improve faster than customer requirements? What are the advantages and disadvantages to a firm of developing a technology beyond the current state of market needs.</a:t>
            </a:r>
          </a:p>
          <a:p>
            <a:pPr marL="411480" indent="-411480" defTabSz="809625">
              <a:spcBef>
                <a:spcPts val="1000"/>
              </a:spcBef>
              <a:buFontTx/>
              <a:buAutoNum type="arabicPeriod"/>
            </a:pPr>
            <a:r>
              <a:rPr lang="en-US" altLang="en-US" sz="1800" dirty="0"/>
              <a:t>In what industries would you expect to see particularly short or long technology cycles? What factors might influence the length of technology cycles in an industry?</a:t>
            </a:r>
          </a:p>
        </p:txBody>
      </p:sp>
      <p:sp>
        <p:nvSpPr>
          <p:cNvPr id="4" name="Slide Number Placeholder 10">
            <a:extLst>
              <a:ext uri="{FF2B5EF4-FFF2-40B4-BE49-F238E27FC236}">
                <a16:creationId xmlns:a16="http://schemas.microsoft.com/office/drawing/2014/main" id="{E2BCF86A-A82F-4343-B6D5-44CDCE0F68F1}"/>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38542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DA19-11C0-41C9-AD38-A3AC58E33E95}"/>
              </a:ext>
            </a:extLst>
          </p:cNvPr>
          <p:cNvSpPr>
            <a:spLocks noGrp="1"/>
          </p:cNvSpPr>
          <p:nvPr>
            <p:ph type="title"/>
          </p:nvPr>
        </p:nvSpPr>
        <p:spPr/>
        <p:txBody>
          <a:bodyPr/>
          <a:lstStyle/>
          <a:p>
            <a:r>
              <a:rPr lang="en-US" dirty="0"/>
              <a:t>Supplementary Video</a:t>
            </a:r>
          </a:p>
        </p:txBody>
      </p:sp>
      <p:sp>
        <p:nvSpPr>
          <p:cNvPr id="3" name="Content Placeholder 2">
            <a:extLst>
              <a:ext uri="{FF2B5EF4-FFF2-40B4-BE49-F238E27FC236}">
                <a16:creationId xmlns:a16="http://schemas.microsoft.com/office/drawing/2014/main" id="{5998008A-BB85-4DD6-ACC4-843A6044093E}"/>
              </a:ext>
            </a:extLst>
          </p:cNvPr>
          <p:cNvSpPr>
            <a:spLocks noGrp="1"/>
          </p:cNvSpPr>
          <p:nvPr>
            <p:ph sz="quarter" idx="11"/>
          </p:nvPr>
        </p:nvSpPr>
        <p:spPr>
          <a:xfrm>
            <a:off x="342900" y="1276710"/>
            <a:ext cx="8458200" cy="2152290"/>
          </a:xfrm>
        </p:spPr>
        <p:txBody>
          <a:bodyPr>
            <a:normAutofit/>
          </a:bodyPr>
          <a:lstStyle/>
          <a:p>
            <a:pPr>
              <a:spcBef>
                <a:spcPts val="2400"/>
              </a:spcBef>
            </a:pPr>
            <a:r>
              <a:rPr lang="en-US" sz="2800" dirty="0"/>
              <a:t>A short video on:</a:t>
            </a:r>
          </a:p>
          <a:p>
            <a:pPr>
              <a:spcBef>
                <a:spcPts val="2400"/>
              </a:spcBef>
            </a:pPr>
            <a:r>
              <a:rPr lang="en-US" sz="2800" dirty="0"/>
              <a:t>Innovation Strategy: Patterns of Innovation</a:t>
            </a:r>
          </a:p>
          <a:p>
            <a:pPr>
              <a:spcBef>
                <a:spcPts val="2400"/>
              </a:spcBef>
            </a:pPr>
            <a:r>
              <a:rPr lang="en-US" sz="2800" dirty="0"/>
              <a:t>https://youtu.be/bvjvo6M2zRI</a:t>
            </a:r>
          </a:p>
        </p:txBody>
      </p:sp>
      <p:sp>
        <p:nvSpPr>
          <p:cNvPr id="4" name="Slide Number Placeholder 10">
            <a:extLst>
              <a:ext uri="{FF2B5EF4-FFF2-40B4-BE49-F238E27FC236}">
                <a16:creationId xmlns:a16="http://schemas.microsoft.com/office/drawing/2014/main" id="{E70D3949-AC0E-43F0-A0E0-511C47EA6EC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262406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424501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Technology S-Curves </a:t>
            </a:r>
            <a:r>
              <a:rPr lang="en-US" sz="1100" b="0" dirty="0"/>
              <a:t>1</a:t>
            </a:r>
            <a:r>
              <a:rPr lang="en-US" sz="3600" dirty="0"/>
              <a:t> – Text Alternative</a:t>
            </a:r>
          </a:p>
        </p:txBody>
      </p:sp>
      <p:sp>
        <p:nvSpPr>
          <p:cNvPr id="4" name="Text Placeholder 3"/>
          <p:cNvSpPr>
            <a:spLocks noGrp="1"/>
          </p:cNvSpPr>
          <p:nvPr>
            <p:ph type="body" sz="quarter" idx="14"/>
          </p:nvPr>
        </p:nvSpPr>
        <p:spPr/>
        <p:txBody>
          <a:bodyPr/>
          <a:lstStyle/>
          <a:p>
            <a:r>
              <a:rPr lang="en-US" dirty="0">
                <a:hlinkClick r:id="rId2" action="ppaction://hlinksldjump"/>
              </a:rPr>
              <a:t>Return to parent-slide containing images.</a:t>
            </a:r>
          </a:p>
        </p:txBody>
      </p:sp>
      <p:sp>
        <p:nvSpPr>
          <p:cNvPr id="3" name="Content Placeholder 2"/>
          <p:cNvSpPr>
            <a:spLocks noGrp="1"/>
          </p:cNvSpPr>
          <p:nvPr>
            <p:ph sz="quarter" idx="11"/>
          </p:nvPr>
        </p:nvSpPr>
        <p:spPr/>
        <p:txBody>
          <a:bodyPr/>
          <a:lstStyle/>
          <a:p>
            <a:pPr marL="46037">
              <a:defRPr/>
            </a:pPr>
            <a:r>
              <a:rPr lang="en-US" sz="2400" dirty="0"/>
              <a:t>The x-axis of the graph represents effort. The y-axis of the graph represents performance. The graph is an s-curve with the plateau labeled limit of technology.</a:t>
            </a:r>
            <a:br>
              <a:rPr lang="en-US" sz="2400" dirty="0"/>
            </a:br>
            <a:r>
              <a:rPr lang="en-US" sz="2400" dirty="0"/>
              <a:t>When money and effort are invested, technology initially improves at a slow pace. With improvements, performance accelerates at an exponential rate. Performance reaches a plateau when technology begins to reach its inherent limits.</a:t>
            </a:r>
          </a:p>
        </p:txBody>
      </p:sp>
      <p:sp>
        <p:nvSpPr>
          <p:cNvPr id="5" name="Text Placeholder 4">
            <a:extLst>
              <a:ext uri="{FF2B5EF4-FFF2-40B4-BE49-F238E27FC236}">
                <a16:creationId xmlns:a16="http://schemas.microsoft.com/office/drawing/2014/main" id="{16E01EF2-BDCC-4CAC-88A1-BE41FA7060D1}"/>
              </a:ext>
            </a:extLst>
          </p:cNvPr>
          <p:cNvSpPr>
            <a:spLocks noGrp="1"/>
          </p:cNvSpPr>
          <p:nvPr>
            <p:ph type="body" sz="quarter" idx="15"/>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6" name="Slide Number Placeholder 10">
            <a:extLst>
              <a:ext uri="{FF2B5EF4-FFF2-40B4-BE49-F238E27FC236}">
                <a16:creationId xmlns:a16="http://schemas.microsoft.com/office/drawing/2014/main" id="{26646A64-5E70-405A-A489-08CFF40FD57B}"/>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411810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Technology S-Curves </a:t>
            </a:r>
            <a:r>
              <a:rPr lang="en-US" sz="1100" b="0" dirty="0"/>
              <a:t>5</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Text Alternative</a:t>
            </a:r>
            <a:r>
              <a:rPr lang="en-US" sz="1500" dirty="0"/>
              <a:t> </a:t>
            </a:r>
            <a:r>
              <a:rPr lang="en-US" sz="1100" b="0" dirty="0"/>
              <a:t>1</a:t>
            </a:r>
          </a:p>
        </p:txBody>
      </p:sp>
      <p:sp>
        <p:nvSpPr>
          <p:cNvPr id="4" name="Text Placeholder 3"/>
          <p:cNvSpPr>
            <a:spLocks noGrp="1"/>
          </p:cNvSpPr>
          <p:nvPr>
            <p:ph type="body" sz="quarter" idx="14"/>
          </p:nvPr>
        </p:nvSpPr>
        <p:spPr/>
        <p:txBody>
          <a:bodyPr/>
          <a:lstStyle/>
          <a:p>
            <a:r>
              <a:rPr lang="en-US" dirty="0">
                <a:hlinkClick r:id="rId2" action="ppaction://hlinksldjump"/>
              </a:rPr>
              <a:t>Return to parent-slide containing images.</a:t>
            </a:r>
          </a:p>
        </p:txBody>
      </p:sp>
      <p:sp>
        <p:nvSpPr>
          <p:cNvPr id="3" name="Content Placeholder 2"/>
          <p:cNvSpPr>
            <a:spLocks noGrp="1"/>
          </p:cNvSpPr>
          <p:nvPr>
            <p:ph sz="quarter" idx="11"/>
          </p:nvPr>
        </p:nvSpPr>
        <p:spPr>
          <a:xfrm>
            <a:off x="342900" y="1371601"/>
            <a:ext cx="8587740" cy="4876800"/>
          </a:xfrm>
        </p:spPr>
        <p:txBody>
          <a:bodyPr>
            <a:noAutofit/>
          </a:bodyPr>
          <a:lstStyle/>
          <a:p>
            <a:pPr>
              <a:spcBef>
                <a:spcPts val="1000"/>
              </a:spcBef>
              <a:spcAft>
                <a:spcPts val="0"/>
              </a:spcAft>
              <a:defRPr/>
            </a:pPr>
            <a:r>
              <a:rPr lang="en-US" sz="1900" dirty="0"/>
              <a:t>(Figure 3.5) The x-axis represents years; its values range from 19</a:t>
            </a:r>
            <a:r>
              <a:rPr lang="en-US" sz="100" dirty="0"/>
              <a:t> </a:t>
            </a:r>
            <a:r>
              <a:rPr lang="en-US" sz="1900" dirty="0"/>
              <a:t>80 to 2004 at intervals of 2. The y-axis represents the average sales prices in dollars; its values range from 0 to 1000 at intervals of 200.</a:t>
            </a:r>
            <a:br>
              <a:rPr lang="en-US" sz="1900" dirty="0"/>
            </a:br>
            <a:r>
              <a:rPr lang="en-US" sz="1900" dirty="0"/>
              <a:t>The approximate data from the graph are as follows: </a:t>
            </a:r>
            <a:br>
              <a:rPr lang="en-US" sz="1900" dirty="0"/>
            </a:br>
            <a:r>
              <a:rPr lang="en-US" sz="1900" dirty="0"/>
              <a:t>For videocassette recorders, the average sales price was $780 in 19</a:t>
            </a:r>
            <a:r>
              <a:rPr lang="en-US" sz="100" dirty="0"/>
              <a:t> </a:t>
            </a:r>
            <a:r>
              <a:rPr lang="en-US" sz="1900" dirty="0"/>
              <a:t>80. It rose to $840 in 19</a:t>
            </a:r>
            <a:r>
              <a:rPr lang="en-US" sz="100" dirty="0"/>
              <a:t> </a:t>
            </a:r>
            <a:r>
              <a:rPr lang="en-US" sz="1900" dirty="0"/>
              <a:t>82 and decreased significantly until 19</a:t>
            </a:r>
            <a:r>
              <a:rPr lang="en-US" sz="100" dirty="0"/>
              <a:t> </a:t>
            </a:r>
            <a:r>
              <a:rPr lang="en-US" sz="1900" dirty="0"/>
              <a:t>89. Between 19</a:t>
            </a:r>
            <a:r>
              <a:rPr lang="en-US" sz="100" dirty="0"/>
              <a:t> </a:t>
            </a:r>
            <a:r>
              <a:rPr lang="en-US" sz="1900" dirty="0"/>
              <a:t>89 and 2004, the rate of decline was less. The average sales price in 2004 was $80.</a:t>
            </a:r>
            <a:br>
              <a:rPr lang="en-US" sz="1900" dirty="0"/>
            </a:br>
            <a:r>
              <a:rPr lang="en-US" sz="1900" dirty="0"/>
              <a:t>For compact disc players, the average sales price was $360 in 19</a:t>
            </a:r>
            <a:r>
              <a:rPr lang="en-US" sz="100" dirty="0"/>
              <a:t> </a:t>
            </a:r>
            <a:r>
              <a:rPr lang="en-US" sz="1900" dirty="0"/>
              <a:t>83. It decreased between 19</a:t>
            </a:r>
            <a:r>
              <a:rPr lang="en-US" sz="100" dirty="0"/>
              <a:t> </a:t>
            </a:r>
            <a:r>
              <a:rPr lang="en-US" sz="1900" dirty="0"/>
              <a:t>83 and 19</a:t>
            </a:r>
            <a:r>
              <a:rPr lang="en-US" sz="100" dirty="0"/>
              <a:t> </a:t>
            </a:r>
            <a:r>
              <a:rPr lang="en-US" sz="1900" dirty="0"/>
              <a:t>87 and rose to a price of $400 in 19</a:t>
            </a:r>
            <a:r>
              <a:rPr lang="en-US" sz="100" dirty="0"/>
              <a:t> </a:t>
            </a:r>
            <a:r>
              <a:rPr lang="en-US" sz="1900" dirty="0"/>
              <a:t>89. From 19</a:t>
            </a:r>
            <a:r>
              <a:rPr lang="en-US" sz="100" dirty="0"/>
              <a:t> </a:t>
            </a:r>
            <a:r>
              <a:rPr lang="en-US" sz="1900" dirty="0"/>
              <a:t>89 to</a:t>
            </a:r>
            <a:r>
              <a:rPr lang="en-US" sz="100" dirty="0"/>
              <a:t> </a:t>
            </a:r>
            <a:r>
              <a:rPr lang="en-US" sz="1900" dirty="0"/>
              <a:t>2004, it decreased steadily. In 2004, the average sales price was $100.</a:t>
            </a:r>
            <a:br>
              <a:rPr lang="en-US" sz="1900" dirty="0"/>
            </a:br>
            <a:r>
              <a:rPr lang="en-US" sz="1900" dirty="0"/>
              <a:t>For cell phones, the initial average sales price was $970 in 19</a:t>
            </a:r>
            <a:r>
              <a:rPr lang="en-US" sz="100" dirty="0"/>
              <a:t> </a:t>
            </a:r>
            <a:r>
              <a:rPr lang="en-US" sz="1900" dirty="0"/>
              <a:t>86. It decreased to $830 in 19</a:t>
            </a:r>
            <a:r>
              <a:rPr lang="en-US" sz="100" dirty="0"/>
              <a:t> </a:t>
            </a:r>
            <a:r>
              <a:rPr lang="en-US" sz="1900" dirty="0"/>
              <a:t>89. The rate of decline was significant from 19</a:t>
            </a:r>
            <a:r>
              <a:rPr lang="en-US" sz="100" dirty="0"/>
              <a:t> </a:t>
            </a:r>
            <a:r>
              <a:rPr lang="en-US" sz="1900" dirty="0"/>
              <a:t>89 to 19</a:t>
            </a:r>
            <a:r>
              <a:rPr lang="en-US" sz="100" dirty="0"/>
              <a:t> </a:t>
            </a:r>
            <a:r>
              <a:rPr lang="en-US" sz="1900" dirty="0"/>
              <a:t>91. The average sales price was $360 in 19</a:t>
            </a:r>
            <a:r>
              <a:rPr lang="en-US" sz="100" dirty="0"/>
              <a:t> </a:t>
            </a:r>
            <a:r>
              <a:rPr lang="en-US" sz="1900" dirty="0"/>
              <a:t>91. Between 19</a:t>
            </a:r>
            <a:r>
              <a:rPr lang="en-US" sz="100" dirty="0"/>
              <a:t> </a:t>
            </a:r>
            <a:r>
              <a:rPr lang="en-US" sz="1900" dirty="0"/>
              <a:t>91 and 2004, the rate of decline was less. In 2004, the average sales price was $120. </a:t>
            </a:r>
          </a:p>
        </p:txBody>
      </p:sp>
      <p:sp>
        <p:nvSpPr>
          <p:cNvPr id="5" name="Text Placeholder 4">
            <a:extLst>
              <a:ext uri="{FF2B5EF4-FFF2-40B4-BE49-F238E27FC236}">
                <a16:creationId xmlns:a16="http://schemas.microsoft.com/office/drawing/2014/main" id="{523BFAB2-6781-43EE-AA50-D8C889B7ABEA}"/>
              </a:ext>
            </a:extLst>
          </p:cNvPr>
          <p:cNvSpPr>
            <a:spLocks noGrp="1"/>
          </p:cNvSpPr>
          <p:nvPr>
            <p:ph type="body" sz="quarter" idx="15"/>
          </p:nvPr>
        </p:nvSpPr>
        <p:spPr/>
        <p:txBody>
          <a:bodyPr/>
          <a:lstStyle/>
          <a:p>
            <a:pPr algn="ct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3" action="ppaction://hlinksldjump"/>
              </a:rPr>
              <a:t>Advance to rest of text alternative</a:t>
            </a:r>
            <a:endParaRPr lang="en-US" dirty="0">
              <a:hlinkClick r:id="rId3" action="ppaction://hlinksldjump"/>
            </a:endParaRPr>
          </a:p>
        </p:txBody>
      </p:sp>
      <p:sp>
        <p:nvSpPr>
          <p:cNvPr id="6" name="Slide Number Placeholder 10">
            <a:extLst>
              <a:ext uri="{FF2B5EF4-FFF2-40B4-BE49-F238E27FC236}">
                <a16:creationId xmlns:a16="http://schemas.microsoft.com/office/drawing/2014/main" id="{0F61AB44-F091-4F71-A8BB-1F21335B12F7}"/>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145513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Technology S-Curves </a:t>
            </a:r>
            <a:r>
              <a:rPr kumimoji="0" lang="en-US" sz="1100" b="0" i="0" u="none" strike="noStrike" kern="1200" cap="none" spc="0" normalizeH="0" baseline="0" noProof="0" dirty="0">
                <a:ln>
                  <a:noFill/>
                </a:ln>
                <a:solidFill>
                  <a:srgbClr val="000000"/>
                </a:solidFill>
                <a:effectLst/>
                <a:uLnTx/>
                <a:uFillTx/>
                <a:latin typeface="Arial" panose="020B0604020202020204"/>
                <a:ea typeface="+mj-ea"/>
                <a:cs typeface="+mj-cs"/>
              </a:rPr>
              <a:t>5</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Text Alternative</a:t>
            </a:r>
            <a:r>
              <a:rPr kumimoji="0" lang="en-US" sz="1600" b="1" i="0" u="none" strike="noStrike" kern="1200" cap="none" spc="0" normalizeH="0" baseline="0" noProof="0" dirty="0">
                <a:ln>
                  <a:noFill/>
                </a:ln>
                <a:solidFill>
                  <a:srgbClr val="000000"/>
                </a:solidFill>
                <a:effectLst/>
                <a:uLnTx/>
                <a:uFillTx/>
                <a:latin typeface="Arial" panose="020B0604020202020204"/>
                <a:ea typeface="+mj-ea"/>
                <a:cs typeface="+mj-cs"/>
              </a:rPr>
              <a:t> </a:t>
            </a:r>
            <a:r>
              <a:rPr kumimoji="0" lang="en-US" sz="1100" b="0" i="0" u="none" strike="noStrike" kern="1200" cap="none" spc="0" normalizeH="0" baseline="0" noProof="0" dirty="0">
                <a:ln>
                  <a:noFill/>
                </a:ln>
                <a:solidFill>
                  <a:srgbClr val="000000"/>
                </a:solidFill>
                <a:effectLst/>
                <a:uLnTx/>
                <a:uFillTx/>
                <a:latin typeface="Arial" panose="020B0604020202020204"/>
                <a:ea typeface="+mj-ea"/>
                <a:cs typeface="+mj-cs"/>
              </a:rPr>
              <a:t>2</a:t>
            </a:r>
            <a:endParaRPr lang="en-US" sz="1100" dirty="0"/>
          </a:p>
        </p:txBody>
      </p:sp>
      <p:sp>
        <p:nvSpPr>
          <p:cNvPr id="4" name="Text Placeholder 3"/>
          <p:cNvSpPr>
            <a:spLocks noGrp="1"/>
          </p:cNvSpPr>
          <p:nvPr>
            <p:ph type="body" sz="quarter" idx="14"/>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3" name="Content Placeholder 2"/>
          <p:cNvSpPr>
            <a:spLocks noGrp="1"/>
          </p:cNvSpPr>
          <p:nvPr>
            <p:ph sz="quarter" idx="11"/>
          </p:nvPr>
        </p:nvSpPr>
        <p:spPr/>
        <p:txBody>
          <a:bodyPr>
            <a:normAutofit/>
          </a:bodyPr>
          <a:lstStyle/>
          <a:p>
            <a:pPr>
              <a:spcAft>
                <a:spcPts val="0"/>
              </a:spcAft>
              <a:defRPr/>
            </a:pPr>
            <a:r>
              <a:rPr lang="en-US" sz="1900" dirty="0"/>
              <a:t>(Figure 3.6) The x-axis represents years; its values range from 19</a:t>
            </a:r>
            <a:r>
              <a:rPr lang="en-US" sz="100" dirty="0"/>
              <a:t> </a:t>
            </a:r>
            <a:r>
              <a:rPr lang="en-US" sz="1900" dirty="0"/>
              <a:t>80 to 2004 at intervals of 2. The y-axis represents percentage; its values range from 0 to 100 at intervals of 10.</a:t>
            </a:r>
            <a:br>
              <a:rPr lang="en-US" sz="1900" dirty="0"/>
            </a:br>
            <a:r>
              <a:rPr lang="en-US" sz="1900" dirty="0"/>
              <a:t>The approximate data from the graph are as follows:</a:t>
            </a:r>
            <a:br>
              <a:rPr lang="en-US" sz="1900" dirty="0"/>
            </a:br>
            <a:r>
              <a:rPr lang="en-US" sz="1900" dirty="0"/>
              <a:t>For videocassette recorders, household penetration was 1 percent in 19</a:t>
            </a:r>
            <a:r>
              <a:rPr lang="en-US" sz="100" dirty="0"/>
              <a:t> </a:t>
            </a:r>
            <a:r>
              <a:rPr lang="en-US" sz="1900" dirty="0"/>
              <a:t>80. It rose steadily between 19</a:t>
            </a:r>
            <a:r>
              <a:rPr lang="en-US" sz="100" dirty="0"/>
              <a:t> </a:t>
            </a:r>
            <a:r>
              <a:rPr lang="en-US" sz="1900" dirty="0"/>
              <a:t>80 and 2000. Household penetration was 97 percent in 2000 and decreased between 2000 and 2003. It then increased to 91 percent in 2004.</a:t>
            </a:r>
            <a:br>
              <a:rPr lang="en-US" sz="1900" dirty="0"/>
            </a:br>
            <a:r>
              <a:rPr lang="en-US" sz="1900" dirty="0"/>
              <a:t>For compact disc players, household penetration was 0 percent in 19</a:t>
            </a:r>
            <a:r>
              <a:rPr lang="en-US" sz="100" dirty="0"/>
              <a:t> </a:t>
            </a:r>
            <a:r>
              <a:rPr lang="en-US" sz="1900" dirty="0"/>
              <a:t>84. It increased steadily until 19</a:t>
            </a:r>
            <a:r>
              <a:rPr lang="en-US" sz="100" dirty="0"/>
              <a:t> </a:t>
            </a:r>
            <a:r>
              <a:rPr lang="en-US" sz="1900" dirty="0"/>
              <a:t>97. Household penetration was 68 percent in 19</a:t>
            </a:r>
            <a:r>
              <a:rPr lang="en-US" sz="100" dirty="0"/>
              <a:t> </a:t>
            </a:r>
            <a:r>
              <a:rPr lang="en-US" sz="1900" dirty="0"/>
              <a:t>97. Between 19</a:t>
            </a:r>
            <a:r>
              <a:rPr lang="en-US" sz="100" dirty="0"/>
              <a:t> </a:t>
            </a:r>
            <a:r>
              <a:rPr lang="en-US" sz="1900" dirty="0"/>
              <a:t>97 and 2004, the rate of increase was comparatively lower than the previous years. In 2004, household penetration was 80 percent. </a:t>
            </a:r>
            <a:br>
              <a:rPr lang="en-US" sz="1900" dirty="0"/>
            </a:br>
            <a:r>
              <a:rPr lang="en-US" sz="1900" dirty="0"/>
              <a:t>For cell phones, household penetration was 0 percent in 19</a:t>
            </a:r>
            <a:r>
              <a:rPr lang="en-US" sz="100" dirty="0"/>
              <a:t> </a:t>
            </a:r>
            <a:r>
              <a:rPr lang="en-US" sz="1900" dirty="0"/>
              <a:t>85. Between     19</a:t>
            </a:r>
            <a:r>
              <a:rPr lang="en-US" sz="100" dirty="0"/>
              <a:t> </a:t>
            </a:r>
            <a:r>
              <a:rPr lang="en-US" sz="1900" dirty="0"/>
              <a:t>85 and 19</a:t>
            </a:r>
            <a:r>
              <a:rPr lang="en-US" sz="100" dirty="0"/>
              <a:t> </a:t>
            </a:r>
            <a:r>
              <a:rPr lang="en-US" sz="1900" dirty="0"/>
              <a:t>88, it increased slightly. Household penetration was 1 percent in 19</a:t>
            </a:r>
            <a:r>
              <a:rPr lang="en-US" sz="100" dirty="0"/>
              <a:t> </a:t>
            </a:r>
            <a:r>
              <a:rPr lang="en-US" sz="1900" dirty="0"/>
              <a:t>88. It increased significantly between 19</a:t>
            </a:r>
            <a:r>
              <a:rPr lang="en-US" sz="100" dirty="0"/>
              <a:t> </a:t>
            </a:r>
            <a:r>
              <a:rPr lang="en-US" sz="1900" dirty="0"/>
              <a:t>88 and 2004. In 2004, household penetration was 70 percent. </a:t>
            </a:r>
          </a:p>
        </p:txBody>
      </p:sp>
      <p:sp>
        <p:nvSpPr>
          <p:cNvPr id="5" name="Text Placeholder 4">
            <a:extLst>
              <a:ext uri="{FF2B5EF4-FFF2-40B4-BE49-F238E27FC236}">
                <a16:creationId xmlns:a16="http://schemas.microsoft.com/office/drawing/2014/main" id="{FAC1F4D7-AB76-445D-9038-8B0925745786}"/>
              </a:ext>
            </a:extLst>
          </p:cNvPr>
          <p:cNvSpPr>
            <a:spLocks noGrp="1"/>
          </p:cNvSpPr>
          <p:nvPr>
            <p:ph type="body" sz="quarter" idx="15"/>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6" name="Slide Number Placeholder 10">
            <a:extLst>
              <a:ext uri="{FF2B5EF4-FFF2-40B4-BE49-F238E27FC236}">
                <a16:creationId xmlns:a16="http://schemas.microsoft.com/office/drawing/2014/main" id="{7456480B-7B9A-4B2A-9271-F98E8E56EBA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81344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Research Brief </a:t>
            </a:r>
            <a:r>
              <a:rPr lang="en-US" sz="1000" b="0" dirty="0"/>
              <a:t>2</a:t>
            </a:r>
            <a:r>
              <a:rPr lang="en-US" sz="3600" dirty="0"/>
              <a:t> – Text Alternative </a:t>
            </a:r>
            <a:r>
              <a:rPr lang="en-US" sz="1000" b="0" dirty="0"/>
              <a:t>1</a:t>
            </a:r>
          </a:p>
        </p:txBody>
      </p:sp>
      <p:sp>
        <p:nvSpPr>
          <p:cNvPr id="4" name="Text Placeholder 3"/>
          <p:cNvSpPr>
            <a:spLocks noGrp="1"/>
          </p:cNvSpPr>
          <p:nvPr>
            <p:ph type="body" sz="quarter" idx="14"/>
          </p:nvPr>
        </p:nvSpPr>
        <p:spPr/>
        <p:txBody>
          <a:bodyPr/>
          <a:lstStyle/>
          <a:p>
            <a:r>
              <a:rPr lang="en-US" dirty="0">
                <a:hlinkClick r:id="rId2" action="ppaction://hlinksldjump"/>
              </a:rPr>
              <a:t>Return to parent-slide containing images.</a:t>
            </a:r>
          </a:p>
        </p:txBody>
      </p:sp>
      <p:sp>
        <p:nvSpPr>
          <p:cNvPr id="3" name="Content Placeholder 2"/>
          <p:cNvSpPr>
            <a:spLocks noGrp="1"/>
          </p:cNvSpPr>
          <p:nvPr>
            <p:ph sz="quarter" idx="11"/>
          </p:nvPr>
        </p:nvSpPr>
        <p:spPr>
          <a:xfrm>
            <a:off x="342900" y="1371601"/>
            <a:ext cx="8458200" cy="4815839"/>
          </a:xfrm>
        </p:spPr>
        <p:txBody>
          <a:bodyPr>
            <a:normAutofit/>
          </a:bodyPr>
          <a:lstStyle/>
          <a:p>
            <a:pPr>
              <a:spcAft>
                <a:spcPts val="0"/>
              </a:spcAft>
              <a:defRPr/>
            </a:pPr>
            <a:r>
              <a:rPr lang="en-US" sz="1900" dirty="0"/>
              <a:t>The first graph is a labeled s-curve of cumulative adopters. In this graph, the x-axis represents time. The y-axis represents cumulative adopters; its values are as follows: 2.5 percent, 16 percent, 50 percent, 84 percent, and 100 percent. The diffusion s-curve is a line graph that starts near the origin of the graph, curves upward, and continues in an upward incline, after which it reaches a plateau. Lines extend from each marking of the y-axis, splitting the diffusion curve into five sections that correspond to Roger’s adopter categories. In the first section labeled innovators, the line graph extends from the point of origin. In the second section labeled early adopters, the line curves upward. In the third and fourth sections labeled early majority and late majority, respectively, the line continues steadily on an upward incline. In the fifth section labeled laggards, the line plateaus and travels parallel to the y-axis. The first section of the curve corresponds to the range of percentage values from 0 to 2.5. The second section of the curve corresponds to the range of percentage values from 2.5 to 16. The third section of the curve corresponds to percentage values from 16 to 50. </a:t>
            </a:r>
          </a:p>
        </p:txBody>
      </p:sp>
      <p:sp>
        <p:nvSpPr>
          <p:cNvPr id="5" name="Text Placeholder 4">
            <a:extLst>
              <a:ext uri="{FF2B5EF4-FFF2-40B4-BE49-F238E27FC236}">
                <a16:creationId xmlns:a16="http://schemas.microsoft.com/office/drawing/2014/main" id="{23A856E8-6CC2-43A5-BD36-42B5F23F963B}"/>
              </a:ext>
            </a:extLst>
          </p:cNvPr>
          <p:cNvSpPr>
            <a:spLocks noGrp="1"/>
          </p:cNvSpPr>
          <p:nvPr>
            <p:ph type="body" sz="quarter" idx="15"/>
          </p:nvPr>
        </p:nvSpPr>
        <p:spPr/>
        <p:txBody>
          <a:body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solidFill>
                  <a:srgbClr val="000000"/>
                </a:solidFill>
                <a:latin typeface="Arial" panose="020B0604020202020204"/>
                <a:hlinkClick r:id="rId3" action="ppaction://hlinksldjump"/>
              </a:rPr>
              <a:t>Advance to rest of text alternative</a:t>
            </a:r>
          </a:p>
        </p:txBody>
      </p:sp>
      <p:sp>
        <p:nvSpPr>
          <p:cNvPr id="6" name="Slide Number Placeholder 10">
            <a:extLst>
              <a:ext uri="{FF2B5EF4-FFF2-40B4-BE49-F238E27FC236}">
                <a16:creationId xmlns:a16="http://schemas.microsoft.com/office/drawing/2014/main" id="{786E5C82-0E41-4DD4-BAB1-BCDEF5C59344}"/>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1850309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Research Brief </a:t>
            </a:r>
            <a:r>
              <a:rPr kumimoji="0" lang="en-US" sz="1000" b="0" i="0" u="none" strike="noStrike" kern="1200" cap="none" spc="0" normalizeH="0" baseline="0" noProof="0" dirty="0">
                <a:ln>
                  <a:noFill/>
                </a:ln>
                <a:solidFill>
                  <a:srgbClr val="000000"/>
                </a:solidFill>
                <a:effectLst/>
                <a:uLnTx/>
                <a:uFillTx/>
                <a:latin typeface="Arial" panose="020B0604020202020204"/>
                <a:ea typeface="+mj-ea"/>
                <a:cs typeface="+mj-cs"/>
              </a:rPr>
              <a:t>2</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Text Alternative </a:t>
            </a:r>
            <a:r>
              <a:rPr kumimoji="0" lang="en-US" sz="1000" b="0" i="0" u="none" strike="noStrike" kern="1200" cap="none" spc="0" normalizeH="0" baseline="0" noProof="0" dirty="0">
                <a:ln>
                  <a:noFill/>
                </a:ln>
                <a:solidFill>
                  <a:srgbClr val="000000"/>
                </a:solidFill>
                <a:effectLst/>
                <a:uLnTx/>
                <a:uFillTx/>
                <a:latin typeface="Arial" panose="020B0604020202020204"/>
                <a:ea typeface="+mj-ea"/>
                <a:cs typeface="+mj-cs"/>
              </a:rPr>
              <a:t>2</a:t>
            </a:r>
            <a:endParaRPr lang="en-US" sz="3600" dirty="0"/>
          </a:p>
        </p:txBody>
      </p:sp>
      <p:sp>
        <p:nvSpPr>
          <p:cNvPr id="4" name="Text Placeholder 3"/>
          <p:cNvSpPr>
            <a:spLocks noGrp="1"/>
          </p:cNvSpPr>
          <p:nvPr>
            <p:ph type="body" sz="quarter" idx="14"/>
          </p:nvPr>
        </p:nvSpPr>
        <p:spPr/>
        <p:txBody>
          <a:body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p>
        </p:txBody>
      </p:sp>
      <p:sp>
        <p:nvSpPr>
          <p:cNvPr id="3" name="Content Placeholder 2"/>
          <p:cNvSpPr>
            <a:spLocks noGrp="1"/>
          </p:cNvSpPr>
          <p:nvPr>
            <p:ph sz="quarter" idx="11"/>
          </p:nvPr>
        </p:nvSpPr>
        <p:spPr>
          <a:xfrm>
            <a:off x="342900" y="1371600"/>
            <a:ext cx="8458200" cy="4511040"/>
          </a:xfrm>
        </p:spPr>
        <p:txBody>
          <a:bodyPr>
            <a:normAutofit/>
          </a:bodyPr>
          <a:lstStyle/>
          <a:p>
            <a:pPr>
              <a:spcBef>
                <a:spcPts val="1000"/>
              </a:spcBef>
              <a:spcAft>
                <a:spcPts val="0"/>
              </a:spcAft>
              <a:defRPr/>
            </a:pPr>
            <a:r>
              <a:rPr lang="en-US" sz="1900" dirty="0"/>
              <a:t>The fourth section of the curve corresponds to percentage values from 50 to 84. The fifth section of the curve corresponds to percentage values from 84 to 100. </a:t>
            </a:r>
            <a:br>
              <a:rPr lang="en-US" sz="1900" dirty="0"/>
            </a:br>
            <a:r>
              <a:rPr lang="en-US" sz="1900" dirty="0"/>
              <a:t>The second graph is labeled normal (bell-shaped) curve of market share. In this graph, the x-axis represents time. The y-axis represents market share; its values are as follows: 2.5 percent, 13.5 percent, and 34 percent. There are lines extending from these markings that intersect the bell curve. There are five labels that pertain to Roger’s five categories at the top of the graph: innovators, early adopters, early majority, later majority, and laggards. These labels are arranged parallel to the y-axis. Lines extend from each of these labels to form a grid along with the lines extending from the y-axis. The section of the bell curve that extends from the origin corresponds to the category innovators and pertains to the percentage values between 0 and 2.5. The section of the curve that inclines upward is labeled early adopters and pertains to percentage values between 2.5 and 13.5. </a:t>
            </a:r>
          </a:p>
        </p:txBody>
      </p:sp>
      <p:sp>
        <p:nvSpPr>
          <p:cNvPr id="5" name="Text Placeholder 4">
            <a:extLst>
              <a:ext uri="{FF2B5EF4-FFF2-40B4-BE49-F238E27FC236}">
                <a16:creationId xmlns:a16="http://schemas.microsoft.com/office/drawing/2014/main" id="{680D5A92-1765-4FF9-AEF6-9675BBEFD850}"/>
              </a:ext>
            </a:extLst>
          </p:cNvPr>
          <p:cNvSpPr>
            <a:spLocks noGrp="1"/>
          </p:cNvSpPr>
          <p:nvPr>
            <p:ph type="body" sz="quarter" idx="15"/>
          </p:nvPr>
        </p:nvSpPr>
        <p:spPr/>
        <p:txBody>
          <a:body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3" action="ppaction://hlinksldjump"/>
              </a:rPr>
              <a:t>Advance to rest of text alternative</a:t>
            </a:r>
          </a:p>
        </p:txBody>
      </p:sp>
      <p:sp>
        <p:nvSpPr>
          <p:cNvPr id="6" name="Slide Number Placeholder 10">
            <a:extLst>
              <a:ext uri="{FF2B5EF4-FFF2-40B4-BE49-F238E27FC236}">
                <a16:creationId xmlns:a16="http://schemas.microsoft.com/office/drawing/2014/main" id="{C522C215-B0A9-462B-9EB6-87358C4E3DC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407138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577580" cy="821119"/>
          </a:xfrm>
        </p:spPr>
        <p:txBody>
          <a:bodyPr>
            <a:normAutofit fontScale="90000"/>
          </a:bodyPr>
          <a:lstStyle/>
          <a:p>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Innovating in India: The Chotukool Project </a:t>
            </a:r>
            <a:r>
              <a:rPr kumimoji="0" lang="en-US" sz="1100" b="0" i="0" u="none" strike="noStrike" kern="1200" cap="none" spc="0" normalizeH="0" baseline="0" noProof="0" dirty="0">
                <a:ln>
                  <a:noFill/>
                </a:ln>
                <a:solidFill>
                  <a:srgbClr val="000000"/>
                </a:solidFill>
                <a:effectLst/>
                <a:uLnTx/>
                <a:uFillTx/>
                <a:latin typeface="Arial" panose="020B0604020202020204"/>
                <a:ea typeface="+mj-ea"/>
                <a:cs typeface="+mj-cs"/>
              </a:rPr>
              <a:t>2</a:t>
            </a:r>
            <a:endParaRPr lang="en-US" sz="1500" dirty="0"/>
          </a:p>
        </p:txBody>
      </p:sp>
      <p:sp>
        <p:nvSpPr>
          <p:cNvPr id="3" name="Content Placeholder 2"/>
          <p:cNvSpPr>
            <a:spLocks noGrp="1"/>
          </p:cNvSpPr>
          <p:nvPr>
            <p:ph sz="quarter" idx="11"/>
          </p:nvPr>
        </p:nvSpPr>
        <p:spPr>
          <a:xfrm>
            <a:off x="342900" y="1276709"/>
            <a:ext cx="8458200" cy="4677051"/>
          </a:xfrm>
        </p:spPr>
        <p:txBody>
          <a:bodyPr/>
          <a:lstStyle/>
          <a:p>
            <a:pPr defTabSz="809625">
              <a:defRPr/>
            </a:pPr>
            <a:r>
              <a:rPr lang="en-US" sz="2400" b="1" dirty="0"/>
              <a:t>Discussion Questions:</a:t>
            </a:r>
          </a:p>
          <a:p>
            <a:pPr marL="403200" indent="-403200">
              <a:spcBef>
                <a:spcPts val="1000"/>
              </a:spcBef>
              <a:spcAft>
                <a:spcPts val="0"/>
              </a:spcAft>
              <a:buFont typeface="+mj-lt"/>
              <a:buAutoNum type="arabicPeriod"/>
              <a:defRPr/>
            </a:pPr>
            <a:r>
              <a:rPr lang="en-US" sz="2000" dirty="0"/>
              <a:t>What were the pros and cons of attempting to develop a refrigerator for India’s rural poor?</a:t>
            </a:r>
          </a:p>
          <a:p>
            <a:pPr marL="403200" indent="-403200">
              <a:spcBef>
                <a:spcPts val="1000"/>
              </a:spcBef>
              <a:spcAft>
                <a:spcPts val="0"/>
              </a:spcAft>
              <a:buFont typeface="+mj-lt"/>
              <a:buAutoNum type="arabicPeriod"/>
              <a:defRPr/>
            </a:pPr>
            <a:r>
              <a:rPr lang="en-US" sz="2000" dirty="0"/>
              <a:t>What product and process innovations did the Chotukool entail? Would you consider these incremental or radical? Architectural or component? Competence enhancing or competence destroying?</a:t>
            </a:r>
          </a:p>
          <a:p>
            <a:pPr marL="403200" indent="-403200">
              <a:spcBef>
                <a:spcPts val="1000"/>
              </a:spcBef>
              <a:spcAft>
                <a:spcPts val="0"/>
              </a:spcAft>
              <a:buFont typeface="+mj-lt"/>
              <a:buAutoNum type="arabicPeriod"/>
              <a:defRPr/>
            </a:pPr>
            <a:r>
              <a:rPr lang="en-US" sz="2000" dirty="0"/>
              <a:t>Did the Chotukool pose a threat of disrupting the traditional refrigerator market? Why or why not?</a:t>
            </a:r>
          </a:p>
          <a:p>
            <a:pPr marL="403200" indent="-403200">
              <a:spcBef>
                <a:spcPts val="1000"/>
              </a:spcBef>
              <a:spcAft>
                <a:spcPts val="0"/>
              </a:spcAft>
              <a:buFont typeface="+mj-lt"/>
              <a:buAutoNum type="arabicPeriod"/>
              <a:defRPr/>
            </a:pPr>
            <a:r>
              <a:rPr lang="en-US" sz="2000" dirty="0"/>
              <a:t>Is there anything you think Godrej should have done differently to penetrate the market of rural poor families in India?</a:t>
            </a:r>
          </a:p>
          <a:p>
            <a:pPr marL="403200" indent="-403200">
              <a:spcBef>
                <a:spcPts val="1000"/>
              </a:spcBef>
              <a:spcAft>
                <a:spcPts val="0"/>
              </a:spcAft>
              <a:buFont typeface="+mj-lt"/>
              <a:buAutoNum type="arabicPeriod"/>
              <a:defRPr/>
            </a:pPr>
            <a:r>
              <a:rPr lang="en-US" sz="2000" dirty="0"/>
              <a:t>What other products might the lessons Godrej learned with Chotukool apply to?</a:t>
            </a:r>
          </a:p>
        </p:txBody>
      </p:sp>
      <p:sp>
        <p:nvSpPr>
          <p:cNvPr id="4" name="Slide Number Placeholder 10">
            <a:extLst>
              <a:ext uri="{FF2B5EF4-FFF2-40B4-BE49-F238E27FC236}">
                <a16:creationId xmlns:a16="http://schemas.microsoft.com/office/drawing/2014/main" id="{A6121D82-5404-4AA7-9B32-4C1E6FD73E1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105675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Research Brief </a:t>
            </a:r>
            <a:r>
              <a:rPr kumimoji="0" lang="en-US" sz="1000" b="0" i="0" u="none" strike="noStrike" kern="1200" cap="none" spc="0" normalizeH="0" baseline="0" noProof="0" dirty="0">
                <a:ln>
                  <a:noFill/>
                </a:ln>
                <a:solidFill>
                  <a:srgbClr val="000000"/>
                </a:solidFill>
                <a:effectLst/>
                <a:uLnTx/>
                <a:uFillTx/>
                <a:latin typeface="Arial" panose="020B0604020202020204"/>
                <a:ea typeface="+mj-ea"/>
                <a:cs typeface="+mj-cs"/>
              </a:rPr>
              <a:t>2</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Text Alternative </a:t>
            </a:r>
            <a:r>
              <a:rPr kumimoji="0" lang="en-US" sz="1000" b="0" i="0" u="none" strike="noStrike" kern="1200" cap="none" spc="0" normalizeH="0" baseline="0" noProof="0" dirty="0">
                <a:ln>
                  <a:noFill/>
                </a:ln>
                <a:solidFill>
                  <a:srgbClr val="000000"/>
                </a:solidFill>
                <a:effectLst/>
                <a:uLnTx/>
                <a:uFillTx/>
                <a:latin typeface="Arial" panose="020B0604020202020204"/>
                <a:ea typeface="+mj-ea"/>
                <a:cs typeface="+mj-cs"/>
              </a:rPr>
              <a:t>3</a:t>
            </a:r>
            <a:endParaRPr lang="en-US" sz="3600" dirty="0"/>
          </a:p>
        </p:txBody>
      </p:sp>
      <p:sp>
        <p:nvSpPr>
          <p:cNvPr id="4" name="Text Placeholder 3"/>
          <p:cNvSpPr>
            <a:spLocks noGrp="1"/>
          </p:cNvSpPr>
          <p:nvPr>
            <p:ph type="body" sz="quarter" idx="14"/>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3" name="Content Placeholder 2"/>
          <p:cNvSpPr>
            <a:spLocks noGrp="1"/>
          </p:cNvSpPr>
          <p:nvPr>
            <p:ph sz="quarter" idx="11"/>
          </p:nvPr>
        </p:nvSpPr>
        <p:spPr/>
        <p:txBody>
          <a:bodyPr/>
          <a:lstStyle/>
          <a:p>
            <a:pPr marL="46037">
              <a:defRPr/>
            </a:pPr>
            <a:r>
              <a:rPr lang="en-US" sz="2000" dirty="0"/>
              <a:t>The section of the curve that progresses in a steady incline and reaches a plateau is labeled early majority and pertains to percentage values between 13.5 and 34. The section of the curve that progresses from the plateau in a steady decline is labeled late majority and pertains to percentage values between 34 and 13.5. The section of the curve where the rate of decline decreases and the bell curve meets the x-axis is labeled laggards.</a:t>
            </a:r>
          </a:p>
        </p:txBody>
      </p:sp>
      <p:sp>
        <p:nvSpPr>
          <p:cNvPr id="5" name="Text Placeholder 4">
            <a:extLst>
              <a:ext uri="{FF2B5EF4-FFF2-40B4-BE49-F238E27FC236}">
                <a16:creationId xmlns:a16="http://schemas.microsoft.com/office/drawing/2014/main" id="{75C837F8-49A6-44EC-BBD1-A118DBF74302}"/>
              </a:ext>
            </a:extLst>
          </p:cNvPr>
          <p:cNvSpPr>
            <a:spLocks noGrp="1"/>
          </p:cNvSpPr>
          <p:nvPr>
            <p:ph type="body" sz="quarter" idx="15"/>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6" name="Slide Number Placeholder 10">
            <a:extLst>
              <a:ext uri="{FF2B5EF4-FFF2-40B4-BE49-F238E27FC236}">
                <a16:creationId xmlns:a16="http://schemas.microsoft.com/office/drawing/2014/main" id="{B6DD04C4-A604-4426-8F68-0871B16E840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3587869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Theory In Action </a:t>
            </a:r>
            <a:r>
              <a:rPr lang="en-US" sz="1000" b="0" dirty="0"/>
              <a:t>1</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Text Alternative</a:t>
            </a:r>
            <a:endParaRPr lang="en-US" sz="3600" dirty="0"/>
          </a:p>
        </p:txBody>
      </p:sp>
      <p:sp>
        <p:nvSpPr>
          <p:cNvPr id="4" name="Text Placeholder 3"/>
          <p:cNvSpPr>
            <a:spLocks noGrp="1"/>
          </p:cNvSpPr>
          <p:nvPr>
            <p:ph type="body" sz="quarter" idx="14"/>
          </p:nvPr>
        </p:nvSpPr>
        <p:spPr/>
        <p:txBody>
          <a:bodyPr/>
          <a:lstStyle/>
          <a:p>
            <a:r>
              <a:rPr lang="en-US" dirty="0">
                <a:hlinkClick r:id="rId2" action="ppaction://hlinksldjump"/>
              </a:rPr>
              <a:t>Return to parent-slide containing images.</a:t>
            </a:r>
          </a:p>
        </p:txBody>
      </p:sp>
      <p:sp>
        <p:nvSpPr>
          <p:cNvPr id="3" name="Content Placeholder 2"/>
          <p:cNvSpPr>
            <a:spLocks noGrp="1"/>
          </p:cNvSpPr>
          <p:nvPr>
            <p:ph sz="quarter" idx="11"/>
          </p:nvPr>
        </p:nvSpPr>
        <p:spPr/>
        <p:txBody>
          <a:bodyPr/>
          <a:lstStyle/>
          <a:p>
            <a:pPr marL="46037">
              <a:defRPr/>
            </a:pPr>
            <a:r>
              <a:rPr lang="en-US" sz="1600" dirty="0"/>
              <a:t>The x-axis represents time, and the y-axis represents performance. Three parallel lines extend from the y-axis and progress in a steady incline, representing increasing customer demands in the high-end market, the mass market, and the low-end market. The performance expectations are high in the high-end market, low in the low-end market, and moderate in the mass market. Another line extending from the y-axis just below the beginning of the mass market performance expectations progresses at a significantly higher trajectory, illustrating that the performance of technologies offered by companies to the market exceeds the expectations of customers over time.</a:t>
            </a:r>
          </a:p>
          <a:p>
            <a:pPr marL="46037">
              <a:defRPr/>
            </a:pPr>
            <a:r>
              <a:rPr lang="en-US" sz="1600" dirty="0"/>
              <a:t>The x-axis represents time, and the y-axis represents performance. Three parallel lines extend from the y-axis and progress in a steady incline, representing increasing customer demands in the high-end market, the mass market, and the low-end market. There are two more lines, one extending from the y-axis and another extending from a point away from both axes. Both lines have a slope greater than those of the other lines in the graph. The first line represents high-end technology. This line intersects the lines pertaining to the demands of the high-end market and the mass market at specific points. The second line is labeled low-end technology. This line intersects the lines pertaining to the demands of the mass market and the low-end market at specific points. </a:t>
            </a:r>
            <a:br>
              <a:rPr lang="en-US" sz="1600" dirty="0"/>
            </a:br>
            <a:r>
              <a:rPr lang="en-US" sz="1600" dirty="0"/>
              <a:t>The graph illustrates that as time progresses, technologies exceed the requirements of the low-end market much more than mass markets and high-end markets do.</a:t>
            </a:r>
          </a:p>
        </p:txBody>
      </p:sp>
      <p:sp>
        <p:nvSpPr>
          <p:cNvPr id="5" name="Text Placeholder 4">
            <a:extLst>
              <a:ext uri="{FF2B5EF4-FFF2-40B4-BE49-F238E27FC236}">
                <a16:creationId xmlns:a16="http://schemas.microsoft.com/office/drawing/2014/main" id="{46ACFFEA-7EDA-4CEB-AE0E-351F8359623C}"/>
              </a:ext>
            </a:extLst>
          </p:cNvPr>
          <p:cNvSpPr>
            <a:spLocks noGrp="1"/>
          </p:cNvSpPr>
          <p:nvPr>
            <p:ph type="body" sz="quarter" idx="15"/>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6" name="Slide Number Placeholder 10">
            <a:extLst>
              <a:ext uri="{FF2B5EF4-FFF2-40B4-BE49-F238E27FC236}">
                <a16:creationId xmlns:a16="http://schemas.microsoft.com/office/drawing/2014/main" id="{E487A553-319E-4017-AF25-024CA8C9E61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2824921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Technology Cycles </a:t>
            </a:r>
            <a:r>
              <a:rPr kumimoji="0" lang="en-US" sz="1000" b="0" i="0" u="none" strike="noStrike" kern="1200" cap="none" spc="0" normalizeH="0" baseline="0" noProof="0" dirty="0">
                <a:ln>
                  <a:noFill/>
                </a:ln>
                <a:solidFill>
                  <a:srgbClr val="000000"/>
                </a:solidFill>
                <a:effectLst/>
                <a:uLnTx/>
                <a:uFillTx/>
                <a:latin typeface="Arial" panose="020B0604020202020204"/>
                <a:ea typeface="+mj-ea"/>
                <a:cs typeface="+mj-cs"/>
              </a:rPr>
              <a:t>2</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a:t>
            </a:r>
            <a:r>
              <a:rPr lang="en-US" sz="3600" dirty="0"/>
              <a:t>–</a:t>
            </a:r>
            <a:r>
              <a:rPr kumimoji="0" lang="en-US" sz="3600" b="1" i="0" u="none" strike="noStrike" kern="1200" cap="none" spc="0" normalizeH="0" baseline="0" noProof="0" dirty="0">
                <a:ln>
                  <a:noFill/>
                </a:ln>
                <a:solidFill>
                  <a:srgbClr val="000000"/>
                </a:solidFill>
                <a:effectLst/>
                <a:uLnTx/>
                <a:uFillTx/>
                <a:latin typeface="Arial" panose="020B0604020202020204"/>
                <a:ea typeface="+mj-ea"/>
                <a:cs typeface="+mj-cs"/>
              </a:rPr>
              <a:t> Text Alternative</a:t>
            </a:r>
            <a:endParaRPr lang="en-US" sz="3600" dirty="0"/>
          </a:p>
        </p:txBody>
      </p:sp>
      <p:sp>
        <p:nvSpPr>
          <p:cNvPr id="4" name="Text Placeholder 3"/>
          <p:cNvSpPr>
            <a:spLocks noGrp="1"/>
          </p:cNvSpPr>
          <p:nvPr>
            <p:ph type="body" sz="quarter" idx="14"/>
          </p:nvPr>
        </p:nvSpPr>
        <p:spPr/>
        <p:txBody>
          <a:bodyPr/>
          <a:lstStyle/>
          <a:p>
            <a:r>
              <a:rPr lang="en-US" dirty="0">
                <a:hlinkClick r:id="rId2" action="ppaction://hlinksldjump"/>
              </a:rPr>
              <a:t>Return to parent-slide containing images.</a:t>
            </a:r>
          </a:p>
        </p:txBody>
      </p:sp>
      <p:sp>
        <p:nvSpPr>
          <p:cNvPr id="3" name="Content Placeholder 2"/>
          <p:cNvSpPr>
            <a:spLocks noGrp="1"/>
          </p:cNvSpPr>
          <p:nvPr>
            <p:ph sz="quarter" idx="11"/>
          </p:nvPr>
        </p:nvSpPr>
        <p:spPr/>
        <p:txBody>
          <a:bodyPr/>
          <a:lstStyle/>
          <a:p>
            <a:pPr marL="46037">
              <a:defRPr/>
            </a:pPr>
            <a:r>
              <a:rPr lang="en-US" sz="2400" dirty="0"/>
              <a:t>The technological cycle comprises two eras, each of which is triggered by an event. The era of ferment is triggered by technological discontinuity. It is characterized by companies competing to create the best design and substitution. The era of ferment ends with the rise of a dominant design. This triggers the beginning of the era of incremental change, which is characterized by the elaboration of the dominant design. This era continues until the next technological discontinuity begins another era of ferment, and so on.</a:t>
            </a:r>
          </a:p>
        </p:txBody>
      </p:sp>
      <p:sp>
        <p:nvSpPr>
          <p:cNvPr id="5" name="Text Placeholder 4">
            <a:extLst>
              <a:ext uri="{FF2B5EF4-FFF2-40B4-BE49-F238E27FC236}">
                <a16:creationId xmlns:a16="http://schemas.microsoft.com/office/drawing/2014/main" id="{49E5B94C-7D73-4270-AC7F-6542FADD9996}"/>
              </a:ext>
            </a:extLst>
          </p:cNvPr>
          <p:cNvSpPr>
            <a:spLocks noGrp="1"/>
          </p:cNvSpPr>
          <p:nvPr>
            <p:ph type="body" sz="quarter" idx="15"/>
          </p:nvPr>
        </p:nvSpPr>
        <p:spPr/>
        <p:txBody>
          <a:bodyPr/>
          <a:lstStyle/>
          <a:p>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2" action="ppaction://hlinksldjump"/>
              </a:rPr>
              <a:t>Return to parent-slide containing images.</a:t>
            </a:r>
            <a:endParaRPr lang="en-US" dirty="0"/>
          </a:p>
        </p:txBody>
      </p:sp>
      <p:sp>
        <p:nvSpPr>
          <p:cNvPr id="6" name="Slide Number Placeholder 10">
            <a:extLst>
              <a:ext uri="{FF2B5EF4-FFF2-40B4-BE49-F238E27FC236}">
                <a16:creationId xmlns:a16="http://schemas.microsoft.com/office/drawing/2014/main" id="{43920BF3-0E8D-49DE-9322-67F170E455E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68529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US" sz="1500" dirty="0"/>
          </a:p>
        </p:txBody>
      </p:sp>
      <p:sp>
        <p:nvSpPr>
          <p:cNvPr id="3" name="Content Placeholder 2"/>
          <p:cNvSpPr>
            <a:spLocks noGrp="1"/>
          </p:cNvSpPr>
          <p:nvPr>
            <p:ph sz="quarter" idx="11"/>
          </p:nvPr>
        </p:nvSpPr>
        <p:spPr>
          <a:xfrm>
            <a:off x="342900" y="1276709"/>
            <a:ext cx="8458200" cy="2248811"/>
          </a:xfrm>
        </p:spPr>
        <p:txBody>
          <a:bodyPr>
            <a:normAutofit/>
          </a:bodyPr>
          <a:lstStyle/>
          <a:p>
            <a:pPr defTabSz="809625"/>
            <a:r>
              <a:rPr lang="en-US" altLang="en-US" sz="2800" dirty="0"/>
              <a:t>Several dimensions are used to categorize innovations.</a:t>
            </a:r>
          </a:p>
          <a:p>
            <a:pPr marL="292608" lvl="1" indent="-292608" defTabSz="809625">
              <a:spcBef>
                <a:spcPts val="1000"/>
              </a:spcBef>
              <a:spcAft>
                <a:spcPts val="0"/>
              </a:spcAft>
            </a:pPr>
            <a:r>
              <a:rPr lang="en-US" altLang="en-US" sz="2400" dirty="0"/>
              <a:t>These dimensions help clarify how different innovations offer different opportunities (and pose different demands) on producers, users, and regulators.</a:t>
            </a:r>
          </a:p>
        </p:txBody>
      </p:sp>
      <p:sp>
        <p:nvSpPr>
          <p:cNvPr id="9" name="Content Placeholder 8">
            <a:extLst>
              <a:ext uri="{FF2B5EF4-FFF2-40B4-BE49-F238E27FC236}">
                <a16:creationId xmlns:a16="http://schemas.microsoft.com/office/drawing/2014/main" id="{4D70B1B0-7C66-4443-B842-983A301F6A45}"/>
              </a:ext>
            </a:extLst>
          </p:cNvPr>
          <p:cNvSpPr>
            <a:spLocks noGrp="1"/>
          </p:cNvSpPr>
          <p:nvPr>
            <p:ph sz="quarter" idx="14"/>
          </p:nvPr>
        </p:nvSpPr>
        <p:spPr>
          <a:xfrm>
            <a:off x="342900" y="3576320"/>
            <a:ext cx="8458200" cy="2248811"/>
          </a:xfrm>
        </p:spPr>
        <p:txBody>
          <a:bodyPr>
            <a:normAutofit/>
          </a:bodyPr>
          <a:lstStyle/>
          <a:p>
            <a:pPr marL="0" marR="0" lvl="0" indent="0" algn="l" defTabSz="8096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a:ea typeface="+mn-ea"/>
                <a:cs typeface="+mn-cs"/>
              </a:rPr>
              <a:t>The path a technology follows through time is termed its </a:t>
            </a:r>
            <a:r>
              <a:rPr kumimoji="0" lang="en-US" altLang="en-US" sz="2800" b="0" i="1" u="none" strike="noStrike" kern="1200" cap="none" spc="0" normalizeH="0" baseline="0" noProof="0" dirty="0">
                <a:ln>
                  <a:noFill/>
                </a:ln>
                <a:solidFill>
                  <a:srgbClr val="000000"/>
                </a:solidFill>
                <a:effectLst/>
                <a:uLnTx/>
                <a:uFillTx/>
                <a:latin typeface="Arial" panose="020B0604020202020204"/>
                <a:ea typeface="+mn-ea"/>
                <a:cs typeface="+mn-cs"/>
              </a:rPr>
              <a:t>technology trajectory</a:t>
            </a:r>
            <a:r>
              <a:rPr kumimoji="0" lang="en-US" altLang="en-US" sz="2800" b="0" i="0" u="none" strike="noStrike" kern="1200" cap="none" spc="0" normalizeH="0" baseline="0" noProof="0" dirty="0">
                <a:ln>
                  <a:noFill/>
                </a:ln>
                <a:solidFill>
                  <a:srgbClr val="000000"/>
                </a:solidFill>
                <a:effectLst/>
                <a:uLnTx/>
                <a:uFillTx/>
                <a:latin typeface="Arial" panose="020B0604020202020204"/>
                <a:ea typeface="+mn-ea"/>
                <a:cs typeface="+mn-cs"/>
              </a:rPr>
              <a:t>.</a:t>
            </a:r>
          </a:p>
          <a:p>
            <a:pPr marL="292608" marR="0" lvl="1" indent="-292608" algn="l" defTabSz="809625"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Many consistent patterns have been observed in technology trajectories, helping us understand how technologies improve and are diffused.</a:t>
            </a:r>
          </a:p>
        </p:txBody>
      </p:sp>
      <p:sp>
        <p:nvSpPr>
          <p:cNvPr id="5" name="Slide Number Placeholder 10">
            <a:extLst>
              <a:ext uri="{FF2B5EF4-FFF2-40B4-BE49-F238E27FC236}">
                <a16:creationId xmlns:a16="http://schemas.microsoft.com/office/drawing/2014/main" id="{EB16C846-3D5C-45AA-B542-A1C56A696AD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98407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Innovation </a:t>
            </a:r>
            <a:r>
              <a:rPr lang="en-US" sz="1000" b="0" dirty="0"/>
              <a:t>1</a:t>
            </a:r>
          </a:p>
        </p:txBody>
      </p:sp>
      <p:sp>
        <p:nvSpPr>
          <p:cNvPr id="6" name="Content Placeholder 2"/>
          <p:cNvSpPr>
            <a:spLocks noGrp="1"/>
          </p:cNvSpPr>
          <p:nvPr>
            <p:ph sz="quarter" idx="11"/>
          </p:nvPr>
        </p:nvSpPr>
        <p:spPr>
          <a:xfrm>
            <a:off x="342900" y="1276709"/>
            <a:ext cx="8458200" cy="5246011"/>
          </a:xfrm>
        </p:spPr>
        <p:txBody>
          <a:bodyPr>
            <a:normAutofit/>
          </a:bodyPr>
          <a:lstStyle/>
          <a:p>
            <a:pPr defTabSz="809625">
              <a:spcBef>
                <a:spcPts val="400"/>
              </a:spcBef>
              <a:spcAft>
                <a:spcPts val="200"/>
              </a:spcAft>
            </a:pPr>
            <a:r>
              <a:rPr lang="en-US" altLang="en-US" sz="2800" b="1" dirty="0"/>
              <a:t>Product versus Process Innovation.</a:t>
            </a:r>
          </a:p>
          <a:p>
            <a:pPr marL="0" lvl="1" indent="0" defTabSz="809625">
              <a:spcBef>
                <a:spcPts val="600"/>
              </a:spcBef>
              <a:buNone/>
            </a:pPr>
            <a:r>
              <a:rPr lang="en-US" altLang="en-US" sz="2400" i="1" dirty="0"/>
              <a:t>Product innovations</a:t>
            </a:r>
            <a:r>
              <a:rPr lang="en-US" altLang="en-US" sz="2400" dirty="0"/>
              <a:t> are embodied in the </a:t>
            </a:r>
            <a:r>
              <a:rPr lang="en-US" altLang="en-US" sz="2400" i="1" dirty="0"/>
              <a:t>outputs</a:t>
            </a:r>
            <a:r>
              <a:rPr lang="en-US" altLang="en-US" sz="2400" dirty="0"/>
              <a:t> of an organization – its goods or services.</a:t>
            </a:r>
          </a:p>
          <a:p>
            <a:pPr marL="0" lvl="1" indent="0" defTabSz="809625">
              <a:spcBef>
                <a:spcPts val="600"/>
              </a:spcBef>
              <a:buNone/>
            </a:pPr>
            <a:r>
              <a:rPr lang="en-US" altLang="en-US" sz="2400" i="1" dirty="0"/>
              <a:t>Process innovations</a:t>
            </a:r>
            <a:r>
              <a:rPr lang="en-US" altLang="en-US" sz="2400" dirty="0"/>
              <a:t> are innovations in the way an organization conducts its business, such as in techniques of producing or marketing goods or services.</a:t>
            </a:r>
          </a:p>
          <a:p>
            <a:pPr marL="0" lvl="1" indent="0" defTabSz="809625">
              <a:spcBef>
                <a:spcPts val="600"/>
              </a:spcBef>
              <a:buNone/>
            </a:pPr>
            <a:r>
              <a:rPr lang="en-US" altLang="en-US" sz="2400" i="1" dirty="0"/>
              <a:t>Product innovations</a:t>
            </a:r>
            <a:r>
              <a:rPr lang="en-US" altLang="en-US" sz="2400" dirty="0"/>
              <a:t> can enable </a:t>
            </a:r>
            <a:r>
              <a:rPr lang="en-US" altLang="en-US" sz="2400" i="1" dirty="0"/>
              <a:t>process innovations</a:t>
            </a:r>
            <a:r>
              <a:rPr lang="en-US" altLang="en-US" sz="2400" dirty="0"/>
              <a:t> and vice versa.</a:t>
            </a:r>
          </a:p>
          <a:p>
            <a:pPr marL="0" lvl="1" indent="0" defTabSz="809625">
              <a:spcBef>
                <a:spcPts val="600"/>
              </a:spcBef>
              <a:buNone/>
            </a:pPr>
            <a:r>
              <a:rPr lang="en-US" altLang="en-US" sz="2400" dirty="0"/>
              <a:t>What is a </a:t>
            </a:r>
            <a:r>
              <a:rPr lang="en-US" altLang="en-US" sz="2400" i="1" dirty="0"/>
              <a:t>product innovation</a:t>
            </a:r>
            <a:r>
              <a:rPr lang="en-US" altLang="en-US" sz="2400" dirty="0"/>
              <a:t> for one organization might be a </a:t>
            </a:r>
            <a:r>
              <a:rPr lang="en-US" altLang="en-US" sz="2400" i="1" dirty="0"/>
              <a:t>process innovation</a:t>
            </a:r>
            <a:r>
              <a:rPr lang="en-US" altLang="en-US" sz="2400" dirty="0"/>
              <a:t> for another.</a:t>
            </a:r>
          </a:p>
          <a:p>
            <a:pPr marL="292608" lvl="2" defTabSz="809625"/>
            <a:r>
              <a:rPr lang="en-US" altLang="en-US" sz="2000" dirty="0"/>
              <a:t>For example, U</a:t>
            </a:r>
            <a:r>
              <a:rPr lang="en-US" altLang="en-US" sz="100" dirty="0"/>
              <a:t> </a:t>
            </a:r>
            <a:r>
              <a:rPr lang="en-US" altLang="en-US" sz="2000" dirty="0"/>
              <a:t>P</a:t>
            </a:r>
            <a:r>
              <a:rPr lang="en-US" altLang="en-US" sz="100" dirty="0"/>
              <a:t> </a:t>
            </a:r>
            <a:r>
              <a:rPr lang="en-US" altLang="en-US" sz="2000" dirty="0"/>
              <a:t>S creates a new distribution service (</a:t>
            </a:r>
            <a:r>
              <a:rPr lang="en-US" altLang="en-US" sz="2000" i="1" dirty="0"/>
              <a:t>product innovation</a:t>
            </a:r>
            <a:r>
              <a:rPr lang="en-US" altLang="en-US" sz="2000" dirty="0"/>
              <a:t>) that enables its customers to distribute their goods more widely or more easily (</a:t>
            </a:r>
            <a:r>
              <a:rPr lang="en-US" altLang="en-US" sz="2000" i="1" dirty="0"/>
              <a:t>process innovation</a:t>
            </a:r>
            <a:r>
              <a:rPr lang="en-US" altLang="en-US" sz="2000" dirty="0"/>
              <a:t>).</a:t>
            </a:r>
          </a:p>
        </p:txBody>
      </p:sp>
      <p:sp>
        <p:nvSpPr>
          <p:cNvPr id="4" name="Slide Number Placeholder 10">
            <a:extLst>
              <a:ext uri="{FF2B5EF4-FFF2-40B4-BE49-F238E27FC236}">
                <a16:creationId xmlns:a16="http://schemas.microsoft.com/office/drawing/2014/main" id="{0CD14E3B-92E2-4C14-8C4A-FD336A552D6C}"/>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208566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Innovation </a:t>
            </a:r>
            <a:r>
              <a:rPr lang="en-US" sz="1000" b="0" dirty="0"/>
              <a:t>2</a:t>
            </a:r>
          </a:p>
        </p:txBody>
      </p:sp>
      <p:sp>
        <p:nvSpPr>
          <p:cNvPr id="3" name="Content Placeholder 2"/>
          <p:cNvSpPr>
            <a:spLocks noGrp="1"/>
          </p:cNvSpPr>
          <p:nvPr>
            <p:ph sz="quarter" idx="11"/>
          </p:nvPr>
        </p:nvSpPr>
        <p:spPr>
          <a:xfrm>
            <a:off x="342900" y="1276709"/>
            <a:ext cx="8458200" cy="4341771"/>
          </a:xfrm>
        </p:spPr>
        <p:txBody>
          <a:bodyPr>
            <a:normAutofit/>
          </a:bodyPr>
          <a:lstStyle/>
          <a:p>
            <a:pPr defTabSz="809625">
              <a:spcBef>
                <a:spcPts val="300"/>
              </a:spcBef>
              <a:spcAft>
                <a:spcPts val="300"/>
              </a:spcAft>
            </a:pPr>
            <a:r>
              <a:rPr lang="en-US" altLang="en-US" sz="2800" b="1" dirty="0"/>
              <a:t>Radical versus Incremental Innovation.</a:t>
            </a:r>
          </a:p>
          <a:p>
            <a:pPr marL="0" lvl="1" indent="0" defTabSz="809625">
              <a:buNone/>
            </a:pPr>
            <a:r>
              <a:rPr lang="en-US" altLang="en-US" sz="2400" dirty="0"/>
              <a:t>The </a:t>
            </a:r>
            <a:r>
              <a:rPr lang="en-US" altLang="en-US" sz="2400" i="1" dirty="0"/>
              <a:t>radicalness</a:t>
            </a:r>
            <a:r>
              <a:rPr lang="en-US" altLang="en-US" sz="2400" dirty="0"/>
              <a:t> of an innovation is the </a:t>
            </a:r>
            <a:r>
              <a:rPr lang="en-US" altLang="en-US" sz="2400" i="1" dirty="0"/>
              <a:t>degree to which it is new and different</a:t>
            </a:r>
            <a:r>
              <a:rPr lang="en-US" altLang="en-US" sz="2400" dirty="0"/>
              <a:t> from previously existing products and processes.</a:t>
            </a:r>
          </a:p>
          <a:p>
            <a:pPr marL="0" lvl="1" indent="0" defTabSz="809625">
              <a:buNone/>
            </a:pPr>
            <a:r>
              <a:rPr lang="en-US" altLang="en-US" sz="2400" i="1" dirty="0"/>
              <a:t>Incremental innovations</a:t>
            </a:r>
            <a:r>
              <a:rPr lang="en-US" altLang="en-US" sz="2400" dirty="0"/>
              <a:t> may involve only a minor change from (or adjustment to) existing practices.</a:t>
            </a:r>
          </a:p>
          <a:p>
            <a:pPr marL="0" lvl="1" indent="0" defTabSz="809625">
              <a:buNone/>
            </a:pPr>
            <a:r>
              <a:rPr lang="en-US" altLang="en-US" sz="2400" dirty="0"/>
              <a:t>The radicalness of an innovation is relative; it may change over time or with respect to different observers.</a:t>
            </a:r>
          </a:p>
          <a:p>
            <a:pPr marL="292608" lvl="2" defTabSz="809625"/>
            <a:r>
              <a:rPr lang="en-US" altLang="en-US" sz="2000" dirty="0"/>
              <a:t>For example, digital photography a more radical innovation for Kodak than for Sony.</a:t>
            </a:r>
          </a:p>
        </p:txBody>
      </p:sp>
      <p:sp>
        <p:nvSpPr>
          <p:cNvPr id="4" name="Slide Number Placeholder 10">
            <a:extLst>
              <a:ext uri="{FF2B5EF4-FFF2-40B4-BE49-F238E27FC236}">
                <a16:creationId xmlns:a16="http://schemas.microsoft.com/office/drawing/2014/main" id="{8092F902-6DF1-439F-AA88-1DA1D0E3CE6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27438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Innovation </a:t>
            </a:r>
            <a:r>
              <a:rPr lang="en-US" sz="1000" b="0" dirty="0"/>
              <a:t>3</a:t>
            </a:r>
          </a:p>
        </p:txBody>
      </p:sp>
      <p:sp>
        <p:nvSpPr>
          <p:cNvPr id="3" name="Content Placeholder 2"/>
          <p:cNvSpPr>
            <a:spLocks noGrp="1"/>
          </p:cNvSpPr>
          <p:nvPr>
            <p:ph sz="quarter" idx="11"/>
          </p:nvPr>
        </p:nvSpPr>
        <p:spPr>
          <a:xfrm>
            <a:off x="342900" y="1276709"/>
            <a:ext cx="8458200" cy="2248811"/>
          </a:xfrm>
        </p:spPr>
        <p:txBody>
          <a:bodyPr>
            <a:normAutofit/>
          </a:bodyPr>
          <a:lstStyle/>
          <a:p>
            <a:pPr defTabSz="809625"/>
            <a:r>
              <a:rPr lang="en-US" altLang="en-US" sz="2800" b="1" dirty="0"/>
              <a:t>Competence-Enhancing versus Competence-Destroying Innovation.</a:t>
            </a:r>
          </a:p>
          <a:p>
            <a:pPr marL="0" lvl="1" indent="0" defTabSz="809625">
              <a:spcBef>
                <a:spcPts val="1000"/>
              </a:spcBef>
              <a:spcAft>
                <a:spcPts val="0"/>
              </a:spcAft>
              <a:buNone/>
            </a:pPr>
            <a:r>
              <a:rPr lang="en-US" altLang="en-US" sz="2400" b="1" dirty="0"/>
              <a:t>Competence-enhancing</a:t>
            </a:r>
            <a:r>
              <a:rPr lang="en-US" altLang="en-US" sz="2400" dirty="0"/>
              <a:t> innovations build on the firm’s existing knowledge base.</a:t>
            </a:r>
          </a:p>
          <a:p>
            <a:pPr lvl="1" indent="-347472" defTabSz="809625"/>
            <a:r>
              <a:rPr lang="en-US" altLang="en-US" sz="2000" dirty="0"/>
              <a:t>For example, Intel’s Pentium 4 built on the technology for Pentium III.</a:t>
            </a:r>
          </a:p>
        </p:txBody>
      </p:sp>
      <p:sp>
        <p:nvSpPr>
          <p:cNvPr id="6" name="Content Placeholder 5">
            <a:extLst>
              <a:ext uri="{FF2B5EF4-FFF2-40B4-BE49-F238E27FC236}">
                <a16:creationId xmlns:a16="http://schemas.microsoft.com/office/drawing/2014/main" id="{523C59A5-B94C-482E-8CAB-53D817ED94D8}"/>
              </a:ext>
            </a:extLst>
          </p:cNvPr>
          <p:cNvSpPr>
            <a:spLocks noGrp="1"/>
          </p:cNvSpPr>
          <p:nvPr>
            <p:ph sz="quarter" idx="14"/>
          </p:nvPr>
        </p:nvSpPr>
        <p:spPr>
          <a:xfrm>
            <a:off x="342900" y="3581467"/>
            <a:ext cx="8458200" cy="1566268"/>
          </a:xfrm>
        </p:spPr>
        <p:txBody>
          <a:bodyPr>
            <a:normAutofit/>
          </a:bodyPr>
          <a:lstStyle/>
          <a:p>
            <a:pPr marL="0" marR="0" lvl="1" indent="0" algn="l" defTabSz="809625"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a:ea typeface="+mn-ea"/>
                <a:cs typeface="+mn-cs"/>
              </a:rPr>
              <a:t>Competence-destroying</a:t>
            </a: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 innovations renders a firm’s existing competencies obsolete.</a:t>
            </a:r>
          </a:p>
          <a:p>
            <a:pPr marL="344488" marR="0" lvl="1" indent="-347472" algn="l" defTabSz="809625" rtl="0" eaLnBrk="1" fontAlgn="auto" latinLnBrk="0" hangingPunct="1">
              <a:lnSpc>
                <a:spcPct val="100000"/>
              </a:lnSpc>
              <a:spcBef>
                <a:spcPts val="800"/>
              </a:spcBef>
              <a:spcAft>
                <a:spcPts val="80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a:ea typeface="+mn-ea"/>
                <a:cs typeface="+mn-cs"/>
              </a:rPr>
              <a:t>For example, electronic calculators rendered Keuffel and Esser’s slide rule expertise obsolete.</a:t>
            </a:r>
          </a:p>
        </p:txBody>
      </p:sp>
      <p:sp>
        <p:nvSpPr>
          <p:cNvPr id="7" name="Content Placeholder 6">
            <a:extLst>
              <a:ext uri="{FF2B5EF4-FFF2-40B4-BE49-F238E27FC236}">
                <a16:creationId xmlns:a16="http://schemas.microsoft.com/office/drawing/2014/main" id="{646E182E-4C20-4B50-8396-E82C4D8B2F4B}"/>
              </a:ext>
            </a:extLst>
          </p:cNvPr>
          <p:cNvSpPr>
            <a:spLocks noGrp="1"/>
          </p:cNvSpPr>
          <p:nvPr>
            <p:ph sz="quarter" idx="15"/>
          </p:nvPr>
        </p:nvSpPr>
        <p:spPr>
          <a:xfrm>
            <a:off x="342900" y="5203682"/>
            <a:ext cx="8458200" cy="1189631"/>
          </a:xfrm>
        </p:spPr>
        <p:txBody>
          <a:bodyPr>
            <a:normAutofit/>
          </a:bodyPr>
          <a:lstStyle/>
          <a:p>
            <a:pPr marL="0" marR="0" lvl="1" indent="0" algn="l" defTabSz="8096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Whether an innovation is competence enhancing or competence destroying depends on the perspective of a particular firm.</a:t>
            </a:r>
          </a:p>
        </p:txBody>
      </p:sp>
      <p:sp>
        <p:nvSpPr>
          <p:cNvPr id="8" name="Slide Number Placeholder 10">
            <a:extLst>
              <a:ext uri="{FF2B5EF4-FFF2-40B4-BE49-F238E27FC236}">
                <a16:creationId xmlns:a16="http://schemas.microsoft.com/office/drawing/2014/main" id="{1A09DE7F-6811-4792-A62A-8A8C26FC3CA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175136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Innovation </a:t>
            </a:r>
            <a:r>
              <a:rPr lang="en-US" sz="1000" b="0" dirty="0"/>
              <a:t>4</a:t>
            </a:r>
          </a:p>
        </p:txBody>
      </p:sp>
      <p:sp>
        <p:nvSpPr>
          <p:cNvPr id="3" name="Content Placeholder 2"/>
          <p:cNvSpPr>
            <a:spLocks noGrp="1"/>
          </p:cNvSpPr>
          <p:nvPr>
            <p:ph sz="quarter" idx="11"/>
          </p:nvPr>
        </p:nvSpPr>
        <p:spPr>
          <a:xfrm>
            <a:off x="342900" y="1276709"/>
            <a:ext cx="8458200" cy="2177691"/>
          </a:xfrm>
        </p:spPr>
        <p:txBody>
          <a:bodyPr>
            <a:normAutofit/>
          </a:bodyPr>
          <a:lstStyle/>
          <a:p>
            <a:pPr defTabSz="809625"/>
            <a:r>
              <a:rPr lang="en-US" altLang="en-US" sz="2800" b="1" dirty="0"/>
              <a:t>Architectural versus Component Innovation.</a:t>
            </a:r>
          </a:p>
          <a:p>
            <a:pPr marL="0" lvl="1" indent="0" defTabSz="809625">
              <a:spcBef>
                <a:spcPts val="1000"/>
              </a:spcBef>
              <a:spcAft>
                <a:spcPts val="0"/>
              </a:spcAft>
              <a:buNone/>
            </a:pPr>
            <a:r>
              <a:rPr lang="en-US" altLang="en-US" sz="2400" dirty="0"/>
              <a:t>A </a:t>
            </a:r>
            <a:r>
              <a:rPr lang="en-US" altLang="en-US" sz="2400" b="1" dirty="0"/>
              <a:t>component innovation</a:t>
            </a:r>
            <a:r>
              <a:rPr lang="en-US" altLang="en-US" sz="2400" dirty="0"/>
              <a:t> (or modular innovation) entails changes to one or more components of a product system without significantly affecting the overall design.</a:t>
            </a:r>
          </a:p>
          <a:p>
            <a:pPr lvl="1" indent="-347472" defTabSz="809625"/>
            <a:r>
              <a:rPr lang="en-US" altLang="en-US" sz="2000" dirty="0"/>
              <a:t>For example, adding gel-filled material to a bicycle seat.</a:t>
            </a:r>
          </a:p>
        </p:txBody>
      </p:sp>
      <p:sp>
        <p:nvSpPr>
          <p:cNvPr id="6" name="Content Placeholder 5">
            <a:extLst>
              <a:ext uri="{FF2B5EF4-FFF2-40B4-BE49-F238E27FC236}">
                <a16:creationId xmlns:a16="http://schemas.microsoft.com/office/drawing/2014/main" id="{523C59A5-B94C-482E-8CAB-53D817ED94D8}"/>
              </a:ext>
            </a:extLst>
          </p:cNvPr>
          <p:cNvSpPr>
            <a:spLocks noGrp="1"/>
          </p:cNvSpPr>
          <p:nvPr>
            <p:ph sz="quarter" idx="14"/>
          </p:nvPr>
        </p:nvSpPr>
        <p:spPr>
          <a:xfrm>
            <a:off x="342900" y="3535680"/>
            <a:ext cx="8458200" cy="1275013"/>
          </a:xfrm>
        </p:spPr>
        <p:txBody>
          <a:bodyPr>
            <a:normAutofit/>
          </a:bodyPr>
          <a:lstStyle/>
          <a:p>
            <a:pPr marL="0" marR="0" lvl="1" indent="0" algn="l" defTabSz="809625"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altLang="en-US" sz="2400" i="0" u="none" strike="noStrike" kern="1200" cap="none" spc="0" normalizeH="0" baseline="0" noProof="0" dirty="0">
                <a:ln>
                  <a:noFill/>
                </a:ln>
                <a:solidFill>
                  <a:srgbClr val="000000"/>
                </a:solidFill>
                <a:effectLst/>
                <a:uLnTx/>
                <a:uFillTx/>
                <a:latin typeface="Arial" panose="020B0604020202020204"/>
                <a:ea typeface="+mn-ea"/>
                <a:cs typeface="+mn-cs"/>
              </a:rPr>
              <a:t>An </a:t>
            </a:r>
            <a:r>
              <a:rPr kumimoji="0" lang="en-US" altLang="en-US" sz="2400" b="1" i="0" u="none" strike="noStrike" kern="1200" cap="none" spc="0" normalizeH="0" baseline="0" noProof="0" dirty="0">
                <a:ln>
                  <a:noFill/>
                </a:ln>
                <a:solidFill>
                  <a:srgbClr val="000000"/>
                </a:solidFill>
                <a:effectLst/>
                <a:uLnTx/>
                <a:uFillTx/>
                <a:latin typeface="Arial" panose="020B0604020202020204"/>
                <a:ea typeface="+mn-ea"/>
                <a:cs typeface="+mn-cs"/>
              </a:rPr>
              <a:t>architectural innovation</a:t>
            </a:r>
            <a:r>
              <a:rPr kumimoji="0" lang="en-US" altLang="en-US" sz="2400" i="0" u="none" strike="noStrike" kern="1200" cap="none" spc="0" normalizeH="0" baseline="0" noProof="0" dirty="0">
                <a:ln>
                  <a:noFill/>
                </a:ln>
                <a:solidFill>
                  <a:srgbClr val="000000"/>
                </a:solidFill>
                <a:effectLst/>
                <a:uLnTx/>
                <a:uFillTx/>
                <a:latin typeface="Arial" panose="020B0604020202020204"/>
                <a:ea typeface="+mn-ea"/>
                <a:cs typeface="+mn-cs"/>
              </a:rPr>
              <a:t> entails changing the overall design of the system or the way components interact.</a:t>
            </a:r>
          </a:p>
          <a:p>
            <a:pPr marL="344488" marR="0" lvl="1" indent="-347472" algn="l" defTabSz="809625" rtl="0" eaLnBrk="1" fontAlgn="auto" latinLnBrk="0" hangingPunct="1">
              <a:lnSpc>
                <a:spcPct val="100000"/>
              </a:lnSpc>
              <a:spcBef>
                <a:spcPts val="800"/>
              </a:spcBef>
              <a:spcAft>
                <a:spcPts val="80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a:ea typeface="+mn-ea"/>
                <a:cs typeface="+mn-cs"/>
              </a:rPr>
              <a:t>For example, transition from high-wheel bicycle to safety bicycle.</a:t>
            </a:r>
          </a:p>
        </p:txBody>
      </p:sp>
      <p:sp>
        <p:nvSpPr>
          <p:cNvPr id="7" name="Content Placeholder 6">
            <a:extLst>
              <a:ext uri="{FF2B5EF4-FFF2-40B4-BE49-F238E27FC236}">
                <a16:creationId xmlns:a16="http://schemas.microsoft.com/office/drawing/2014/main" id="{646E182E-4C20-4B50-8396-E82C4D8B2F4B}"/>
              </a:ext>
            </a:extLst>
          </p:cNvPr>
          <p:cNvSpPr>
            <a:spLocks noGrp="1"/>
          </p:cNvSpPr>
          <p:nvPr>
            <p:ph sz="quarter" idx="15"/>
          </p:nvPr>
        </p:nvSpPr>
        <p:spPr>
          <a:xfrm>
            <a:off x="342900" y="4891973"/>
            <a:ext cx="8458200" cy="861838"/>
          </a:xfrm>
        </p:spPr>
        <p:txBody>
          <a:bodyPr>
            <a:normAutofit/>
          </a:bodyPr>
          <a:lstStyle/>
          <a:p>
            <a:pPr marL="0" marR="0" lvl="1" indent="0" algn="l" defTabSz="8096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a:ea typeface="+mn-ea"/>
                <a:cs typeface="+mn-cs"/>
              </a:rPr>
              <a:t>Most architectural innovations require changes in the underlying components also.</a:t>
            </a:r>
          </a:p>
        </p:txBody>
      </p:sp>
      <p:sp>
        <p:nvSpPr>
          <p:cNvPr id="8" name="Slide Number Placeholder 10">
            <a:extLst>
              <a:ext uri="{FF2B5EF4-FFF2-40B4-BE49-F238E27FC236}">
                <a16:creationId xmlns:a16="http://schemas.microsoft.com/office/drawing/2014/main" id="{72A4BC89-32F1-407C-BC24-E084E5DD6824}"/>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223053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S-Curves </a:t>
            </a:r>
            <a:r>
              <a:rPr lang="en-US" sz="1000" b="0" dirty="0"/>
              <a:t>1</a:t>
            </a:r>
          </a:p>
        </p:txBody>
      </p:sp>
      <p:sp>
        <p:nvSpPr>
          <p:cNvPr id="6" name="Content Placeholder 2"/>
          <p:cNvSpPr>
            <a:spLocks noGrp="1"/>
          </p:cNvSpPr>
          <p:nvPr>
            <p:ph sz="quarter" idx="11"/>
          </p:nvPr>
        </p:nvSpPr>
        <p:spPr>
          <a:xfrm>
            <a:off x="342900" y="1276710"/>
            <a:ext cx="8458200" cy="1693803"/>
          </a:xfrm>
        </p:spPr>
        <p:txBody>
          <a:bodyPr>
            <a:normAutofit/>
          </a:bodyPr>
          <a:lstStyle/>
          <a:p>
            <a:pPr defTabSz="809625">
              <a:spcBef>
                <a:spcPts val="1000"/>
              </a:spcBef>
            </a:pPr>
            <a:r>
              <a:rPr lang="en-US" altLang="en-US" sz="2400" b="1" dirty="0"/>
              <a:t>Both the rate of a technology’s improvement, and its rate of diffusion to the market typically follow an s-shaped curve.</a:t>
            </a:r>
          </a:p>
          <a:p>
            <a:pPr defTabSz="809625">
              <a:spcBef>
                <a:spcPts val="1000"/>
              </a:spcBef>
            </a:pPr>
            <a:r>
              <a:rPr lang="en-US" altLang="en-US" sz="2400" b="1" dirty="0"/>
              <a:t>S-curves in Technological Improvement.</a:t>
            </a:r>
          </a:p>
        </p:txBody>
      </p:sp>
      <p:pic>
        <p:nvPicPr>
          <p:cNvPr id="10" name="Picture 3" descr="A line graph illustrates the performance of technology in relation to time and effort.">
            <a:extLst>
              <a:ext uri="{FF2B5EF4-FFF2-40B4-BE49-F238E27FC236}">
                <a16:creationId xmlns:a16="http://schemas.microsoft.com/office/drawing/2014/main" id="{F3873A7A-0F5B-4CDC-A8FC-8D40E63563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350343"/>
            <a:ext cx="3848099" cy="2305050"/>
          </a:xfrm>
          <a:prstGeom prst="rect">
            <a:avLst/>
          </a:prstGeom>
        </p:spPr>
      </p:pic>
      <p:sp>
        <p:nvSpPr>
          <p:cNvPr id="12" name="Content Placeholder 11">
            <a:extLst>
              <a:ext uri="{FF2B5EF4-FFF2-40B4-BE49-F238E27FC236}">
                <a16:creationId xmlns:a16="http://schemas.microsoft.com/office/drawing/2014/main" id="{077086E4-E44A-4A2B-AA56-8B00B21A413B}"/>
              </a:ext>
            </a:extLst>
          </p:cNvPr>
          <p:cNvSpPr>
            <a:spLocks noGrp="1"/>
          </p:cNvSpPr>
          <p:nvPr>
            <p:ph sz="quarter" idx="14"/>
          </p:nvPr>
        </p:nvSpPr>
        <p:spPr>
          <a:xfrm>
            <a:off x="4795520" y="3350343"/>
            <a:ext cx="3688080" cy="2654141"/>
          </a:xfrm>
        </p:spPr>
        <p:txBody>
          <a:bodyPr>
            <a:normAutofit/>
          </a:bodyPr>
          <a:lstStyle/>
          <a:p>
            <a:pPr marL="0" marR="0" lvl="0" indent="0" algn="l" defTabSz="914400" rtl="0" eaLnBrk="1" fontAlgn="auto" latinLnBrk="0" hangingPunct="1">
              <a:lnSpc>
                <a:spcPct val="100000"/>
              </a:lnSpc>
              <a:spcBef>
                <a:spcPct val="50000"/>
              </a:spcBef>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a:ea typeface="+mn-ea"/>
                <a:cs typeface="+mn-cs"/>
              </a:rPr>
              <a:t>Technology improves slowly at first because it is poorly understood.</a:t>
            </a:r>
          </a:p>
          <a:p>
            <a:pPr marL="0" marR="0" lvl="0" indent="0" algn="l" defTabSz="914400" rtl="0" eaLnBrk="1" fontAlgn="auto" latinLnBrk="0" hangingPunct="1">
              <a:lnSpc>
                <a:spcPct val="100000"/>
              </a:lnSpc>
              <a:spcBef>
                <a:spcPct val="50000"/>
              </a:spcBef>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a:ea typeface="+mn-ea"/>
                <a:cs typeface="+mn-cs"/>
              </a:rPr>
              <a:t>Then accelerates as understanding increases.</a:t>
            </a:r>
          </a:p>
          <a:p>
            <a:pPr marL="0" marR="0" lvl="0" indent="0" algn="l" defTabSz="914400" rtl="0" eaLnBrk="1" fontAlgn="auto" latinLnBrk="0" hangingPunct="1">
              <a:lnSpc>
                <a:spcPct val="100000"/>
              </a:lnSpc>
              <a:spcBef>
                <a:spcPts val="1200"/>
              </a:spcBef>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a:ea typeface="+mn-ea"/>
                <a:cs typeface="+mn-cs"/>
              </a:rPr>
              <a:t>Then tapers off as approaches limits.</a:t>
            </a:r>
          </a:p>
        </p:txBody>
      </p:sp>
      <p:sp>
        <p:nvSpPr>
          <p:cNvPr id="18" name="Text Placeholder 17">
            <a:extLst>
              <a:ext uri="{FF2B5EF4-FFF2-40B4-BE49-F238E27FC236}">
                <a16:creationId xmlns:a16="http://schemas.microsoft.com/office/drawing/2014/main" id="{B0530F29-ED0B-4E98-BF32-E7C6D9F7D31F}"/>
              </a:ext>
            </a:extLst>
          </p:cNvPr>
          <p:cNvSpPr>
            <a:spLocks noGrp="1"/>
          </p:cNvSpPr>
          <p:nvPr>
            <p:ph type="body" sz="quarter" idx="4294967295"/>
          </p:nvPr>
        </p:nvSpPr>
        <p:spPr>
          <a:xfrm>
            <a:off x="3039235" y="6314505"/>
            <a:ext cx="3065529" cy="269175"/>
          </a:xfrm>
        </p:spPr>
        <p:txBody>
          <a:bodyPr>
            <a:normAutofit fontScale="92500"/>
          </a:bodyPr>
          <a:lstStyle/>
          <a:p>
            <a:pPr algn="ct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hlinkClick r:id="rId3" action="ppaction://hlinksldjump"/>
              </a:rPr>
              <a:t>Access the text alternative for slide images</a:t>
            </a:r>
            <a:endParaRPr lang="en-US" sz="1200" dirty="0"/>
          </a:p>
        </p:txBody>
      </p:sp>
      <p:sp>
        <p:nvSpPr>
          <p:cNvPr id="7" name="Slide Number Placeholder 10">
            <a:extLst>
              <a:ext uri="{FF2B5EF4-FFF2-40B4-BE49-F238E27FC236}">
                <a16:creationId xmlns:a16="http://schemas.microsoft.com/office/drawing/2014/main" id="{346851C4-B681-4846-A434-C466CD7588EC}"/>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195565313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2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29">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593</TotalTime>
  <Words>3534</Words>
  <Application>Microsoft Office PowerPoint</Application>
  <PresentationFormat>On-screen Show (4:3)</PresentationFormat>
  <Paragraphs>200</Paragraphs>
  <Slides>32</Slides>
  <Notes>1</Notes>
  <HiddenSlides>9</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32</vt:i4>
      </vt:variant>
    </vt:vector>
  </HeadingPairs>
  <TitlesOfParts>
    <vt:vector size="39" baseType="lpstr">
      <vt:lpstr>Arial</vt:lpstr>
      <vt:lpstr>Calibri</vt:lpstr>
      <vt:lpstr>Title Slides Master</vt:lpstr>
      <vt:lpstr>MainContentSlideMaster</vt:lpstr>
      <vt:lpstr>ClosingMaster</vt:lpstr>
      <vt:lpstr>DividerSlideMaster</vt:lpstr>
      <vt:lpstr>ImageDescriptionAppendixSlideMaster</vt:lpstr>
      <vt:lpstr>Chapter 3</vt:lpstr>
      <vt:lpstr>Innovating in India: The Chotukool Project 1</vt:lpstr>
      <vt:lpstr>Innovating in India: The Chotukool Project 2</vt:lpstr>
      <vt:lpstr>Overview</vt:lpstr>
      <vt:lpstr>Types of Innovation 1</vt:lpstr>
      <vt:lpstr>Types of Innovation 2</vt:lpstr>
      <vt:lpstr>Types of Innovation 3</vt:lpstr>
      <vt:lpstr>Types of Innovation 4</vt:lpstr>
      <vt:lpstr>Technology S-Curves 1</vt:lpstr>
      <vt:lpstr>Technology S-Curves 2</vt:lpstr>
      <vt:lpstr>Technology S-Curves 3</vt:lpstr>
      <vt:lpstr>Technology S-Curves 4</vt:lpstr>
      <vt:lpstr>Technology S-Curves 5</vt:lpstr>
      <vt:lpstr>Research Brief 1</vt:lpstr>
      <vt:lpstr>Research Brief 2</vt:lpstr>
      <vt:lpstr>Theory In Action 1</vt:lpstr>
      <vt:lpstr>Theory in Action 2</vt:lpstr>
      <vt:lpstr>Technology Cycles 1</vt:lpstr>
      <vt:lpstr>Technology Cycles 2</vt:lpstr>
      <vt:lpstr>Technology Cycles 3</vt:lpstr>
      <vt:lpstr>Discussion Questions</vt:lpstr>
      <vt:lpstr>Supplementary Video</vt:lpstr>
      <vt:lpstr>End of Main Content</vt:lpstr>
      <vt:lpstr>Accessibility Content: Text Alternatives for Images</vt:lpstr>
      <vt:lpstr>Technology S-Curves 1 – Text Alternative</vt:lpstr>
      <vt:lpstr>Technology S-Curves 5 – Text Alternative 1</vt:lpstr>
      <vt:lpstr>Technology S-Curves 5 – Text Alternative 2</vt:lpstr>
      <vt:lpstr>Research Brief 2 – Text Alternative 1</vt:lpstr>
      <vt:lpstr>Research Brief 2 – Text Alternative 2</vt:lpstr>
      <vt:lpstr>Research Brief 2 – Text Alternative 3</vt:lpstr>
      <vt:lpstr>Theory In Action 1 – Text Alternative</vt:lpstr>
      <vt:lpstr>Technology Cycles 2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Management, 3rd Edition</dc:title>
  <dc:creator/>
  <cp:keywords/>
  <cp:lastModifiedBy>Aarthi Meenakshi Sundara Rajan</cp:lastModifiedBy>
  <cp:revision>80</cp:revision>
  <dcterms:created xsi:type="dcterms:W3CDTF">2021-07-01T13:49:16Z</dcterms:created>
  <dcterms:modified xsi:type="dcterms:W3CDTF">2022-01-11T16:31:02Z</dcterms:modified>
</cp:coreProperties>
</file>