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50"/>
  </p:notesMasterIdLst>
  <p:sldIdLst>
    <p:sldId id="303" r:id="rId6"/>
    <p:sldId id="266" r:id="rId7"/>
    <p:sldId id="267" r:id="rId8"/>
    <p:sldId id="304" r:id="rId9"/>
    <p:sldId id="305" r:id="rId10"/>
    <p:sldId id="325" r:id="rId11"/>
    <p:sldId id="306" r:id="rId12"/>
    <p:sldId id="326" r:id="rId13"/>
    <p:sldId id="307" r:id="rId14"/>
    <p:sldId id="327" r:id="rId15"/>
    <p:sldId id="328" r:id="rId16"/>
    <p:sldId id="308" r:id="rId17"/>
    <p:sldId id="309" r:id="rId18"/>
    <p:sldId id="310" r:id="rId19"/>
    <p:sldId id="330" r:id="rId20"/>
    <p:sldId id="311" r:id="rId21"/>
    <p:sldId id="332" r:id="rId22"/>
    <p:sldId id="333" r:id="rId23"/>
    <p:sldId id="335" r:id="rId24"/>
    <p:sldId id="336" r:id="rId25"/>
    <p:sldId id="337" r:id="rId26"/>
    <p:sldId id="313" r:id="rId27"/>
    <p:sldId id="339" r:id="rId28"/>
    <p:sldId id="314" r:id="rId29"/>
    <p:sldId id="315" r:id="rId30"/>
    <p:sldId id="317" r:id="rId31"/>
    <p:sldId id="316" r:id="rId32"/>
    <p:sldId id="318" r:id="rId33"/>
    <p:sldId id="319" r:id="rId34"/>
    <p:sldId id="320" r:id="rId35"/>
    <p:sldId id="321" r:id="rId36"/>
    <p:sldId id="260" r:id="rId37"/>
    <p:sldId id="258" r:id="rId38"/>
    <p:sldId id="264" r:id="rId39"/>
    <p:sldId id="340" r:id="rId40"/>
    <p:sldId id="341" r:id="rId41"/>
    <p:sldId id="348" r:id="rId42"/>
    <p:sldId id="349" r:id="rId43"/>
    <p:sldId id="350" r:id="rId44"/>
    <p:sldId id="351" r:id="rId45"/>
    <p:sldId id="352" r:id="rId46"/>
    <p:sldId id="353" r:id="rId47"/>
    <p:sldId id="354" r:id="rId48"/>
    <p:sldId id="35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3"/>
            <p14:sldId id="266"/>
            <p14:sldId id="267"/>
            <p14:sldId id="304"/>
            <p14:sldId id="305"/>
            <p14:sldId id="325"/>
            <p14:sldId id="306"/>
            <p14:sldId id="326"/>
            <p14:sldId id="307"/>
            <p14:sldId id="327"/>
            <p14:sldId id="328"/>
            <p14:sldId id="308"/>
            <p14:sldId id="309"/>
            <p14:sldId id="310"/>
            <p14:sldId id="330"/>
            <p14:sldId id="311"/>
            <p14:sldId id="332"/>
            <p14:sldId id="333"/>
            <p14:sldId id="335"/>
            <p14:sldId id="336"/>
            <p14:sldId id="337"/>
            <p14:sldId id="313"/>
            <p14:sldId id="339"/>
            <p14:sldId id="314"/>
            <p14:sldId id="315"/>
            <p14:sldId id="317"/>
            <p14:sldId id="316"/>
            <p14:sldId id="318"/>
            <p14:sldId id="319"/>
            <p14:sldId id="320"/>
            <p14:sldId id="321"/>
            <p14:sldId id="260"/>
          </p14:sldIdLst>
        </p14:section>
        <p14:section name="Appendix: Image Descriptions for Unsighted Students" id="{9E859B0B-078E-463E-89A6-21C20DD280C4}">
          <p14:sldIdLst>
            <p14:sldId id="258"/>
            <p14:sldId id="264"/>
            <p14:sldId id="340"/>
            <p14:sldId id="341"/>
            <p14:sldId id="348"/>
            <p14:sldId id="349"/>
            <p14:sldId id="350"/>
            <p14:sldId id="351"/>
            <p14:sldId id="352"/>
            <p14:sldId id="353"/>
            <p14:sldId id="354"/>
            <p14:sldId id="35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0" autoAdjust="0"/>
    <p:restoredTop sz="94227" autoAdjust="0"/>
  </p:normalViewPr>
  <p:slideViewPr>
    <p:cSldViewPr snapToGrid="0" showGuides="1">
      <p:cViewPr varScale="1">
        <p:scale>
          <a:sx n="68" d="100"/>
          <a:sy n="68" d="100"/>
        </p:scale>
        <p:origin x="1584" y="72"/>
      </p:cViewPr>
      <p:guideLst>
        <p:guide pos="3264"/>
        <p:guide orient="horz" pos="2256"/>
        <p:guide pos="56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15294-8BCE-4B15-84C9-4E8D5074478D}" type="datetimeFigureOut">
              <a:rPr lang="en-US" smtClean="0"/>
              <a:t>1/11/2022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56329-1779-487C-B587-BBABA473AA7C}" type="slidenum">
              <a:rPr lang="en-US" smtClean="0"/>
              <a:t>‹#›</a:t>
            </a:fld>
            <a:endParaRPr lang="en-US"/>
          </a:p>
        </p:txBody>
      </p:sp>
    </p:spTree>
    <p:extLst>
      <p:ext uri="{BB962C8B-B14F-4D97-AF65-F5344CB8AC3E}">
        <p14:creationId xmlns:p14="http://schemas.microsoft.com/office/powerpoint/2010/main" val="195580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94022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11</a:t>
            </a:fld>
            <a:endParaRPr lang="en-US"/>
          </a:p>
        </p:txBody>
      </p:sp>
    </p:spTree>
    <p:extLst>
      <p:ext uri="{BB962C8B-B14F-4D97-AF65-F5344CB8AC3E}">
        <p14:creationId xmlns:p14="http://schemas.microsoft.com/office/powerpoint/2010/main" val="382011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BF25DC59-5AB2-417D-B46A-F09F380F8F67}"/>
              </a:ext>
            </a:extLst>
          </p:cNvPr>
          <p:cNvSpPr>
            <a:spLocks noGrp="1"/>
          </p:cNvSpPr>
          <p:nvPr>
            <p:ph sz="quarter" idx="10"/>
          </p:nvPr>
        </p:nvSpPr>
        <p:spPr>
          <a:xfrm>
            <a:off x="277813" y="6526213"/>
            <a:ext cx="8699500" cy="2047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95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15965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04" r:id="rId3"/>
    <p:sldLayoutId id="2147483682" r:id="rId4"/>
    <p:sldLayoutId id="214748368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slide" Target="slide42.xml"/></Relationships>
</file>

<file path=ppt/slides/_rels/slide2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2800" dirty="0"/>
              <a:t>Chapter 4</a:t>
            </a:r>
            <a:endParaRPr lang="en-US"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a:xfrm>
            <a:off x="621792" y="4332064"/>
            <a:ext cx="2940805" cy="524944"/>
          </a:xfrm>
        </p:spPr>
        <p:txBody>
          <a:bodyPr/>
          <a:lstStyle/>
          <a:p>
            <a:r>
              <a:rPr lang="en-US" sz="1400" dirty="0"/>
              <a:t>Standards Battles, Modularity, and Platform competition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5"/>
            <a:ext cx="3043303" cy="690097"/>
          </a:xfrm>
        </p:spPr>
        <p:txBody>
          <a:bodyPr/>
          <a:lstStyle/>
          <a:p>
            <a:r>
              <a:rPr lang="en-US" dirty="0"/>
              <a:t>Strategic Management of Technological Innovation, 7</a:t>
            </a:r>
            <a:r>
              <a:rPr lang="en-US" baseline="30000" dirty="0"/>
              <a:t>th</a:t>
            </a:r>
            <a:r>
              <a:rPr lang="en-US" dirty="0"/>
              <a:t> Edition</a:t>
            </a:r>
          </a:p>
          <a:p>
            <a:r>
              <a:rPr lang="en-US" dirty="0"/>
              <a:t>Melissa A. Schilling</a:t>
            </a:r>
          </a:p>
        </p:txBody>
      </p:sp>
      <p:pic>
        <p:nvPicPr>
          <p:cNvPr id="6" name="Picture 5" descr="Book Cover Image">
            <a:extLst>
              <a:ext uri="{FF2B5EF4-FFF2-40B4-BE49-F238E27FC236}">
                <a16:creationId xmlns:a16="http://schemas.microsoft.com/office/drawing/2014/main" id="{8305DBB4-9788-407D-A585-30760F9B531D}"/>
              </a:ext>
            </a:extLst>
          </p:cNvPr>
          <p:cNvPicPr>
            <a:picLocks noChangeAspect="1"/>
          </p:cNvPicPr>
          <p:nvPr/>
        </p:nvPicPr>
        <p:blipFill>
          <a:blip r:embed="rId3"/>
          <a:stretch>
            <a:fillRect/>
          </a:stretch>
        </p:blipFill>
        <p:spPr>
          <a:xfrm>
            <a:off x="4958080" y="1150902"/>
            <a:ext cx="3785944" cy="5206435"/>
          </a:xfrm>
          <a:prstGeom prst="rect">
            <a:avLst/>
          </a:prstGeom>
        </p:spPr>
      </p:pic>
      <p:sp>
        <p:nvSpPr>
          <p:cNvPr id="3" name="Content Placeholder 2">
            <a:extLst>
              <a:ext uri="{FF2B5EF4-FFF2-40B4-BE49-F238E27FC236}">
                <a16:creationId xmlns:a16="http://schemas.microsoft.com/office/drawing/2014/main" id="{158696B5-5EAD-4C7F-88A9-5606312B50D7}"/>
              </a:ext>
            </a:extLst>
          </p:cNvPr>
          <p:cNvSpPr>
            <a:spLocks noGrp="1"/>
          </p:cNvSpPr>
          <p:nvPr>
            <p:ph sz="quarter" idx="12"/>
          </p:nvPr>
        </p:nvSpPr>
        <p:spPr>
          <a:xfrm>
            <a:off x="-16187" y="6529070"/>
            <a:ext cx="9193437" cy="231494"/>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Why Dominant Designs Are Selected </a:t>
            </a:r>
            <a:r>
              <a:rPr lang="en-US" sz="1000" b="0" dirty="0"/>
              <a:t>5</a:t>
            </a:r>
            <a:endParaRPr lang="en-US" dirty="0"/>
          </a:p>
        </p:txBody>
      </p:sp>
      <p:sp>
        <p:nvSpPr>
          <p:cNvPr id="2" name="Content Placeholder 1">
            <a:extLst>
              <a:ext uri="{FF2B5EF4-FFF2-40B4-BE49-F238E27FC236}">
                <a16:creationId xmlns:a16="http://schemas.microsoft.com/office/drawing/2014/main" id="{5AD97ED7-C8BC-4D0D-A857-14229210E696}"/>
              </a:ext>
            </a:extLst>
          </p:cNvPr>
          <p:cNvSpPr>
            <a:spLocks noGrp="1"/>
          </p:cNvSpPr>
          <p:nvPr>
            <p:ph sz="quarter" idx="11"/>
          </p:nvPr>
        </p:nvSpPr>
        <p:spPr>
          <a:xfrm>
            <a:off x="342900" y="1276709"/>
            <a:ext cx="8458200" cy="2896828"/>
          </a:xfrm>
        </p:spPr>
        <p:txBody>
          <a:bodyPr>
            <a:normAutofit/>
          </a:bodyPr>
          <a:lstStyle/>
          <a:p>
            <a:pPr defTabSz="809625">
              <a:spcBef>
                <a:spcPts val="1000"/>
              </a:spcBef>
              <a:spcAft>
                <a:spcPts val="0"/>
              </a:spcAft>
            </a:pPr>
            <a:r>
              <a:rPr lang="en-US" altLang="en-US" sz="2800" b="1" dirty="0"/>
              <a:t>Government Regulation</a:t>
            </a:r>
          </a:p>
          <a:p>
            <a:pPr marL="0" lvl="1" indent="0" defTabSz="809625">
              <a:spcBef>
                <a:spcPts val="1000"/>
              </a:spcBef>
              <a:spcAft>
                <a:spcPts val="0"/>
              </a:spcAft>
              <a:buNone/>
            </a:pPr>
            <a:r>
              <a:rPr lang="en-US" altLang="en-US" sz="2400" dirty="0"/>
              <a:t>Sometimes the consumer welfare benefits of having a single dominant design prompts government organizations to intervene, imposing a standard.</a:t>
            </a:r>
          </a:p>
          <a:p>
            <a:pPr marL="291600" lvl="2" indent="-291600" defTabSz="809625">
              <a:spcBef>
                <a:spcPts val="1000"/>
              </a:spcBef>
              <a:spcAft>
                <a:spcPts val="0"/>
              </a:spcAft>
            </a:pPr>
            <a:r>
              <a:rPr lang="en-US" altLang="en-US" sz="2000" dirty="0"/>
              <a:t>For example, the N</a:t>
            </a:r>
            <a:r>
              <a:rPr lang="en-US" altLang="en-US" sz="100" dirty="0"/>
              <a:t> </a:t>
            </a:r>
            <a:r>
              <a:rPr lang="en-US" altLang="en-US" sz="2000" dirty="0"/>
              <a:t>T</a:t>
            </a:r>
            <a:r>
              <a:rPr lang="en-US" altLang="en-US" sz="100" dirty="0"/>
              <a:t> </a:t>
            </a:r>
            <a:r>
              <a:rPr lang="en-US" altLang="en-US" sz="2000" dirty="0"/>
              <a:t>S</a:t>
            </a:r>
            <a:r>
              <a:rPr lang="en-US" altLang="en-US" sz="100" dirty="0"/>
              <a:t> </a:t>
            </a:r>
            <a:r>
              <a:rPr lang="en-US" altLang="en-US" sz="2000" dirty="0"/>
              <a:t>C color standard in television broadcasting in the U.S.; the general standard for mobile communications (G</a:t>
            </a:r>
            <a:r>
              <a:rPr lang="en-US" altLang="en-US" sz="100" dirty="0"/>
              <a:t> </a:t>
            </a:r>
            <a:r>
              <a:rPr lang="en-US" altLang="en-US" sz="2000" dirty="0"/>
              <a:t>S</a:t>
            </a:r>
            <a:r>
              <a:rPr lang="en-US" altLang="en-US" sz="100" dirty="0"/>
              <a:t> </a:t>
            </a:r>
            <a:r>
              <a:rPr lang="en-US" altLang="en-US" sz="2000" dirty="0"/>
              <a:t>M) in the European Union.</a:t>
            </a:r>
            <a:endParaRPr lang="en-US" sz="2000" dirty="0"/>
          </a:p>
        </p:txBody>
      </p:sp>
      <p:sp>
        <p:nvSpPr>
          <p:cNvPr id="5" name="Content Placeholder 4">
            <a:extLst>
              <a:ext uri="{FF2B5EF4-FFF2-40B4-BE49-F238E27FC236}">
                <a16:creationId xmlns:a16="http://schemas.microsoft.com/office/drawing/2014/main" id="{1D656CA6-8ED6-4D31-8E68-DEF8105FF0A0}"/>
              </a:ext>
            </a:extLst>
          </p:cNvPr>
          <p:cNvSpPr>
            <a:spLocks noGrp="1"/>
          </p:cNvSpPr>
          <p:nvPr>
            <p:ph sz="quarter" idx="14"/>
          </p:nvPr>
        </p:nvSpPr>
        <p:spPr>
          <a:xfrm>
            <a:off x="342900" y="4368240"/>
            <a:ext cx="8458200" cy="1731818"/>
          </a:xfrm>
        </p:spPr>
        <p:txBody>
          <a:bodyPr>
            <a:normAutofit lnSpcReduction="10000"/>
          </a:bodyPr>
          <a:lstStyle/>
          <a:p>
            <a:pPr defTabSz="809625">
              <a:spcBef>
                <a:spcPts val="1000"/>
              </a:spcBef>
              <a:spcAft>
                <a:spcPts val="0"/>
              </a:spcAft>
            </a:pPr>
            <a:r>
              <a:rPr lang="en-US" altLang="en-US" sz="2800" b="1" dirty="0"/>
              <a:t>The Result: Winner-Take-All Markets</a:t>
            </a:r>
          </a:p>
          <a:p>
            <a:pPr marL="0" lvl="1" indent="0" defTabSz="809625">
              <a:spcBef>
                <a:spcPts val="1000"/>
              </a:spcBef>
              <a:spcAft>
                <a:spcPts val="0"/>
              </a:spcAft>
              <a:buNone/>
            </a:pPr>
            <a:r>
              <a:rPr lang="en-US" altLang="en-US" sz="2400" dirty="0"/>
              <a:t>Natural monopolies.</a:t>
            </a:r>
          </a:p>
          <a:p>
            <a:pPr marL="291600" lvl="2" indent="-291600" defTabSz="809625">
              <a:spcBef>
                <a:spcPts val="1000"/>
              </a:spcBef>
              <a:spcAft>
                <a:spcPts val="0"/>
              </a:spcAft>
            </a:pPr>
            <a:r>
              <a:rPr lang="en-US" altLang="en-US" sz="2000" dirty="0"/>
              <a:t>Firms supporting winning technologies earn huge rewards; others may be locked out.</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83148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Why Dominant Designs Are Selected </a:t>
            </a:r>
            <a:r>
              <a:rPr lang="en-US" sz="1000" b="0" dirty="0"/>
              <a:t>6</a:t>
            </a:r>
            <a:endParaRPr lang="en-US" dirty="0"/>
          </a:p>
        </p:txBody>
      </p:sp>
      <p:sp>
        <p:nvSpPr>
          <p:cNvPr id="2" name="Content Placeholder 1">
            <a:extLst>
              <a:ext uri="{FF2B5EF4-FFF2-40B4-BE49-F238E27FC236}">
                <a16:creationId xmlns:a16="http://schemas.microsoft.com/office/drawing/2014/main" id="{5AD97ED7-C8BC-4D0D-A857-14229210E696}"/>
              </a:ext>
            </a:extLst>
          </p:cNvPr>
          <p:cNvSpPr>
            <a:spLocks noGrp="1"/>
          </p:cNvSpPr>
          <p:nvPr>
            <p:ph sz="quarter" idx="11"/>
          </p:nvPr>
        </p:nvSpPr>
        <p:spPr>
          <a:xfrm>
            <a:off x="342900" y="1276709"/>
            <a:ext cx="8458200" cy="1680247"/>
          </a:xfrm>
        </p:spPr>
        <p:txBody>
          <a:bodyPr>
            <a:normAutofit/>
          </a:bodyPr>
          <a:lstStyle/>
          <a:p>
            <a:pPr marL="0" lvl="1" indent="0" defTabSz="809625">
              <a:spcBef>
                <a:spcPts val="1000"/>
              </a:spcBef>
              <a:spcAft>
                <a:spcPts val="0"/>
              </a:spcAft>
              <a:buNone/>
            </a:pPr>
            <a:r>
              <a:rPr lang="en-US" altLang="en-US" sz="2400" dirty="0"/>
              <a:t>Increasing returns indicate that technology trajectories are characterized by </a:t>
            </a:r>
            <a:r>
              <a:rPr lang="en-US" altLang="en-US" sz="2400" i="1" dirty="0"/>
              <a:t>path dependency</a:t>
            </a:r>
            <a:r>
              <a:rPr lang="en-US" altLang="en-US" sz="2400" dirty="0"/>
              <a:t>:</a:t>
            </a:r>
          </a:p>
          <a:p>
            <a:pPr marL="291600" lvl="2" indent="-291600" defTabSz="809625">
              <a:spcBef>
                <a:spcPts val="1000"/>
              </a:spcBef>
              <a:spcAft>
                <a:spcPts val="0"/>
              </a:spcAft>
            </a:pPr>
            <a:r>
              <a:rPr lang="en-US" altLang="en-US" sz="2000" dirty="0"/>
              <a:t>End results depend greatly on the events that took place leading up to the outcome.</a:t>
            </a:r>
            <a:endParaRPr lang="en-US" sz="2000" dirty="0"/>
          </a:p>
        </p:txBody>
      </p:sp>
      <p:sp>
        <p:nvSpPr>
          <p:cNvPr id="5" name="Content Placeholder 4">
            <a:extLst>
              <a:ext uri="{FF2B5EF4-FFF2-40B4-BE49-F238E27FC236}">
                <a16:creationId xmlns:a16="http://schemas.microsoft.com/office/drawing/2014/main" id="{1D656CA6-8ED6-4D31-8E68-DEF8105FF0A0}"/>
              </a:ext>
            </a:extLst>
          </p:cNvPr>
          <p:cNvSpPr>
            <a:spLocks noGrp="1"/>
          </p:cNvSpPr>
          <p:nvPr>
            <p:ph sz="quarter" idx="14"/>
          </p:nvPr>
        </p:nvSpPr>
        <p:spPr>
          <a:xfrm>
            <a:off x="342900" y="3040085"/>
            <a:ext cx="8458200" cy="3265715"/>
          </a:xfrm>
        </p:spPr>
        <p:txBody>
          <a:bodyPr>
            <a:normAutofit/>
          </a:bodyPr>
          <a:lstStyle/>
          <a:p>
            <a:pPr marL="0" lvl="1" indent="0" defTabSz="809625">
              <a:spcBef>
                <a:spcPts val="1000"/>
              </a:spcBef>
              <a:spcAft>
                <a:spcPts val="0"/>
              </a:spcAft>
              <a:buNone/>
            </a:pPr>
            <a:r>
              <a:rPr lang="en-US" altLang="en-US" sz="2400" dirty="0"/>
              <a:t>A dominant design can have far-reaching influence; it shapes future technological inquiry in the area.</a:t>
            </a:r>
          </a:p>
          <a:p>
            <a:pPr marL="0" lvl="1" indent="0" defTabSz="809625">
              <a:spcBef>
                <a:spcPts val="1000"/>
              </a:spcBef>
              <a:spcAft>
                <a:spcPts val="0"/>
              </a:spcAft>
              <a:buNone/>
            </a:pPr>
            <a:r>
              <a:rPr lang="en-US" altLang="en-US" sz="2400" dirty="0"/>
              <a:t>Winner-take-all markets can have very different competitive dynamics than other markets.</a:t>
            </a:r>
          </a:p>
          <a:p>
            <a:pPr marL="291600" lvl="2" indent="-291600" defTabSz="809625">
              <a:spcBef>
                <a:spcPts val="1000"/>
              </a:spcBef>
              <a:spcAft>
                <a:spcPts val="0"/>
              </a:spcAft>
            </a:pPr>
            <a:r>
              <a:rPr lang="en-US" altLang="en-US" sz="2000" i="1" dirty="0"/>
              <a:t>Technologically superior</a:t>
            </a:r>
            <a:r>
              <a:rPr lang="en-US" altLang="en-US" sz="2000" dirty="0"/>
              <a:t> products do not always win.</a:t>
            </a:r>
          </a:p>
          <a:p>
            <a:pPr marL="291600" lvl="2" indent="-291600" defTabSz="809625">
              <a:spcBef>
                <a:spcPts val="1000"/>
              </a:spcBef>
              <a:spcAft>
                <a:spcPts val="0"/>
              </a:spcAft>
            </a:pPr>
            <a:r>
              <a:rPr lang="en-US" altLang="en-US" sz="2000" dirty="0"/>
              <a:t>Such markets require different firm strategies for success than markets with less pressure for a single dominant design.</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4924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Multiple Dimensions of Value </a:t>
            </a:r>
            <a:r>
              <a:rPr lang="en-US" sz="1000" b="0" dirty="0"/>
              <a:t>1</a:t>
            </a:r>
          </a:p>
        </p:txBody>
      </p:sp>
      <p:sp>
        <p:nvSpPr>
          <p:cNvPr id="2" name="Content Placeholder 1">
            <a:extLst>
              <a:ext uri="{FF2B5EF4-FFF2-40B4-BE49-F238E27FC236}">
                <a16:creationId xmlns:a16="http://schemas.microsoft.com/office/drawing/2014/main" id="{D878F300-BB6A-4042-945D-52F70DADEB09}"/>
              </a:ext>
            </a:extLst>
          </p:cNvPr>
          <p:cNvSpPr>
            <a:spLocks noGrp="1"/>
          </p:cNvSpPr>
          <p:nvPr>
            <p:ph sz="quarter" idx="11"/>
          </p:nvPr>
        </p:nvSpPr>
        <p:spPr>
          <a:xfrm>
            <a:off x="342900" y="1276710"/>
            <a:ext cx="8458200" cy="1897023"/>
          </a:xfrm>
        </p:spPr>
        <p:txBody>
          <a:bodyPr/>
          <a:lstStyle/>
          <a:p>
            <a:pPr defTabSz="809625">
              <a:spcBef>
                <a:spcPts val="1000"/>
              </a:spcBef>
              <a:spcAft>
                <a:spcPts val="0"/>
              </a:spcAft>
            </a:pPr>
            <a:r>
              <a:rPr lang="en-US" altLang="en-US" sz="2800" dirty="0"/>
              <a:t>In many increasing returns industries, the value of a technology is strongly influenced by both:</a:t>
            </a:r>
          </a:p>
          <a:p>
            <a:pPr marL="622800" lvl="3" indent="-320400" defTabSz="809625">
              <a:lnSpc>
                <a:spcPct val="90000"/>
              </a:lnSpc>
              <a:spcBef>
                <a:spcPts val="1000"/>
              </a:spcBef>
              <a:spcAft>
                <a:spcPts val="0"/>
              </a:spcAft>
            </a:pPr>
            <a:r>
              <a:rPr lang="en-US" altLang="en-US" sz="2000" dirty="0"/>
              <a:t>Technology’s Standalone Value.</a:t>
            </a:r>
          </a:p>
          <a:p>
            <a:pPr marL="622800" lvl="3" indent="-320400" defTabSz="809625">
              <a:lnSpc>
                <a:spcPct val="90000"/>
              </a:lnSpc>
              <a:spcBef>
                <a:spcPts val="1000"/>
              </a:spcBef>
              <a:spcAft>
                <a:spcPts val="0"/>
              </a:spcAft>
            </a:pPr>
            <a:r>
              <a:rPr lang="en-US" altLang="en-US" sz="2000" dirty="0"/>
              <a:t>Network Externality Value.</a:t>
            </a:r>
            <a:endParaRPr lang="en-US" sz="2000" dirty="0"/>
          </a:p>
        </p:txBody>
      </p:sp>
      <p:sp>
        <p:nvSpPr>
          <p:cNvPr id="5" name="Content Placeholder 4">
            <a:extLst>
              <a:ext uri="{FF2B5EF4-FFF2-40B4-BE49-F238E27FC236}">
                <a16:creationId xmlns:a16="http://schemas.microsoft.com/office/drawing/2014/main" id="{0BF5827D-259F-4A67-BF02-F25FAAA6F0D8}"/>
              </a:ext>
            </a:extLst>
          </p:cNvPr>
          <p:cNvSpPr>
            <a:spLocks noGrp="1"/>
          </p:cNvSpPr>
          <p:nvPr>
            <p:ph sz="quarter" idx="14"/>
          </p:nvPr>
        </p:nvSpPr>
        <p:spPr>
          <a:xfrm>
            <a:off x="342900" y="3349477"/>
            <a:ext cx="8458200" cy="2314938"/>
          </a:xfrm>
        </p:spPr>
        <p:txBody>
          <a:bodyPr>
            <a:normAutofit/>
          </a:bodyPr>
          <a:lstStyle/>
          <a:p>
            <a:pPr marL="0" lvl="1" indent="0" defTabSz="809625">
              <a:spcBef>
                <a:spcPts val="1000"/>
              </a:spcBef>
              <a:spcAft>
                <a:spcPts val="0"/>
              </a:spcAft>
              <a:buNone/>
            </a:pPr>
            <a:r>
              <a:rPr lang="en-US" altLang="en-US" sz="2800" b="1" dirty="0"/>
              <a:t>A Technology’s Stand-alone Value.</a:t>
            </a:r>
          </a:p>
          <a:p>
            <a:pPr marL="291600" lvl="2" indent="-291600" defTabSz="809625">
              <a:spcBef>
                <a:spcPts val="1000"/>
              </a:spcBef>
              <a:spcAft>
                <a:spcPts val="0"/>
              </a:spcAft>
            </a:pPr>
            <a:r>
              <a:rPr lang="en-US" altLang="en-US" sz="2400" dirty="0"/>
              <a:t>Includes such factors as:</a:t>
            </a:r>
          </a:p>
          <a:p>
            <a:pPr marL="622800" lvl="3" indent="-320400" defTabSz="809625">
              <a:spcBef>
                <a:spcPts val="1000"/>
              </a:spcBef>
              <a:spcAft>
                <a:spcPts val="0"/>
              </a:spcAft>
              <a:buFont typeface="Arial" panose="020B0604020202020204" pitchFamily="34" charset="0"/>
              <a:buChar char="•"/>
            </a:pPr>
            <a:r>
              <a:rPr lang="en-US" altLang="en-US" sz="2000" dirty="0"/>
              <a:t>The functions the technology enables customers to perform.</a:t>
            </a:r>
          </a:p>
          <a:p>
            <a:pPr marL="622800" lvl="3" indent="-320400" defTabSz="809625">
              <a:spcBef>
                <a:spcPts val="1000"/>
              </a:spcBef>
              <a:spcAft>
                <a:spcPts val="0"/>
              </a:spcAft>
              <a:buFont typeface="Arial" panose="020B0604020202020204" pitchFamily="34" charset="0"/>
              <a:buChar char="•"/>
            </a:pPr>
            <a:r>
              <a:rPr lang="en-US" altLang="en-US" sz="2000" dirty="0"/>
              <a:t>Its aesthetic qualities.</a:t>
            </a:r>
          </a:p>
          <a:p>
            <a:pPr marL="622800" lvl="3" indent="-320400" defTabSz="809625">
              <a:spcBef>
                <a:spcPts val="1000"/>
              </a:spcBef>
              <a:spcAft>
                <a:spcPts val="0"/>
              </a:spcAft>
              <a:buFont typeface="Arial" panose="020B0604020202020204" pitchFamily="34" charset="0"/>
              <a:buChar char="•"/>
            </a:pPr>
            <a:r>
              <a:rPr lang="en-US" altLang="en-US" sz="2000" dirty="0"/>
              <a:t>Its ease of use, etc.</a:t>
            </a:r>
            <a:endParaRPr lang="en-US" sz="20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3535838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Multiple Dimensions of Value </a:t>
            </a:r>
            <a:r>
              <a:rPr lang="en-US" sz="1000" b="0" dirty="0"/>
              <a:t>2</a:t>
            </a:r>
          </a:p>
        </p:txBody>
      </p:sp>
      <p:sp>
        <p:nvSpPr>
          <p:cNvPr id="2" name="Content Placeholder 1">
            <a:extLst>
              <a:ext uri="{FF2B5EF4-FFF2-40B4-BE49-F238E27FC236}">
                <a16:creationId xmlns:a16="http://schemas.microsoft.com/office/drawing/2014/main" id="{122B476D-5E05-4E7E-A36B-810BA648F07F}"/>
              </a:ext>
            </a:extLst>
          </p:cNvPr>
          <p:cNvSpPr>
            <a:spLocks noGrp="1"/>
          </p:cNvSpPr>
          <p:nvPr>
            <p:ph sz="quarter" idx="11"/>
          </p:nvPr>
        </p:nvSpPr>
        <p:spPr>
          <a:xfrm>
            <a:off x="342900" y="1276710"/>
            <a:ext cx="8458200" cy="648108"/>
          </a:xfrm>
        </p:spPr>
        <p:txBody>
          <a:bodyPr>
            <a:normAutofit/>
          </a:bodyPr>
          <a:lstStyle/>
          <a:p>
            <a:r>
              <a:rPr lang="en-US" altLang="en-US" sz="1800" dirty="0"/>
              <a:t>Kim and Mauborgne developed a “Buyer Utility Map” that is useful for identifying elements of a technology’s stand-alone value:</a:t>
            </a:r>
            <a:endParaRPr lang="en-US" sz="1800" dirty="0"/>
          </a:p>
        </p:txBody>
      </p:sp>
      <p:graphicFrame>
        <p:nvGraphicFramePr>
          <p:cNvPr id="9" name="Table 3">
            <a:extLst>
              <a:ext uri="{FF2B5EF4-FFF2-40B4-BE49-F238E27FC236}">
                <a16:creationId xmlns:a16="http://schemas.microsoft.com/office/drawing/2014/main" id="{BE8C7324-72D0-4B60-B4BF-867954A1ABEC}"/>
              </a:ext>
            </a:extLst>
          </p:cNvPr>
          <p:cNvGraphicFramePr>
            <a:graphicFrameLocks/>
          </p:cNvGraphicFramePr>
          <p:nvPr>
            <p:extLst>
              <p:ext uri="{D42A27DB-BD31-4B8C-83A1-F6EECF244321}">
                <p14:modId xmlns:p14="http://schemas.microsoft.com/office/powerpoint/2010/main" val="3312706457"/>
              </p:ext>
            </p:extLst>
          </p:nvPr>
        </p:nvGraphicFramePr>
        <p:xfrm>
          <a:off x="342901" y="2025141"/>
          <a:ext cx="8458199" cy="3688098"/>
        </p:xfrm>
        <a:graphic>
          <a:graphicData uri="http://schemas.openxmlformats.org/drawingml/2006/table">
            <a:tbl>
              <a:tblPr firstRow="1" bandRow="1">
                <a:tableStyleId>{5C22544A-7EE6-4342-B048-85BDC9FD1C3A}</a:tableStyleId>
              </a:tblPr>
              <a:tblGrid>
                <a:gridCol w="1170015">
                  <a:extLst>
                    <a:ext uri="{9D8B030D-6E8A-4147-A177-3AD203B41FA5}">
                      <a16:colId xmlns:a16="http://schemas.microsoft.com/office/drawing/2014/main" val="1376195775"/>
                    </a:ext>
                  </a:extLst>
                </a:gridCol>
                <a:gridCol w="1309930">
                  <a:extLst>
                    <a:ext uri="{9D8B030D-6E8A-4147-A177-3AD203B41FA5}">
                      <a16:colId xmlns:a16="http://schemas.microsoft.com/office/drawing/2014/main" val="3834481689"/>
                    </a:ext>
                  </a:extLst>
                </a:gridCol>
                <a:gridCol w="934507">
                  <a:extLst>
                    <a:ext uri="{9D8B030D-6E8A-4147-A177-3AD203B41FA5}">
                      <a16:colId xmlns:a16="http://schemas.microsoft.com/office/drawing/2014/main" val="2077201579"/>
                    </a:ext>
                  </a:extLst>
                </a:gridCol>
                <a:gridCol w="1163782">
                  <a:extLst>
                    <a:ext uri="{9D8B030D-6E8A-4147-A177-3AD203B41FA5}">
                      <a16:colId xmlns:a16="http://schemas.microsoft.com/office/drawing/2014/main" val="964789213"/>
                    </a:ext>
                  </a:extLst>
                </a:gridCol>
                <a:gridCol w="1346661">
                  <a:extLst>
                    <a:ext uri="{9D8B030D-6E8A-4147-A177-3AD203B41FA5}">
                      <a16:colId xmlns:a16="http://schemas.microsoft.com/office/drawing/2014/main" val="822831596"/>
                    </a:ext>
                  </a:extLst>
                </a:gridCol>
                <a:gridCol w="1263535">
                  <a:extLst>
                    <a:ext uri="{9D8B030D-6E8A-4147-A177-3AD203B41FA5}">
                      <a16:colId xmlns:a16="http://schemas.microsoft.com/office/drawing/2014/main" val="4136827306"/>
                    </a:ext>
                  </a:extLst>
                </a:gridCol>
                <a:gridCol w="1269769">
                  <a:extLst>
                    <a:ext uri="{9D8B030D-6E8A-4147-A177-3AD203B41FA5}">
                      <a16:colId xmlns:a16="http://schemas.microsoft.com/office/drawing/2014/main" val="3514362869"/>
                    </a:ext>
                  </a:extLst>
                </a:gridCol>
              </a:tblGrid>
              <a:tr h="13922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1400" b="1" dirty="0">
                        <a:solidFill>
                          <a:schemeClr val="bg1"/>
                        </a:solidFill>
                        <a:latin typeface="+mn-lt"/>
                      </a:endParaRPr>
                    </a:p>
                  </a:txBody>
                  <a:tcPr marT="45723" marB="45723"/>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bg1"/>
                          </a:solidFill>
                          <a:latin typeface="+mn-lt"/>
                        </a:rPr>
                        <a:t>Purchase</a:t>
                      </a:r>
                      <a:endParaRPr lang="en-US" sz="1400" b="1" i="0" u="none" strike="noStrike" kern="1200" baseline="0" dirty="0">
                        <a:solidFill>
                          <a:schemeClr val="bg1"/>
                        </a:solidFill>
                        <a:latin typeface="+mn-lt"/>
                        <a:ea typeface="+mn-ea"/>
                        <a:cs typeface="+mn-cs"/>
                      </a:endParaRPr>
                    </a:p>
                  </a:txBody>
                  <a:tcPr marT="45723" marB="45723"/>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bg1"/>
                          </a:solidFill>
                          <a:latin typeface="+mn-lt"/>
                        </a:rPr>
                        <a:t>Delivery</a:t>
                      </a:r>
                      <a:endParaRPr lang="en-US" sz="1400" b="1" i="0" u="none" strike="noStrike" kern="1200" baseline="0" dirty="0">
                        <a:solidFill>
                          <a:schemeClr val="bg1"/>
                        </a:solidFill>
                        <a:latin typeface="+mn-lt"/>
                        <a:ea typeface="+mn-ea"/>
                        <a:cs typeface="+mn-cs"/>
                      </a:endParaRPr>
                    </a:p>
                  </a:txBody>
                  <a:tcPr marT="45723" marB="45723"/>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bg1"/>
                          </a:solidFill>
                          <a:latin typeface="+mn-lt"/>
                        </a:rPr>
                        <a:t>Use</a:t>
                      </a:r>
                      <a:endParaRPr lang="en-US" sz="1400" b="1" i="0" u="none" strike="noStrike" kern="1200" baseline="0" dirty="0">
                        <a:solidFill>
                          <a:schemeClr val="bg1"/>
                        </a:solidFill>
                        <a:latin typeface="+mn-lt"/>
                        <a:ea typeface="+mn-ea"/>
                        <a:cs typeface="+mn-cs"/>
                      </a:endParaRPr>
                    </a:p>
                  </a:txBody>
                  <a:tcPr marT="45723" marB="45723"/>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bg1"/>
                          </a:solidFill>
                          <a:latin typeface="+mn-lt"/>
                        </a:rPr>
                        <a:t>Supplements</a:t>
                      </a:r>
                      <a:endParaRPr lang="en-US" sz="1400" b="1" i="0" u="none" strike="noStrike" kern="1200" baseline="0" dirty="0">
                        <a:solidFill>
                          <a:schemeClr val="bg1"/>
                        </a:solidFill>
                        <a:latin typeface="+mn-lt"/>
                        <a:ea typeface="+mn-ea"/>
                        <a:cs typeface="+mn-cs"/>
                      </a:endParaRPr>
                    </a:p>
                  </a:txBody>
                  <a:tcPr marT="45723" marB="45723"/>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bg1"/>
                          </a:solidFill>
                          <a:latin typeface="+mn-lt"/>
                        </a:rPr>
                        <a:t>Maintenance</a:t>
                      </a:r>
                      <a:endParaRPr lang="en-US" sz="1400" b="1" i="0" u="none" strike="noStrike" kern="1200" baseline="0" dirty="0">
                        <a:solidFill>
                          <a:schemeClr val="bg1"/>
                        </a:solidFill>
                        <a:latin typeface="+mn-lt"/>
                        <a:ea typeface="+mn-ea"/>
                        <a:cs typeface="+mn-cs"/>
                      </a:endParaRPr>
                    </a:p>
                  </a:txBody>
                  <a:tcPr marT="45723" marB="45723"/>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bg1"/>
                          </a:solidFill>
                          <a:latin typeface="+mn-lt"/>
                        </a:rPr>
                        <a:t>Disposal</a:t>
                      </a:r>
                      <a:endParaRPr lang="en-US" sz="1400" b="1" i="0" u="none" strike="noStrike" kern="1200" baseline="0" dirty="0">
                        <a:solidFill>
                          <a:schemeClr val="bg1"/>
                        </a:solidFill>
                        <a:latin typeface="+mn-lt"/>
                        <a:ea typeface="+mn-ea"/>
                        <a:cs typeface="+mn-cs"/>
                      </a:endParaRPr>
                    </a:p>
                  </a:txBody>
                  <a:tcPr marT="45723" marB="45723"/>
                </a:tc>
                <a:extLst>
                  <a:ext uri="{0D108BD9-81ED-4DB2-BD59-A6C34878D82A}">
                    <a16:rowId xmlns:a16="http://schemas.microsoft.com/office/drawing/2014/main" val="2919957295"/>
                  </a:ext>
                </a:extLst>
              </a:tr>
              <a:tr h="82143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Customer productivity 	</a:t>
                      </a:r>
                    </a:p>
                    <a:p>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Price of Prius slightly higher than comparable nonhybrid models 	</a:t>
                      </a:r>
                    </a:p>
                    <a:p>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Offers speed and power comparable to nonhybrid models 	</a:t>
                      </a:r>
                      <a:endParaRPr lang="en-US" sz="1400" b="0" i="0" u="none" strike="noStrike" kern="1200" baseline="0" dirty="0">
                        <a:solidFill>
                          <a:schemeClr val="dk1"/>
                        </a:solidFill>
                        <a:latin typeface="+mn-lt"/>
                        <a:ea typeface="+mn-ea"/>
                        <a:cs typeface="+mn-cs"/>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Can stop less often for gas, saving money and time 	</a:t>
                      </a:r>
                    </a:p>
                    <a:p>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23" marB="45723"/>
                </a:tc>
                <a:extLst>
                  <a:ext uri="{0D108BD9-81ED-4DB2-BD59-A6C34878D82A}">
                    <a16:rowId xmlns:a16="http://schemas.microsoft.com/office/drawing/2014/main" val="3029911066"/>
                  </a:ext>
                </a:extLst>
              </a:tr>
              <a:tr h="82143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Simplicity 	</a:t>
                      </a:r>
                    </a:p>
                    <a:p>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Buyer may feel less able to assess value of vehicle</a:t>
                      </a:r>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Operates like a regular combustion engine vehicle</a:t>
                      </a:r>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Refuels like a regular combustion engine vehicle </a:t>
                      </a:r>
                      <a:endParaRPr lang="en-US" sz="1400" b="0" i="0" u="none" strike="noStrike" kern="1200" baseline="0" dirty="0">
                        <a:solidFill>
                          <a:schemeClr val="dk1"/>
                        </a:solidFill>
                        <a:latin typeface="+mn-lt"/>
                        <a:ea typeface="+mn-ea"/>
                        <a:cs typeface="+mn-cs"/>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23" marB="45723"/>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Hybrids have larger batteries that would have to be recycled and disposed of at end of life </a:t>
                      </a:r>
                      <a:endParaRPr lang="en-US" sz="1400" b="0" i="0" u="none" strike="noStrike" kern="1200" baseline="0" dirty="0">
                        <a:solidFill>
                          <a:schemeClr val="dk1"/>
                        </a:solidFill>
                        <a:latin typeface="+mn-lt"/>
                        <a:ea typeface="+mn-ea"/>
                        <a:cs typeface="+mn-cs"/>
                      </a:endParaRPr>
                    </a:p>
                  </a:txBody>
                  <a:tcPr marT="45723" marB="45723"/>
                </a:tc>
                <a:extLst>
                  <a:ext uri="{0D108BD9-81ED-4DB2-BD59-A6C34878D82A}">
                    <a16:rowId xmlns:a16="http://schemas.microsoft.com/office/drawing/2014/main" val="4016976979"/>
                  </a:ext>
                </a:extLst>
              </a:tr>
            </a:tbl>
          </a:graphicData>
        </a:graphic>
      </p:graphicFrame>
      <p:sp>
        <p:nvSpPr>
          <p:cNvPr id="5" name="Content Placeholder 4">
            <a:extLst>
              <a:ext uri="{FF2B5EF4-FFF2-40B4-BE49-F238E27FC236}">
                <a16:creationId xmlns:a16="http://schemas.microsoft.com/office/drawing/2014/main" id="{CA7D151D-DD7E-4A59-8AA0-FF14DFE30437}"/>
              </a:ext>
            </a:extLst>
          </p:cNvPr>
          <p:cNvSpPr>
            <a:spLocks noGrp="1"/>
          </p:cNvSpPr>
          <p:nvPr>
            <p:ph sz="quarter" idx="14"/>
          </p:nvPr>
        </p:nvSpPr>
        <p:spPr>
          <a:xfrm>
            <a:off x="342900" y="5935024"/>
            <a:ext cx="8458200" cy="584532"/>
          </a:xfrm>
        </p:spPr>
        <p:txBody>
          <a:bodyPr>
            <a:normAutofit/>
          </a:bodyPr>
          <a:lstStyle/>
          <a:p>
            <a:r>
              <a:rPr lang="en-US" sz="1400" dirty="0">
                <a:ea typeface="+mn-ea"/>
                <a:cs typeface="+mn-cs"/>
              </a:rPr>
              <a:t>Source: Adapted from </a:t>
            </a:r>
            <a:r>
              <a:rPr lang="en-US" sz="1400" i="1" dirty="0">
                <a:ea typeface="+mn-ea"/>
                <a:cs typeface="+mn-cs"/>
              </a:rPr>
              <a:t>Harvard Business Review. </a:t>
            </a:r>
            <a:r>
              <a:rPr lang="en-US" sz="1400" dirty="0">
                <a:ea typeface="+mn-ea"/>
                <a:cs typeface="+mn-cs"/>
              </a:rPr>
              <a:t>Exhibit from “Knowing a Winning Business Idea When You See One,” by W. C. Kim and R. Mauborgne, September– October 2000.</a:t>
            </a:r>
            <a:endParaRPr lang="en-US" sz="14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228683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Multiple Dimensions of Value </a:t>
            </a:r>
            <a:r>
              <a:rPr lang="en-US" sz="1000" b="0" dirty="0"/>
              <a:t>3</a:t>
            </a:r>
            <a:endParaRPr lang="en-US" dirty="0"/>
          </a:p>
        </p:txBody>
      </p:sp>
      <p:graphicFrame>
        <p:nvGraphicFramePr>
          <p:cNvPr id="5" name="Table 2">
            <a:extLst>
              <a:ext uri="{FF2B5EF4-FFF2-40B4-BE49-F238E27FC236}">
                <a16:creationId xmlns:a16="http://schemas.microsoft.com/office/drawing/2014/main" id="{4FC296C3-E1CB-4315-83D2-C520983207C1}"/>
              </a:ext>
            </a:extLst>
          </p:cNvPr>
          <p:cNvGraphicFramePr>
            <a:graphicFrameLocks/>
          </p:cNvGraphicFramePr>
          <p:nvPr>
            <p:extLst>
              <p:ext uri="{D42A27DB-BD31-4B8C-83A1-F6EECF244321}">
                <p14:modId xmlns:p14="http://schemas.microsoft.com/office/powerpoint/2010/main" val="304036814"/>
              </p:ext>
            </p:extLst>
          </p:nvPr>
        </p:nvGraphicFramePr>
        <p:xfrm>
          <a:off x="334995" y="1447801"/>
          <a:ext cx="8474010" cy="3688050"/>
        </p:xfrm>
        <a:graphic>
          <a:graphicData uri="http://schemas.openxmlformats.org/drawingml/2006/table">
            <a:tbl>
              <a:tblPr firstRow="1" bandRow="1">
                <a:tableStyleId>{5C22544A-7EE6-4342-B048-85BDC9FD1C3A}</a:tableStyleId>
              </a:tblPr>
              <a:tblGrid>
                <a:gridCol w="1227270">
                  <a:extLst>
                    <a:ext uri="{9D8B030D-6E8A-4147-A177-3AD203B41FA5}">
                      <a16:colId xmlns:a16="http://schemas.microsoft.com/office/drawing/2014/main" val="1928628176"/>
                    </a:ext>
                  </a:extLst>
                </a:gridCol>
                <a:gridCol w="1081182">
                  <a:extLst>
                    <a:ext uri="{9D8B030D-6E8A-4147-A177-3AD203B41FA5}">
                      <a16:colId xmlns:a16="http://schemas.microsoft.com/office/drawing/2014/main" val="1705648890"/>
                    </a:ext>
                  </a:extLst>
                </a:gridCol>
                <a:gridCol w="1051930">
                  <a:extLst>
                    <a:ext uri="{9D8B030D-6E8A-4147-A177-3AD203B41FA5}">
                      <a16:colId xmlns:a16="http://schemas.microsoft.com/office/drawing/2014/main" val="1057406624"/>
                    </a:ext>
                  </a:extLst>
                </a:gridCol>
                <a:gridCol w="1168829">
                  <a:extLst>
                    <a:ext uri="{9D8B030D-6E8A-4147-A177-3AD203B41FA5}">
                      <a16:colId xmlns:a16="http://schemas.microsoft.com/office/drawing/2014/main" val="2446644932"/>
                    </a:ext>
                  </a:extLst>
                </a:gridCol>
                <a:gridCol w="1314933">
                  <a:extLst>
                    <a:ext uri="{9D8B030D-6E8A-4147-A177-3AD203B41FA5}">
                      <a16:colId xmlns:a16="http://schemas.microsoft.com/office/drawing/2014/main" val="3165631092"/>
                    </a:ext>
                  </a:extLst>
                </a:gridCol>
                <a:gridCol w="1387985">
                  <a:extLst>
                    <a:ext uri="{9D8B030D-6E8A-4147-A177-3AD203B41FA5}">
                      <a16:colId xmlns:a16="http://schemas.microsoft.com/office/drawing/2014/main" val="2034066663"/>
                    </a:ext>
                  </a:extLst>
                </a:gridCol>
                <a:gridCol w="1241881">
                  <a:extLst>
                    <a:ext uri="{9D8B030D-6E8A-4147-A177-3AD203B41FA5}">
                      <a16:colId xmlns:a16="http://schemas.microsoft.com/office/drawing/2014/main" val="2996340482"/>
                    </a:ext>
                  </a:extLst>
                </a:gridCol>
              </a:tblGrid>
              <a:tr h="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1400" b="1" dirty="0">
                        <a:latin typeface="+mn-lt"/>
                      </a:endParaRPr>
                    </a:p>
                  </a:txBody>
                  <a:tcPr marT="45715" marB="45715"/>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Purchase</a:t>
                      </a:r>
                      <a:endParaRPr lang="en-US" sz="1400" b="1" i="0" u="none" strike="noStrike" kern="1200" baseline="0" dirty="0">
                        <a:solidFill>
                          <a:schemeClr val="lt1"/>
                        </a:solidFill>
                        <a:latin typeface="+mn-lt"/>
                        <a:ea typeface="+mn-ea"/>
                        <a:cs typeface="+mn-cs"/>
                      </a:endParaRPr>
                    </a:p>
                  </a:txBody>
                  <a:tcPr marT="45715" marB="45715"/>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Delivery</a:t>
                      </a:r>
                      <a:endParaRPr lang="en-US" sz="1400" b="1" i="0" u="none" strike="noStrike" kern="1200" baseline="0" dirty="0">
                        <a:solidFill>
                          <a:schemeClr val="lt1"/>
                        </a:solidFill>
                        <a:latin typeface="+mn-lt"/>
                        <a:ea typeface="+mn-ea"/>
                        <a:cs typeface="+mn-cs"/>
                      </a:endParaRPr>
                    </a:p>
                  </a:txBody>
                  <a:tcPr marT="45715" marB="45715"/>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Use 	</a:t>
                      </a:r>
                      <a:endParaRPr lang="en-US" sz="1400" b="1" i="0" u="none" strike="noStrike" kern="1200" baseline="0" dirty="0">
                        <a:solidFill>
                          <a:schemeClr val="lt1"/>
                        </a:solidFill>
                        <a:latin typeface="+mn-lt"/>
                        <a:ea typeface="+mn-ea"/>
                        <a:cs typeface="+mn-cs"/>
                      </a:endParaRPr>
                    </a:p>
                  </a:txBody>
                  <a:tcPr marT="45715" marB="45715"/>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Supplements</a:t>
                      </a:r>
                      <a:endParaRPr lang="en-US" sz="1400" b="1" i="0" u="none" strike="noStrike" kern="1200" baseline="0" dirty="0">
                        <a:solidFill>
                          <a:schemeClr val="lt1"/>
                        </a:solidFill>
                        <a:latin typeface="+mn-lt"/>
                        <a:ea typeface="+mn-ea"/>
                        <a:cs typeface="+mn-cs"/>
                      </a:endParaRPr>
                    </a:p>
                  </a:txBody>
                  <a:tcPr marT="45715" marB="45715"/>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Maintenance</a:t>
                      </a:r>
                      <a:endParaRPr lang="en-US" sz="1400" b="1" i="0" u="none" strike="noStrike" kern="1200" baseline="0" dirty="0">
                        <a:solidFill>
                          <a:schemeClr val="lt1"/>
                        </a:solidFill>
                        <a:latin typeface="+mn-lt"/>
                        <a:ea typeface="+mn-ea"/>
                        <a:cs typeface="+mn-cs"/>
                      </a:endParaRPr>
                    </a:p>
                  </a:txBody>
                  <a:tcPr marT="45715" marB="45715"/>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Disposal</a:t>
                      </a:r>
                      <a:endParaRPr lang="en-US" sz="1400" b="1" i="0" u="none" strike="noStrike" kern="1200" baseline="0" dirty="0">
                        <a:solidFill>
                          <a:schemeClr val="lt1"/>
                        </a:solidFill>
                        <a:latin typeface="+mn-lt"/>
                        <a:ea typeface="+mn-ea"/>
                        <a:cs typeface="+mn-cs"/>
                      </a:endParaRPr>
                    </a:p>
                  </a:txBody>
                  <a:tcPr marT="45715" marB="45715"/>
                </a:tc>
                <a:extLst>
                  <a:ext uri="{0D108BD9-81ED-4DB2-BD59-A6C34878D82A}">
                    <a16:rowId xmlns:a16="http://schemas.microsoft.com/office/drawing/2014/main" val="860930506"/>
                  </a:ext>
                </a:extLst>
              </a:tr>
              <a:tr h="48944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Convenience 	</a:t>
                      </a:r>
                    </a:p>
                    <a:p>
                      <a:endParaRPr lang="en-US" sz="1400" dirty="0">
                        <a:latin typeface="+mn-lt"/>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Will be sold through traditional dealer channels </a:t>
                      </a:r>
                      <a:endParaRPr lang="en-US" sz="1400" b="0" i="0" u="none" strike="noStrike" kern="1200" baseline="0" dirty="0">
                        <a:solidFill>
                          <a:schemeClr val="dk1"/>
                        </a:solidFill>
                        <a:latin typeface="+mn-lt"/>
                        <a:ea typeface="+mn-ea"/>
                        <a:cs typeface="+mn-cs"/>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Does not have to be plugged into electrical outlet </a:t>
                      </a:r>
                      <a:endParaRPr lang="en-US" sz="1400" b="0" i="0" u="none" strike="noStrike" kern="1200" baseline="0" dirty="0">
                        <a:solidFill>
                          <a:schemeClr val="dk1"/>
                        </a:solidFill>
                        <a:latin typeface="+mn-lt"/>
                        <a:ea typeface="+mn-ea"/>
                        <a:cs typeface="+mn-cs"/>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Can purchase fuel at regular gas stations </a:t>
                      </a:r>
                      <a:endParaRPr lang="en-US" sz="1400" b="0" i="0" u="none" strike="noStrike" kern="1200" baseline="0" dirty="0">
                        <a:solidFill>
                          <a:schemeClr val="dk1"/>
                        </a:solidFill>
                        <a:latin typeface="+mn-lt"/>
                        <a:ea typeface="+mn-ea"/>
                        <a:cs typeface="+mn-cs"/>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Maintenance is similar  to regular combustion engine vehicle</a:t>
                      </a:r>
                      <a:endParaRPr lang="en-US" sz="1400" b="0" i="0" u="none" strike="noStrike" kern="1200" baseline="0" dirty="0">
                        <a:solidFill>
                          <a:schemeClr val="dk1"/>
                        </a:solidFill>
                        <a:latin typeface="+mn-lt"/>
                        <a:ea typeface="+mn-ea"/>
                        <a:cs typeface="+mn-cs"/>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15" marB="45715"/>
                </a:tc>
                <a:extLst>
                  <a:ext uri="{0D108BD9-81ED-4DB2-BD59-A6C34878D82A}">
                    <a16:rowId xmlns:a16="http://schemas.microsoft.com/office/drawing/2014/main" val="770647041"/>
                  </a:ext>
                </a:extLst>
              </a:tr>
              <a:tr h="90287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Risk 	</a:t>
                      </a:r>
                    </a:p>
                    <a:p>
                      <a:endParaRPr lang="en-US" sz="1400" dirty="0">
                        <a:latin typeface="+mn-lt"/>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Buyer might face a higher risk of product failure because it embodies a new technology</a:t>
                      </a:r>
                      <a:endParaRPr lang="en-US" sz="1400" b="0" i="0" u="none" strike="noStrike" kern="1200" baseline="0" dirty="0">
                        <a:solidFill>
                          <a:schemeClr val="dk1"/>
                        </a:solidFill>
                        <a:latin typeface="+mn-lt"/>
                        <a:ea typeface="+mn-ea"/>
                        <a:cs typeface="+mn-cs"/>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kern="1200" dirty="0">
                          <a:solidFill>
                            <a:schemeClr val="dk1"/>
                          </a:solidFill>
                          <a:latin typeface="+mn-lt"/>
                        </a:rPr>
                        <a:t>N</a:t>
                      </a:r>
                      <a:r>
                        <a:rPr lang="en-US" sz="100" kern="1200" dirty="0">
                          <a:solidFill>
                            <a:schemeClr val="dk1"/>
                          </a:solidFill>
                          <a:latin typeface="+mn-lt"/>
                        </a:rPr>
                        <a:t> </a:t>
                      </a:r>
                      <a:r>
                        <a:rPr lang="en-US" sz="1400" kern="1200" dirty="0">
                          <a:solidFill>
                            <a:schemeClr val="dk1"/>
                          </a:solidFill>
                          <a:latin typeface="+mn-lt"/>
                        </a:rPr>
                        <a:t>A</a:t>
                      </a:r>
                      <a:endParaRPr lang="en-US" sz="1400" dirty="0">
                        <a:latin typeface="+mn-lt"/>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Buyer might have difficulty finding replacement parts because of new technology 	</a:t>
                      </a:r>
                    </a:p>
                    <a:p>
                      <a:endParaRPr lang="en-US" sz="1400" dirty="0">
                        <a:latin typeface="+mn-lt"/>
                      </a:endParaRPr>
                    </a:p>
                  </a:txBody>
                  <a:tcPr marT="45715" marB="4571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Prius might be more difficult to resell or have lower resell value 	</a:t>
                      </a:r>
                    </a:p>
                    <a:p>
                      <a:endParaRPr lang="en-US" sz="1400" dirty="0">
                        <a:latin typeface="+mn-lt"/>
                      </a:endParaRPr>
                    </a:p>
                  </a:txBody>
                  <a:tcPr marT="45715" marB="45715"/>
                </a:tc>
                <a:extLst>
                  <a:ext uri="{0D108BD9-81ED-4DB2-BD59-A6C34878D82A}">
                    <a16:rowId xmlns:a16="http://schemas.microsoft.com/office/drawing/2014/main" val="4028440922"/>
                  </a:ext>
                </a:extLst>
              </a:tr>
            </a:tbl>
          </a:graphicData>
        </a:graphic>
      </p:graphicFrame>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5650523"/>
            <a:ext cx="8458200" cy="597877"/>
          </a:xfrm>
        </p:spPr>
        <p:txBody>
          <a:bodyPr>
            <a:normAutofit/>
          </a:bodyPr>
          <a:lstStyle/>
          <a:p>
            <a:r>
              <a:rPr lang="en-US" sz="1400" dirty="0">
                <a:solidFill>
                  <a:prstClr val="black"/>
                </a:solidFill>
              </a:rPr>
              <a:t>Source: Adapted from </a:t>
            </a:r>
            <a:r>
              <a:rPr lang="en-US" sz="1400" i="1" dirty="0">
                <a:solidFill>
                  <a:prstClr val="black"/>
                </a:solidFill>
              </a:rPr>
              <a:t>Harvard Business Review. </a:t>
            </a:r>
            <a:r>
              <a:rPr lang="en-US" sz="1400" dirty="0">
                <a:solidFill>
                  <a:prstClr val="black"/>
                </a:solidFill>
              </a:rPr>
              <a:t>Exhibit from “Knowing a Winning Business Idea When You See One,” by W. C. Kim and R. Mauborgne, September– October 2000.</a:t>
            </a:r>
            <a:endParaRPr lang="en-US" sz="14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352430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Multiple Dimensions of Value </a:t>
            </a:r>
            <a:r>
              <a:rPr lang="en-US" sz="1000" b="0" dirty="0"/>
              <a:t>4</a:t>
            </a:r>
            <a:endParaRPr lang="en-US" dirty="0"/>
          </a:p>
        </p:txBody>
      </p:sp>
      <p:graphicFrame>
        <p:nvGraphicFramePr>
          <p:cNvPr id="6" name="Table 2">
            <a:extLst>
              <a:ext uri="{FF2B5EF4-FFF2-40B4-BE49-F238E27FC236}">
                <a16:creationId xmlns:a16="http://schemas.microsoft.com/office/drawing/2014/main" id="{F7EBC027-342B-4905-8A95-E05DB545A67A}"/>
              </a:ext>
            </a:extLst>
          </p:cNvPr>
          <p:cNvGraphicFramePr>
            <a:graphicFrameLocks/>
          </p:cNvGraphicFramePr>
          <p:nvPr>
            <p:extLst>
              <p:ext uri="{D42A27DB-BD31-4B8C-83A1-F6EECF244321}">
                <p14:modId xmlns:p14="http://schemas.microsoft.com/office/powerpoint/2010/main" val="1125111272"/>
              </p:ext>
            </p:extLst>
          </p:nvPr>
        </p:nvGraphicFramePr>
        <p:xfrm>
          <a:off x="329711" y="1447801"/>
          <a:ext cx="8598158" cy="3261318"/>
        </p:xfrm>
        <a:graphic>
          <a:graphicData uri="http://schemas.openxmlformats.org/drawingml/2006/table">
            <a:tbl>
              <a:tblPr firstRow="1" bandRow="1">
                <a:tableStyleId>{5C22544A-7EE6-4342-B048-85BDC9FD1C3A}</a:tableStyleId>
              </a:tblPr>
              <a:tblGrid>
                <a:gridCol w="1410887">
                  <a:extLst>
                    <a:ext uri="{9D8B030D-6E8A-4147-A177-3AD203B41FA5}">
                      <a16:colId xmlns:a16="http://schemas.microsoft.com/office/drawing/2014/main" val="1928628176"/>
                    </a:ext>
                  </a:extLst>
                </a:gridCol>
                <a:gridCol w="1242163">
                  <a:extLst>
                    <a:ext uri="{9D8B030D-6E8A-4147-A177-3AD203B41FA5}">
                      <a16:colId xmlns:a16="http://schemas.microsoft.com/office/drawing/2014/main" val="1705648890"/>
                    </a:ext>
                  </a:extLst>
                </a:gridCol>
                <a:gridCol w="1356483">
                  <a:extLst>
                    <a:ext uri="{9D8B030D-6E8A-4147-A177-3AD203B41FA5}">
                      <a16:colId xmlns:a16="http://schemas.microsoft.com/office/drawing/2014/main" val="1057406624"/>
                    </a:ext>
                  </a:extLst>
                </a:gridCol>
                <a:gridCol w="947651">
                  <a:extLst>
                    <a:ext uri="{9D8B030D-6E8A-4147-A177-3AD203B41FA5}">
                      <a16:colId xmlns:a16="http://schemas.microsoft.com/office/drawing/2014/main" val="2446644932"/>
                    </a:ext>
                  </a:extLst>
                </a:gridCol>
                <a:gridCol w="1429789">
                  <a:extLst>
                    <a:ext uri="{9D8B030D-6E8A-4147-A177-3AD203B41FA5}">
                      <a16:colId xmlns:a16="http://schemas.microsoft.com/office/drawing/2014/main" val="3165631092"/>
                    </a:ext>
                  </a:extLst>
                </a:gridCol>
                <a:gridCol w="1263534">
                  <a:extLst>
                    <a:ext uri="{9D8B030D-6E8A-4147-A177-3AD203B41FA5}">
                      <a16:colId xmlns:a16="http://schemas.microsoft.com/office/drawing/2014/main" val="2034066663"/>
                    </a:ext>
                  </a:extLst>
                </a:gridCol>
                <a:gridCol w="947651">
                  <a:extLst>
                    <a:ext uri="{9D8B030D-6E8A-4147-A177-3AD203B41FA5}">
                      <a16:colId xmlns:a16="http://schemas.microsoft.com/office/drawing/2014/main" val="2996340482"/>
                    </a:ext>
                  </a:extLst>
                </a:gridCol>
              </a:tblGrid>
              <a:tr h="0">
                <a:tc>
                  <a:txBody>
                    <a:bodyPr/>
                    <a:lstStyle/>
                    <a:p>
                      <a:endParaRPr lang="en-US" sz="1400" b="1" dirty="0"/>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rPr>
                        <a:t>Purchase</a:t>
                      </a:r>
                      <a:endParaRPr lang="en-US" sz="1400" b="1" i="0" u="none" strike="noStrike" kern="1200" baseline="0" dirty="0">
                        <a:solidFill>
                          <a:schemeClr val="lt1"/>
                        </a:solidFill>
                        <a:latin typeface="+mn-lt"/>
                        <a:ea typeface="+mn-ea"/>
                        <a:cs typeface="+mn-cs"/>
                      </a:endParaRPr>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rPr>
                        <a:t>Delivery</a:t>
                      </a:r>
                      <a:endParaRPr lang="en-US" sz="1400" b="1" i="0" u="none" strike="noStrike" kern="1200" baseline="0" dirty="0">
                        <a:solidFill>
                          <a:schemeClr val="lt1"/>
                        </a:solidFill>
                        <a:latin typeface="+mn-lt"/>
                        <a:ea typeface="+mn-ea"/>
                        <a:cs typeface="+mn-cs"/>
                      </a:endParaRPr>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rPr>
                        <a:t>Use</a:t>
                      </a:r>
                      <a:endParaRPr lang="en-US" sz="1400" b="1" i="0" u="none" strike="noStrike" kern="1200" baseline="0" dirty="0">
                        <a:solidFill>
                          <a:schemeClr val="lt1"/>
                        </a:solidFill>
                        <a:latin typeface="+mn-lt"/>
                        <a:ea typeface="+mn-ea"/>
                        <a:cs typeface="+mn-cs"/>
                      </a:endParaRPr>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rPr>
                        <a:t>Supplements</a:t>
                      </a:r>
                      <a:endParaRPr lang="en-US" sz="1400" b="1" i="0" u="none" strike="noStrike" kern="1200" baseline="0" dirty="0">
                        <a:solidFill>
                          <a:schemeClr val="lt1"/>
                        </a:solidFill>
                        <a:latin typeface="+mn-lt"/>
                        <a:ea typeface="+mn-ea"/>
                        <a:cs typeface="+mn-cs"/>
                      </a:endParaRPr>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rPr>
                        <a:t>Maintenance</a:t>
                      </a:r>
                      <a:endParaRPr lang="en-US" sz="1400" b="1" i="0" u="none" strike="noStrike" kern="1200" baseline="0" dirty="0">
                        <a:solidFill>
                          <a:schemeClr val="lt1"/>
                        </a:solidFill>
                        <a:latin typeface="+mn-lt"/>
                        <a:ea typeface="+mn-ea"/>
                        <a:cs typeface="+mn-cs"/>
                      </a:endParaRPr>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rPr>
                        <a:t>Disposal</a:t>
                      </a:r>
                      <a:endParaRPr lang="en-US" sz="1400" b="1" i="0" u="none" strike="noStrike" kern="1200" baseline="0" dirty="0">
                        <a:solidFill>
                          <a:schemeClr val="lt1"/>
                        </a:solidFill>
                        <a:latin typeface="+mn-lt"/>
                        <a:ea typeface="+mn-ea"/>
                        <a:cs typeface="+mn-cs"/>
                      </a:endParaRPr>
                    </a:p>
                  </a:txBody>
                  <a:tcPr marT="45713" marB="45713"/>
                </a:tc>
                <a:extLst>
                  <a:ext uri="{0D108BD9-81ED-4DB2-BD59-A6C34878D82A}">
                    <a16:rowId xmlns:a16="http://schemas.microsoft.com/office/drawing/2014/main" val="860930506"/>
                  </a:ext>
                </a:extLst>
              </a:tr>
              <a:tr h="162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Fun and image 	</a:t>
                      </a:r>
                    </a:p>
                    <a:p>
                      <a:endParaRPr lang="en-US" sz="1400" dirty="0"/>
                    </a:p>
                  </a:txBody>
                  <a:tcPr marT="45713" marB="45713"/>
                </a:tc>
                <a:tc>
                  <a:txBody>
                    <a:bodyPr/>
                    <a:lstStyle/>
                    <a:p>
                      <a:r>
                        <a:rPr lang="en-US" sz="1400" dirty="0"/>
                        <a:t>N</a:t>
                      </a:r>
                      <a:r>
                        <a:rPr lang="en-US" sz="100" dirty="0"/>
                        <a:t> </a:t>
                      </a:r>
                      <a:r>
                        <a:rPr lang="en-US" sz="1400" dirty="0"/>
                        <a:t>A</a:t>
                      </a:r>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Connotes image of environmental responsibility </a:t>
                      </a:r>
                      <a:endParaRPr lang="en-US" sz="1400" b="0" i="0" u="none" strike="noStrike" kern="1200" baseline="0" dirty="0">
                        <a:solidFill>
                          <a:schemeClr val="dk1"/>
                        </a:solidFill>
                        <a:latin typeface="+mn-lt"/>
                        <a:ea typeface="+mn-ea"/>
                        <a:cs typeface="+mn-cs"/>
                      </a:endParaRPr>
                    </a:p>
                  </a:txBody>
                  <a:tcPr marT="45713" marB="45713"/>
                </a:tc>
                <a:tc>
                  <a:txBody>
                    <a:bodyPr/>
                    <a:lstStyle/>
                    <a:p>
                      <a:r>
                        <a:rPr lang="en-US" sz="1400" dirty="0"/>
                        <a:t>N</a:t>
                      </a:r>
                      <a:r>
                        <a:rPr lang="en-US" sz="100" dirty="0"/>
                        <a:t> </a:t>
                      </a:r>
                      <a:r>
                        <a:rPr lang="en-US" sz="1400" dirty="0"/>
                        <a:t>A</a:t>
                      </a:r>
                    </a:p>
                  </a:txBody>
                  <a:tcPr marT="45713" marB="45713"/>
                </a:tc>
                <a:tc>
                  <a:txBody>
                    <a:bodyPr/>
                    <a:lstStyle/>
                    <a:p>
                      <a:r>
                        <a:rPr lang="en-US" sz="1400" dirty="0"/>
                        <a:t>N</a:t>
                      </a:r>
                      <a:r>
                        <a:rPr lang="en-US" sz="100" dirty="0"/>
                        <a:t> </a:t>
                      </a:r>
                      <a:r>
                        <a:rPr lang="en-US" sz="1400" dirty="0"/>
                        <a:t>A</a:t>
                      </a:r>
                    </a:p>
                  </a:txBody>
                  <a:tcPr marT="45713" marB="45713"/>
                </a:tc>
                <a:tc>
                  <a:txBody>
                    <a:bodyPr/>
                    <a:lstStyle/>
                    <a:p>
                      <a:r>
                        <a:rPr lang="en-US" sz="1400" dirty="0"/>
                        <a:t>N</a:t>
                      </a:r>
                      <a:r>
                        <a:rPr lang="en-US" sz="100" dirty="0"/>
                        <a:t> </a:t>
                      </a:r>
                      <a:r>
                        <a:rPr lang="en-US" sz="1400" dirty="0"/>
                        <a:t>A</a:t>
                      </a:r>
                    </a:p>
                  </a:txBody>
                  <a:tcPr marT="45713" marB="45713"/>
                </a:tc>
                <a:tc>
                  <a:txBody>
                    <a:bodyPr/>
                    <a:lstStyle/>
                    <a:p>
                      <a:r>
                        <a:rPr lang="en-US" sz="1400" dirty="0"/>
                        <a:t>N</a:t>
                      </a:r>
                      <a:r>
                        <a:rPr lang="en-US" sz="100" dirty="0"/>
                        <a:t> </a:t>
                      </a:r>
                      <a:r>
                        <a:rPr lang="en-US" sz="1400" dirty="0"/>
                        <a:t>A</a:t>
                      </a:r>
                    </a:p>
                  </a:txBody>
                  <a:tcPr marT="45713" marB="45713"/>
                </a:tc>
                <a:extLst>
                  <a:ext uri="{0D108BD9-81ED-4DB2-BD59-A6C34878D82A}">
                    <a16:rowId xmlns:a16="http://schemas.microsoft.com/office/drawing/2014/main" val="1462107016"/>
                  </a:ext>
                </a:extLst>
              </a:tr>
              <a:tr h="3461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Environmental friendliness 	</a:t>
                      </a:r>
                    </a:p>
                    <a:p>
                      <a:endParaRPr lang="en-US" sz="1400" dirty="0"/>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Buyers feel they are helping support the development of more environmentally friendly cars</a:t>
                      </a:r>
                      <a:endParaRPr lang="en-US" sz="1400" b="0" i="0" u="none" strike="noStrike" kern="1200" baseline="0" dirty="0">
                        <a:solidFill>
                          <a:schemeClr val="dk1"/>
                        </a:solidFill>
                        <a:latin typeface="+mn-lt"/>
                        <a:ea typeface="+mn-ea"/>
                        <a:cs typeface="+mn-cs"/>
                      </a:endParaRPr>
                    </a:p>
                  </a:txBody>
                  <a:tcPr marT="45713" marB="45713"/>
                </a:tc>
                <a:tc>
                  <a:txBody>
                    <a:bodyPr/>
                    <a:lstStyle/>
                    <a:p>
                      <a:r>
                        <a:rPr lang="en-US" sz="1400" dirty="0"/>
                        <a:t>N</a:t>
                      </a:r>
                      <a:r>
                        <a:rPr lang="en-US" sz="100" dirty="0"/>
                        <a:t> </a:t>
                      </a:r>
                      <a:r>
                        <a:rPr lang="en-US" sz="1400" dirty="0"/>
                        <a:t>A</a:t>
                      </a:r>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Emits lower levels of pollutants 	</a:t>
                      </a:r>
                    </a:p>
                    <a:p>
                      <a:endParaRPr lang="en-US" sz="1400" dirty="0"/>
                    </a:p>
                  </a:txBody>
                  <a:tcPr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Requires less use of fossil fuels 	</a:t>
                      </a:r>
                    </a:p>
                    <a:p>
                      <a:endParaRPr lang="en-US" sz="1400" dirty="0"/>
                    </a:p>
                  </a:txBody>
                  <a:tcPr marT="45713" marB="45713"/>
                </a:tc>
                <a:tc>
                  <a:txBody>
                    <a:bodyPr/>
                    <a:lstStyle/>
                    <a:p>
                      <a:r>
                        <a:rPr lang="en-US" sz="1400" dirty="0"/>
                        <a:t>N</a:t>
                      </a:r>
                      <a:r>
                        <a:rPr lang="en-US" sz="100" dirty="0"/>
                        <a:t> </a:t>
                      </a:r>
                      <a:r>
                        <a:rPr lang="en-US" sz="1400" dirty="0"/>
                        <a:t>A</a:t>
                      </a:r>
                    </a:p>
                  </a:txBody>
                  <a:tcPr marT="45713" marB="45713"/>
                </a:tc>
                <a:tc>
                  <a:txBody>
                    <a:bodyPr/>
                    <a:lstStyle/>
                    <a:p>
                      <a:r>
                        <a:rPr lang="en-US" sz="1400" dirty="0"/>
                        <a:t>N</a:t>
                      </a:r>
                      <a:r>
                        <a:rPr lang="en-US" sz="100" dirty="0"/>
                        <a:t> </a:t>
                      </a:r>
                      <a:r>
                        <a:rPr lang="en-US" sz="1400" dirty="0"/>
                        <a:t>A</a:t>
                      </a:r>
                    </a:p>
                  </a:txBody>
                  <a:tcPr marT="45713" marB="45713"/>
                </a:tc>
                <a:extLst>
                  <a:ext uri="{0D108BD9-81ED-4DB2-BD59-A6C34878D82A}">
                    <a16:rowId xmlns:a16="http://schemas.microsoft.com/office/drawing/2014/main" val="3275047771"/>
                  </a:ext>
                </a:extLst>
              </a:tr>
            </a:tbl>
          </a:graphicData>
        </a:graphic>
      </p:graphicFrame>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5650523"/>
            <a:ext cx="8458200" cy="597877"/>
          </a:xfrm>
        </p:spPr>
        <p:txBody>
          <a:bodyPr>
            <a:normAutofit/>
          </a:bodyPr>
          <a:lstStyle/>
          <a:p>
            <a:r>
              <a:rPr lang="en-US" sz="1400" dirty="0">
                <a:solidFill>
                  <a:prstClr val="black"/>
                </a:solidFill>
              </a:rPr>
              <a:t>Source: Adapted from </a:t>
            </a:r>
            <a:r>
              <a:rPr lang="en-US" sz="1400" i="1" dirty="0">
                <a:solidFill>
                  <a:prstClr val="black"/>
                </a:solidFill>
              </a:rPr>
              <a:t>Harvard Business Review. </a:t>
            </a:r>
            <a:r>
              <a:rPr lang="en-US" sz="1400" dirty="0">
                <a:solidFill>
                  <a:prstClr val="black"/>
                </a:solidFill>
              </a:rPr>
              <a:t>Exhibit from “Knowing a Winning Business Idea When You See One,” by W. C. Kim and R. Mauborgne, September– October 2000.</a:t>
            </a:r>
            <a:endParaRPr lang="en-US" sz="14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970694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9111-FE00-43FF-8546-658A6CA591B7}"/>
              </a:ext>
            </a:extLst>
          </p:cNvPr>
          <p:cNvSpPr>
            <a:spLocks noGrp="1"/>
          </p:cNvSpPr>
          <p:nvPr>
            <p:ph type="title"/>
          </p:nvPr>
        </p:nvSpPr>
        <p:spPr/>
        <p:txBody>
          <a:bodyPr/>
          <a:lstStyle/>
          <a:p>
            <a:r>
              <a:rPr lang="en-US" dirty="0"/>
              <a:t>Multiple Dimensions of Value </a:t>
            </a:r>
            <a:r>
              <a:rPr lang="en-US" sz="1000" b="0" dirty="0"/>
              <a:t>5</a:t>
            </a:r>
          </a:p>
        </p:txBody>
      </p:sp>
      <p:sp>
        <p:nvSpPr>
          <p:cNvPr id="3" name="Content Placeholder 2">
            <a:extLst>
              <a:ext uri="{FF2B5EF4-FFF2-40B4-BE49-F238E27FC236}">
                <a16:creationId xmlns:a16="http://schemas.microsoft.com/office/drawing/2014/main" id="{C4D641DD-25EC-4ED4-A930-9BC2D15932C1}"/>
              </a:ext>
            </a:extLst>
          </p:cNvPr>
          <p:cNvSpPr>
            <a:spLocks noGrp="1"/>
          </p:cNvSpPr>
          <p:nvPr>
            <p:ph sz="quarter" idx="11"/>
          </p:nvPr>
        </p:nvSpPr>
        <p:spPr>
          <a:xfrm>
            <a:off x="342900" y="1276710"/>
            <a:ext cx="8458200" cy="1946062"/>
          </a:xfrm>
        </p:spPr>
        <p:txBody>
          <a:bodyPr/>
          <a:lstStyle/>
          <a:p>
            <a:pPr marL="0" lvl="1" indent="0" defTabSz="809625">
              <a:spcBef>
                <a:spcPts val="1000"/>
              </a:spcBef>
              <a:spcAft>
                <a:spcPts val="0"/>
              </a:spcAft>
              <a:buNone/>
            </a:pPr>
            <a:r>
              <a:rPr lang="en-US" altLang="en-US" sz="2800" b="1" dirty="0"/>
              <a:t>Network Externality Value</a:t>
            </a:r>
          </a:p>
          <a:p>
            <a:pPr marL="0" lvl="2" indent="0" defTabSz="809625">
              <a:spcBef>
                <a:spcPts val="1000"/>
              </a:spcBef>
              <a:spcAft>
                <a:spcPts val="0"/>
              </a:spcAft>
              <a:buNone/>
            </a:pPr>
            <a:r>
              <a:rPr lang="en-US" altLang="en-US" sz="2400" dirty="0"/>
              <a:t>Includes the value created by:</a:t>
            </a:r>
          </a:p>
          <a:p>
            <a:pPr marL="291600" lvl="3" indent="-291600" defTabSz="809625">
              <a:spcBef>
                <a:spcPts val="1000"/>
              </a:spcBef>
              <a:spcAft>
                <a:spcPts val="0"/>
              </a:spcAft>
            </a:pPr>
            <a:r>
              <a:rPr lang="en-US" altLang="en-US" sz="2000" dirty="0"/>
              <a:t>The size of the technology’s installed base.</a:t>
            </a:r>
          </a:p>
          <a:p>
            <a:pPr marL="291600" lvl="3" indent="-291600" defTabSz="809625">
              <a:spcBef>
                <a:spcPts val="1000"/>
              </a:spcBef>
              <a:spcAft>
                <a:spcPts val="0"/>
              </a:spcAft>
            </a:pPr>
            <a:r>
              <a:rPr lang="en-US" altLang="en-US" sz="2000" dirty="0"/>
              <a:t>The availability of complementary goods.</a:t>
            </a:r>
            <a:endParaRPr lang="en-US" sz="2000" dirty="0"/>
          </a:p>
        </p:txBody>
      </p:sp>
      <p:sp>
        <p:nvSpPr>
          <p:cNvPr id="6" name="Content Placeholder 5">
            <a:extLst>
              <a:ext uri="{FF2B5EF4-FFF2-40B4-BE49-F238E27FC236}">
                <a16:creationId xmlns:a16="http://schemas.microsoft.com/office/drawing/2014/main" id="{7FA8F471-DDD5-4C75-8180-AC56A8021E19}"/>
              </a:ext>
            </a:extLst>
          </p:cNvPr>
          <p:cNvSpPr>
            <a:spLocks noGrp="1"/>
          </p:cNvSpPr>
          <p:nvPr>
            <p:ph sz="quarter" idx="14"/>
          </p:nvPr>
        </p:nvSpPr>
        <p:spPr>
          <a:xfrm>
            <a:off x="342900" y="3429000"/>
            <a:ext cx="8458200" cy="3038302"/>
          </a:xfrm>
        </p:spPr>
        <p:txBody>
          <a:bodyPr>
            <a:normAutofit lnSpcReduction="10000"/>
          </a:bodyPr>
          <a:lstStyle/>
          <a:p>
            <a:pPr marL="0" lvl="2" indent="0" defTabSz="809625">
              <a:lnSpc>
                <a:spcPct val="110000"/>
              </a:lnSpc>
              <a:spcBef>
                <a:spcPts val="1000"/>
              </a:spcBef>
              <a:spcAft>
                <a:spcPts val="0"/>
              </a:spcAft>
              <a:buNone/>
            </a:pPr>
            <a:r>
              <a:rPr lang="en-US" altLang="en-US" sz="2400" dirty="0"/>
              <a:t>A new technology that has significantly more standalone functionality than the incumbent technology may offer less overall value because it has a smaller installed base or poor availability of complementary goods.</a:t>
            </a:r>
          </a:p>
          <a:p>
            <a:pPr marL="291600" lvl="3" indent="-291600" defTabSz="809625">
              <a:lnSpc>
                <a:spcPct val="110000"/>
              </a:lnSpc>
              <a:spcBef>
                <a:spcPts val="1000"/>
              </a:spcBef>
              <a:spcAft>
                <a:spcPts val="0"/>
              </a:spcAft>
              <a:buFont typeface="Arial" panose="020B0604020202020204" pitchFamily="34" charset="0"/>
              <a:buChar char="•"/>
            </a:pPr>
            <a:r>
              <a:rPr lang="en-US" altLang="en-US" sz="2000" dirty="0"/>
              <a:t>For example, NeXT Computers were extremely advanced technologically, but could not compete with the installed base value and complementary good value of Windows-based personal computers.</a:t>
            </a:r>
            <a:endParaRPr lang="en-US" sz="20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3227630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a:bodyPr>
          <a:lstStyle/>
          <a:p>
            <a:r>
              <a:rPr lang="en-US" dirty="0"/>
              <a:t>Multiple Dimensions of Value </a:t>
            </a:r>
            <a:r>
              <a:rPr lang="en-US" sz="1000" b="0" dirty="0"/>
              <a:t>6</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136082" cy="2064368"/>
          </a:xfrm>
        </p:spPr>
        <p:txBody>
          <a:bodyPr>
            <a:noAutofit/>
          </a:bodyPr>
          <a:lstStyle/>
          <a:p>
            <a:pPr marL="0" lvl="2" indent="0" defTabSz="809625">
              <a:spcBef>
                <a:spcPts val="1000"/>
              </a:spcBef>
              <a:spcAft>
                <a:spcPts val="0"/>
              </a:spcAft>
              <a:buNone/>
            </a:pPr>
            <a:r>
              <a:rPr lang="en-US" altLang="en-US" sz="2400" dirty="0"/>
              <a:t>To successfully overthrow an existing dominant technology, new technology often must either offer:</a:t>
            </a:r>
          </a:p>
          <a:p>
            <a:pPr marL="291600" lvl="3" indent="-291600" defTabSz="809625">
              <a:spcBef>
                <a:spcPts val="1000"/>
              </a:spcBef>
              <a:spcAft>
                <a:spcPts val="0"/>
              </a:spcAft>
            </a:pPr>
            <a:r>
              <a:rPr lang="en-US" altLang="en-US" sz="2000" dirty="0"/>
              <a:t>Dramatic technological improvement (for example, in videogame consoles, it has taken 3X performance of incumbent).</a:t>
            </a:r>
          </a:p>
          <a:p>
            <a:pPr marL="291600" lvl="3" indent="-291600" defTabSz="809625">
              <a:spcBef>
                <a:spcPts val="1000"/>
              </a:spcBef>
              <a:spcAft>
                <a:spcPts val="0"/>
              </a:spcAft>
            </a:pPr>
            <a:r>
              <a:rPr lang="en-US" altLang="en-US" sz="2000" dirty="0"/>
              <a:t>Compatibility with existing installed base and complements.</a:t>
            </a:r>
            <a:endParaRPr lang="en-US" sz="2000" dirty="0"/>
          </a:p>
        </p:txBody>
      </p:sp>
      <p:pic>
        <p:nvPicPr>
          <p:cNvPr id="10" name="Picture 3" descr="The components of value with reference to incumbent technology and new technology are illustrated.">
            <a:extLst>
              <a:ext uri="{FF2B5EF4-FFF2-40B4-BE49-F238E27FC236}">
                <a16:creationId xmlns:a16="http://schemas.microsoft.com/office/drawing/2014/main" id="{607870C1-9DF7-4D88-A9D1-AAA5A3BB7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865" y="3529137"/>
            <a:ext cx="5330271" cy="2573406"/>
          </a:xfrm>
          <a:prstGeom prst="rect">
            <a:avLst/>
          </a:prstGeom>
        </p:spPr>
      </p:pic>
      <p:sp>
        <p:nvSpPr>
          <p:cNvPr id="2" name="Text Placeholder 1">
            <a:extLst>
              <a:ext uri="{FF2B5EF4-FFF2-40B4-BE49-F238E27FC236}">
                <a16:creationId xmlns:a16="http://schemas.microsoft.com/office/drawing/2014/main" id="{C257F4ED-9328-4BC2-BA30-0FC001AE4976}"/>
              </a:ext>
            </a:extLst>
          </p:cNvPr>
          <p:cNvSpPr>
            <a:spLocks noGrp="1"/>
          </p:cNvSpPr>
          <p:nvPr>
            <p:ph type="body" sz="quarter" idx="12"/>
          </p:nvPr>
        </p:nvSpPr>
        <p:spPr>
          <a:xfrm>
            <a:off x="3014710" y="6205850"/>
            <a:ext cx="3114580" cy="299854"/>
          </a:xfrm>
        </p:spPr>
        <p:txBody>
          <a:bodyPr/>
          <a:lstStyle/>
          <a:p>
            <a:r>
              <a:rPr lang="en-US" sz="1200" dirty="0">
                <a:hlinkClick r:id="rId3" action="ppaction://hlinksldjump"/>
              </a:rPr>
              <a:t>Access the text alternative for slide images.</a:t>
            </a:r>
            <a:endParaRPr lang="en-US" sz="12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22809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a:bodyPr>
          <a:lstStyle/>
          <a:p>
            <a:r>
              <a:rPr lang="en-US" dirty="0"/>
              <a:t>Multiple Dimensions of Value </a:t>
            </a:r>
            <a:r>
              <a:rPr lang="en-US" sz="1000" b="0" dirty="0"/>
              <a:t>7</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136082" cy="1489937"/>
          </a:xfrm>
        </p:spPr>
        <p:txBody>
          <a:bodyPr>
            <a:noAutofit/>
          </a:bodyPr>
          <a:lstStyle/>
          <a:p>
            <a:pPr marL="0" lvl="2" indent="0" defTabSz="809625">
              <a:spcBef>
                <a:spcPts val="1000"/>
              </a:spcBef>
              <a:spcAft>
                <a:spcPts val="0"/>
              </a:spcAft>
              <a:buNone/>
            </a:pPr>
            <a:r>
              <a:rPr lang="en-US" altLang="en-US" sz="2400" dirty="0"/>
              <a:t>Subjective information (perceptions and expectations) can matter as much as objective information (actual numbers)</a:t>
            </a:r>
          </a:p>
          <a:p>
            <a:pPr marL="0" lvl="2" indent="0" defTabSz="809625">
              <a:spcBef>
                <a:spcPts val="1000"/>
              </a:spcBef>
              <a:spcAft>
                <a:spcPts val="0"/>
              </a:spcAft>
              <a:buNone/>
            </a:pPr>
            <a:r>
              <a:rPr lang="en-US" altLang="en-US" sz="2400" dirty="0"/>
              <a:t>Value attributed to each dimension may be disproportional</a:t>
            </a:r>
            <a:endParaRPr lang="en-US" sz="2400" dirty="0"/>
          </a:p>
        </p:txBody>
      </p:sp>
      <p:pic>
        <p:nvPicPr>
          <p:cNvPr id="11" name="Picture 3" descr="Proportional and disproportional perceptions of value are illustrated.">
            <a:extLst>
              <a:ext uri="{FF2B5EF4-FFF2-40B4-BE49-F238E27FC236}">
                <a16:creationId xmlns:a16="http://schemas.microsoft.com/office/drawing/2014/main" id="{C20F9414-C40D-40BC-B392-CEFDF96A71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7515" y="2849647"/>
            <a:ext cx="4488971" cy="3216106"/>
          </a:xfrm>
          <a:prstGeom prst="rect">
            <a:avLst/>
          </a:prstGeom>
        </p:spPr>
      </p:pic>
      <p:sp>
        <p:nvSpPr>
          <p:cNvPr id="2" name="Text Placeholder 1">
            <a:extLst>
              <a:ext uri="{FF2B5EF4-FFF2-40B4-BE49-F238E27FC236}">
                <a16:creationId xmlns:a16="http://schemas.microsoft.com/office/drawing/2014/main" id="{C257F4ED-9328-4BC2-BA30-0FC001AE4976}"/>
              </a:ext>
            </a:extLst>
          </p:cNvPr>
          <p:cNvSpPr>
            <a:spLocks noGrp="1"/>
          </p:cNvSpPr>
          <p:nvPr>
            <p:ph type="body" sz="quarter" idx="12"/>
          </p:nvPr>
        </p:nvSpPr>
        <p:spPr>
          <a:xfrm>
            <a:off x="3014710" y="6205850"/>
            <a:ext cx="3114580" cy="299854"/>
          </a:xfrm>
        </p:spPr>
        <p:txBody>
          <a:bodyPr/>
          <a:lstStyle/>
          <a:p>
            <a:r>
              <a:rPr lang="en-US" sz="1200" dirty="0">
                <a:hlinkClick r:id="rId3" action="ppaction://hlinksldjump"/>
              </a:rPr>
              <a:t>Access the text alternative for slide images.</a:t>
            </a:r>
            <a:endParaRPr lang="en-US" sz="12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319241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a:bodyPr>
          <a:lstStyle/>
          <a:p>
            <a:r>
              <a:rPr lang="en-US" dirty="0"/>
              <a:t>Multiple Dimensions of Value </a:t>
            </a:r>
            <a:r>
              <a:rPr lang="en-US" sz="1000" b="0" dirty="0"/>
              <a:t>8</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136082" cy="1722814"/>
          </a:xfrm>
        </p:spPr>
        <p:txBody>
          <a:bodyPr>
            <a:noAutofit/>
          </a:bodyPr>
          <a:lstStyle/>
          <a:p>
            <a:pPr defTabSz="809625">
              <a:spcBef>
                <a:spcPts val="1000"/>
              </a:spcBef>
              <a:spcAft>
                <a:spcPts val="0"/>
              </a:spcAft>
            </a:pPr>
            <a:r>
              <a:rPr lang="en-US" altLang="en-US" sz="2400" b="1" dirty="0"/>
              <a:t>Competing for Design Dominance in Markets with Network Externalities</a:t>
            </a:r>
          </a:p>
          <a:p>
            <a:pPr marL="291600" lvl="1" indent="-291600" defTabSz="809625">
              <a:spcBef>
                <a:spcPts val="1000"/>
              </a:spcBef>
              <a:spcAft>
                <a:spcPts val="0"/>
              </a:spcAft>
            </a:pPr>
            <a:r>
              <a:rPr lang="en-US" altLang="en-US" dirty="0"/>
              <a:t>We can graph the value a technology offers in both standalone value and network externality value:</a:t>
            </a:r>
            <a:endParaRPr lang="en-US" dirty="0"/>
          </a:p>
        </p:txBody>
      </p:sp>
      <p:pic>
        <p:nvPicPr>
          <p:cNvPr id="10" name="Picture 3" descr="The value of technology to users with reference to externalities and installed base is illustrated.">
            <a:extLst>
              <a:ext uri="{FF2B5EF4-FFF2-40B4-BE49-F238E27FC236}">
                <a16:creationId xmlns:a16="http://schemas.microsoft.com/office/drawing/2014/main" id="{6A8A1AA7-AA1A-45BC-A992-551BE2042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613" y="3083731"/>
            <a:ext cx="6088775" cy="2992950"/>
          </a:xfrm>
          <a:prstGeom prst="rect">
            <a:avLst/>
          </a:prstGeom>
        </p:spPr>
      </p:pic>
      <p:sp>
        <p:nvSpPr>
          <p:cNvPr id="2" name="Text Placeholder 1">
            <a:extLst>
              <a:ext uri="{FF2B5EF4-FFF2-40B4-BE49-F238E27FC236}">
                <a16:creationId xmlns:a16="http://schemas.microsoft.com/office/drawing/2014/main" id="{C257F4ED-9328-4BC2-BA30-0FC001AE4976}"/>
              </a:ext>
            </a:extLst>
          </p:cNvPr>
          <p:cNvSpPr>
            <a:spLocks noGrp="1"/>
          </p:cNvSpPr>
          <p:nvPr>
            <p:ph type="body" sz="quarter" idx="12"/>
          </p:nvPr>
        </p:nvSpPr>
        <p:spPr>
          <a:xfrm>
            <a:off x="3014710" y="6205850"/>
            <a:ext cx="3114580" cy="299854"/>
          </a:xfrm>
        </p:spPr>
        <p:txBody>
          <a:bodyPr/>
          <a:lstStyle/>
          <a:p>
            <a:r>
              <a:rPr lang="en-US" sz="1200" dirty="0">
                <a:hlinkClick r:id="rId3" action="ppaction://hlinksldjump"/>
              </a:rPr>
              <a:t>Access the text alternative for slide images.</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359639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70556CF-5C09-4990-85C3-DFBC5FAA7AEC}"/>
              </a:ext>
            </a:extLst>
          </p:cNvPr>
          <p:cNvSpPr>
            <a:spLocks noGrp="1"/>
          </p:cNvSpPr>
          <p:nvPr>
            <p:ph type="title"/>
          </p:nvPr>
        </p:nvSpPr>
        <p:spPr/>
        <p:txBody>
          <a:bodyPr>
            <a:noAutofit/>
          </a:bodyPr>
          <a:lstStyle/>
          <a:p>
            <a:r>
              <a:rPr lang="en-US" sz="3200" dirty="0"/>
              <a:t>Netflix and the Battle of the Streaming Services </a:t>
            </a:r>
            <a:r>
              <a:rPr lang="en-US" sz="1000" b="0" dirty="0"/>
              <a:t>1</a:t>
            </a:r>
          </a:p>
        </p:txBody>
      </p:sp>
      <p:sp>
        <p:nvSpPr>
          <p:cNvPr id="13" name="Content Placeholder 12">
            <a:extLst>
              <a:ext uri="{FF2B5EF4-FFF2-40B4-BE49-F238E27FC236}">
                <a16:creationId xmlns:a16="http://schemas.microsoft.com/office/drawing/2014/main" id="{6210963B-29CF-4450-9046-C56B1E2FAFE8}"/>
              </a:ext>
            </a:extLst>
          </p:cNvPr>
          <p:cNvSpPr>
            <a:spLocks noGrp="1"/>
          </p:cNvSpPr>
          <p:nvPr>
            <p:ph sz="quarter" idx="11"/>
          </p:nvPr>
        </p:nvSpPr>
        <p:spPr/>
        <p:txBody>
          <a:bodyPr>
            <a:noAutofit/>
          </a:bodyPr>
          <a:lstStyle/>
          <a:p>
            <a:pPr>
              <a:spcBef>
                <a:spcPts val="1000"/>
              </a:spcBef>
              <a:spcAft>
                <a:spcPts val="0"/>
              </a:spcAft>
            </a:pPr>
            <a:r>
              <a:rPr lang="en-US" altLang="en-US" dirty="0"/>
              <a:t>By 2020, there were 1.1 billion subscribers to streaming services like Netflix, Hulu, Tencent Video, Disney, etc. Globally the overwhelming leader was Netflix with over 200 million subscribers in over 190 countries.</a:t>
            </a:r>
          </a:p>
          <a:p>
            <a:pPr>
              <a:spcBef>
                <a:spcPts val="1000"/>
              </a:spcBef>
              <a:spcAft>
                <a:spcPts val="0"/>
              </a:spcAft>
            </a:pPr>
            <a:r>
              <a:rPr lang="en-US" altLang="en-US" dirty="0"/>
              <a:t>Streaming services could offer a much wider selection of content than physical stores, and offered additional services like reviews, recommender systems, movie trailers, etc. </a:t>
            </a:r>
          </a:p>
          <a:p>
            <a:pPr>
              <a:spcBef>
                <a:spcPts val="1000"/>
              </a:spcBef>
              <a:spcAft>
                <a:spcPts val="0"/>
              </a:spcAft>
            </a:pPr>
            <a:r>
              <a:rPr lang="en-US" altLang="en-US" dirty="0"/>
              <a:t>By 2021, many streaming services were using their data on customer preferences to create original content tailored to particular market segments. </a:t>
            </a:r>
          </a:p>
          <a:p>
            <a:pPr>
              <a:spcBef>
                <a:spcPts val="1000"/>
              </a:spcBef>
              <a:spcAft>
                <a:spcPts val="0"/>
              </a:spcAft>
            </a:pPr>
            <a:r>
              <a:rPr lang="en-US" altLang="en-US" dirty="0"/>
              <a:t>They also faced tough choices about making content exclusive: when companies made content exclusive to their channel, they were gambling that the boost in subscriptions would be worth more than wider distribution of that content – a tradeoff that was hard to calculate and predict.</a:t>
            </a:r>
            <a:endParaRPr lang="en-US" noProof="0" dirty="0"/>
          </a:p>
        </p:txBody>
      </p:sp>
      <p:sp>
        <p:nvSpPr>
          <p:cNvPr id="11" name="Slide Number Placeholder 10">
            <a:extLst>
              <a:ext uri="{FF2B5EF4-FFF2-40B4-BE49-F238E27FC236}">
                <a16:creationId xmlns:a16="http://schemas.microsoft.com/office/drawing/2014/main" id="{FF6CBAAD-B193-4F9E-9143-8E6D4796C79E}"/>
              </a:ext>
            </a:extLst>
          </p:cNvPr>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415922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a:bodyPr>
          <a:lstStyle/>
          <a:p>
            <a:r>
              <a:rPr lang="en-US" dirty="0"/>
              <a:t>Multiple Dimensions of Value </a:t>
            </a:r>
            <a:r>
              <a:rPr lang="en-US" sz="1000" b="0" dirty="0"/>
              <a:t>9</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136082" cy="1722814"/>
          </a:xfrm>
        </p:spPr>
        <p:txBody>
          <a:bodyPr>
            <a:noAutofit/>
          </a:bodyPr>
          <a:lstStyle/>
          <a:p>
            <a:pPr defTabSz="809625">
              <a:spcBef>
                <a:spcPts val="1000"/>
              </a:spcBef>
              <a:spcAft>
                <a:spcPts val="0"/>
              </a:spcAft>
            </a:pPr>
            <a:r>
              <a:rPr lang="en-US" altLang="en-US" sz="2400" dirty="0"/>
              <a:t>We can compare the graphs of two competing technologies and identify cumulative market share levels (</a:t>
            </a:r>
            <a:r>
              <a:rPr lang="en-US" altLang="en-US" sz="2400" i="1" dirty="0"/>
              <a:t>installed base</a:t>
            </a:r>
            <a:r>
              <a:rPr lang="en-US" altLang="en-US" sz="2400" dirty="0"/>
              <a:t>) that determine which technology yields more value.</a:t>
            </a:r>
            <a:endParaRPr lang="en-US" dirty="0"/>
          </a:p>
        </p:txBody>
      </p:sp>
      <p:pic>
        <p:nvPicPr>
          <p:cNvPr id="11" name="Picture 3" descr="Two graphs illustrate the technological value and the network externality returns of two technologies: A and B.">
            <a:extLst>
              <a:ext uri="{FF2B5EF4-FFF2-40B4-BE49-F238E27FC236}">
                <a16:creationId xmlns:a16="http://schemas.microsoft.com/office/drawing/2014/main" id="{D392455E-0496-47C5-8DBC-FDB7655BF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298" y="3081412"/>
            <a:ext cx="6263405" cy="2962734"/>
          </a:xfrm>
          <a:prstGeom prst="rect">
            <a:avLst/>
          </a:prstGeom>
        </p:spPr>
      </p:pic>
      <p:sp>
        <p:nvSpPr>
          <p:cNvPr id="2" name="Text Placeholder 1">
            <a:extLst>
              <a:ext uri="{FF2B5EF4-FFF2-40B4-BE49-F238E27FC236}">
                <a16:creationId xmlns:a16="http://schemas.microsoft.com/office/drawing/2014/main" id="{C257F4ED-9328-4BC2-BA30-0FC001AE4976}"/>
              </a:ext>
            </a:extLst>
          </p:cNvPr>
          <p:cNvSpPr>
            <a:spLocks noGrp="1"/>
          </p:cNvSpPr>
          <p:nvPr>
            <p:ph type="body" sz="quarter" idx="12"/>
          </p:nvPr>
        </p:nvSpPr>
        <p:spPr>
          <a:xfrm>
            <a:off x="3014710" y="6205850"/>
            <a:ext cx="3114580" cy="299854"/>
          </a:xfrm>
        </p:spPr>
        <p:txBody>
          <a:bodyPr/>
          <a:lstStyle/>
          <a:p>
            <a:r>
              <a:rPr lang="en-US" sz="1200" dirty="0">
                <a:hlinkClick r:id="rId3" action="ppaction://hlinksldjump"/>
              </a:rPr>
              <a:t>Access the text alternative for slide images.</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3493156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a:bodyPr>
          <a:lstStyle/>
          <a:p>
            <a:r>
              <a:rPr lang="en-US" dirty="0"/>
              <a:t>Multiple Dimensions of Value </a:t>
            </a:r>
            <a:r>
              <a:rPr lang="en-US" sz="1000" b="0" dirty="0"/>
              <a:t>10</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136082" cy="1618891"/>
          </a:xfrm>
        </p:spPr>
        <p:txBody>
          <a:bodyPr>
            <a:noAutofit/>
          </a:bodyPr>
          <a:lstStyle/>
          <a:p>
            <a:pPr defTabSz="809625">
              <a:spcBef>
                <a:spcPts val="1000"/>
              </a:spcBef>
              <a:spcAft>
                <a:spcPts val="0"/>
              </a:spcAft>
            </a:pPr>
            <a:r>
              <a:rPr lang="en-US" altLang="en-US" sz="2400" dirty="0"/>
              <a:t>We can compare the graphs of two competing technologies and identify cumulative market share levels (</a:t>
            </a:r>
            <a:r>
              <a:rPr lang="en-US" altLang="en-US" sz="2400" i="1" dirty="0"/>
              <a:t>installed base</a:t>
            </a:r>
            <a:r>
              <a:rPr lang="en-US" altLang="en-US" sz="2400" dirty="0"/>
              <a:t>) that determine which technology yields more value.</a:t>
            </a:r>
            <a:endParaRPr lang="en-US" dirty="0"/>
          </a:p>
        </p:txBody>
      </p:sp>
      <p:pic>
        <p:nvPicPr>
          <p:cNvPr id="10" name="Picture 3" descr="A graph illustrates the effect of customers attaining their desired level of network externality benefits on technologies A and B.">
            <a:extLst>
              <a:ext uri="{FF2B5EF4-FFF2-40B4-BE49-F238E27FC236}">
                <a16:creationId xmlns:a16="http://schemas.microsoft.com/office/drawing/2014/main" id="{0B8FE56E-8E0F-4A77-BF51-228673CEB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490" y="3081412"/>
            <a:ext cx="3275021" cy="2962734"/>
          </a:xfrm>
          <a:prstGeom prst="rect">
            <a:avLst/>
          </a:prstGeom>
        </p:spPr>
      </p:pic>
      <p:sp>
        <p:nvSpPr>
          <p:cNvPr id="2" name="Text Placeholder 1">
            <a:extLst>
              <a:ext uri="{FF2B5EF4-FFF2-40B4-BE49-F238E27FC236}">
                <a16:creationId xmlns:a16="http://schemas.microsoft.com/office/drawing/2014/main" id="{C257F4ED-9328-4BC2-BA30-0FC001AE4976}"/>
              </a:ext>
            </a:extLst>
          </p:cNvPr>
          <p:cNvSpPr>
            <a:spLocks noGrp="1"/>
          </p:cNvSpPr>
          <p:nvPr>
            <p:ph type="body" sz="quarter" idx="12"/>
          </p:nvPr>
        </p:nvSpPr>
        <p:spPr>
          <a:xfrm>
            <a:off x="3014710" y="6205850"/>
            <a:ext cx="3114580" cy="299854"/>
          </a:xfrm>
        </p:spPr>
        <p:txBody>
          <a:bodyPr/>
          <a:lstStyle/>
          <a:p>
            <a:r>
              <a:rPr lang="en-US" sz="1200" dirty="0">
                <a:hlinkClick r:id="rId3" action="ppaction://hlinksldjump"/>
              </a:rPr>
              <a:t>Access the text alternative for slide images.</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1604975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fontScale="90000"/>
          </a:bodyPr>
          <a:lstStyle/>
          <a:p>
            <a:r>
              <a:rPr lang="en-US" dirty="0"/>
              <a:t>Are Winner-Take-All Markets Good for Consumers? </a:t>
            </a:r>
            <a:r>
              <a:rPr lang="en-US" sz="1100" b="0" dirty="0"/>
              <a:t>1</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p:txBody>
          <a:bodyPr>
            <a:normAutofit/>
          </a:bodyPr>
          <a:lstStyle/>
          <a:p>
            <a:pPr marL="0" lvl="1" indent="0">
              <a:spcBef>
                <a:spcPts val="1000"/>
              </a:spcBef>
              <a:spcAft>
                <a:spcPts val="0"/>
              </a:spcAft>
              <a:buNone/>
            </a:pPr>
            <a:r>
              <a:rPr lang="en-US" altLang="en-US" sz="2800" dirty="0"/>
              <a:t>Economics emphasizes the benefits of competition.</a:t>
            </a:r>
          </a:p>
          <a:p>
            <a:pPr marL="0" lvl="1" indent="0">
              <a:spcBef>
                <a:spcPts val="1000"/>
              </a:spcBef>
              <a:spcAft>
                <a:spcPts val="0"/>
              </a:spcAft>
              <a:buNone/>
            </a:pPr>
            <a:r>
              <a:rPr lang="en-US" altLang="en-US" sz="2800" dirty="0"/>
              <a:t>However, network externalities suggest users sometimes get more value when one technology dominates.</a:t>
            </a:r>
          </a:p>
          <a:p>
            <a:pPr marL="0" lvl="1" indent="0">
              <a:spcBef>
                <a:spcPts val="1000"/>
              </a:spcBef>
              <a:spcAft>
                <a:spcPts val="0"/>
              </a:spcAft>
              <a:buNone/>
            </a:pPr>
            <a:r>
              <a:rPr lang="en-US" altLang="en-US" sz="2800" dirty="0"/>
              <a:t>Should the government intervene when network externalities create a natural monopoly?</a:t>
            </a:r>
            <a:endParaRPr lang="en-US" sz="28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2348126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fontScale="90000"/>
          </a:bodyPr>
          <a:lstStyle/>
          <a:p>
            <a:r>
              <a:rPr lang="en-US" dirty="0"/>
              <a:t>Are Winner-Take-All Markets Good for Consumers? </a:t>
            </a:r>
            <a:r>
              <a:rPr lang="en-US" sz="1100" b="0" dirty="0"/>
              <a:t>2</a:t>
            </a:r>
            <a:endParaRPr lang="en-US" sz="1000" b="0" dirty="0"/>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458200" cy="2092569"/>
          </a:xfrm>
        </p:spPr>
        <p:txBody>
          <a:bodyPr>
            <a:noAutofit/>
          </a:bodyPr>
          <a:lstStyle/>
          <a:p>
            <a:pPr marL="0" lvl="1" indent="0">
              <a:spcBef>
                <a:spcPts val="1000"/>
              </a:spcBef>
              <a:spcAft>
                <a:spcPts val="0"/>
              </a:spcAft>
              <a:buNone/>
            </a:pPr>
            <a:r>
              <a:rPr lang="en-US" altLang="en-US" sz="2400" dirty="0"/>
              <a:t>Network externality benefits to customers rise with cumulative market share</a:t>
            </a:r>
          </a:p>
          <a:p>
            <a:pPr marL="0" lvl="1" indent="0">
              <a:spcBef>
                <a:spcPts val="1000"/>
              </a:spcBef>
              <a:spcAft>
                <a:spcPts val="0"/>
              </a:spcAft>
              <a:buNone/>
            </a:pPr>
            <a:r>
              <a:rPr lang="en-US" altLang="en-US" sz="2400" dirty="0"/>
              <a:t>Potential for monopoly costs to customers (for example, price gouging, restricted product variety, etc.) also rise with cumulative market share.</a:t>
            </a:r>
            <a:endParaRPr lang="en-US" dirty="0"/>
          </a:p>
        </p:txBody>
      </p:sp>
      <p:sp>
        <p:nvSpPr>
          <p:cNvPr id="4" name="Content Placeholder 3">
            <a:extLst>
              <a:ext uri="{FF2B5EF4-FFF2-40B4-BE49-F238E27FC236}">
                <a16:creationId xmlns:a16="http://schemas.microsoft.com/office/drawing/2014/main" id="{FB3B7899-99C1-4363-B174-8B819FC4D92F}"/>
              </a:ext>
            </a:extLst>
          </p:cNvPr>
          <p:cNvSpPr>
            <a:spLocks noGrp="1"/>
          </p:cNvSpPr>
          <p:nvPr>
            <p:ph sz="quarter" idx="14"/>
          </p:nvPr>
        </p:nvSpPr>
        <p:spPr>
          <a:xfrm>
            <a:off x="342900" y="3410309"/>
            <a:ext cx="4381500" cy="2838091"/>
          </a:xfrm>
        </p:spPr>
        <p:txBody>
          <a:bodyPr>
            <a:noAutofit/>
          </a:bodyPr>
          <a:lstStyle/>
          <a:p>
            <a:pPr>
              <a:spcBef>
                <a:spcPts val="1000"/>
              </a:spcBef>
              <a:spcAft>
                <a:spcPts val="0"/>
              </a:spcAft>
              <a:defRPr/>
            </a:pPr>
            <a:r>
              <a:rPr lang="en-US" dirty="0"/>
              <a:t>Curve shapes are different; Network externality benefits likely to grow logistically, while potential monopoly costs likely to grow exponentially.</a:t>
            </a:r>
          </a:p>
          <a:p>
            <a:pPr>
              <a:spcBef>
                <a:spcPts val="1000"/>
              </a:spcBef>
              <a:spcAft>
                <a:spcPts val="0"/>
              </a:spcAft>
              <a:defRPr/>
            </a:pPr>
            <a:r>
              <a:rPr lang="en-US" dirty="0">
                <a:sym typeface="Wingdings" pitchFamily="2" charset="2"/>
              </a:rPr>
              <a:t>Where monopoly costs exceed network externality benefits, intervention may be warranted. Optimal market share is at point where lines cross.</a:t>
            </a:r>
            <a:endParaRPr lang="en-US" dirty="0"/>
          </a:p>
        </p:txBody>
      </p:sp>
      <p:pic>
        <p:nvPicPr>
          <p:cNvPr id="11" name="Picture 4" descr="A graph illustrates the network externality benefits and monopoly costs of technology A with reference to market share.">
            <a:extLst>
              <a:ext uri="{FF2B5EF4-FFF2-40B4-BE49-F238E27FC236}">
                <a16:creationId xmlns:a16="http://schemas.microsoft.com/office/drawing/2014/main" id="{10E3E315-E574-41F8-969A-A5F579C90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132" y="3446295"/>
            <a:ext cx="3448144" cy="2671097"/>
          </a:xfrm>
          <a:prstGeom prst="rect">
            <a:avLst/>
          </a:prstGeom>
        </p:spPr>
      </p:pic>
      <p:sp>
        <p:nvSpPr>
          <p:cNvPr id="2" name="Text Placeholder 1">
            <a:extLst>
              <a:ext uri="{FF2B5EF4-FFF2-40B4-BE49-F238E27FC236}">
                <a16:creationId xmlns:a16="http://schemas.microsoft.com/office/drawing/2014/main" id="{C257F4ED-9328-4BC2-BA30-0FC001AE4976}"/>
              </a:ext>
            </a:extLst>
          </p:cNvPr>
          <p:cNvSpPr>
            <a:spLocks noGrp="1"/>
          </p:cNvSpPr>
          <p:nvPr>
            <p:ph type="body" sz="quarter" idx="12"/>
          </p:nvPr>
        </p:nvSpPr>
        <p:spPr>
          <a:xfrm>
            <a:off x="2974321" y="6324600"/>
            <a:ext cx="3195359" cy="173037"/>
          </a:xfrm>
        </p:spPr>
        <p:txBody>
          <a:bodyPr/>
          <a:lstStyle/>
          <a:p>
            <a:r>
              <a:rPr lang="en-US" sz="1200" dirty="0">
                <a:hlinkClick r:id="rId3" action="ppaction://hlinksldjump"/>
              </a:rPr>
              <a:t>Access the text alternative for slide images.</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23492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DF26-3000-489C-85ED-11B1CBA02CCE}"/>
              </a:ext>
            </a:extLst>
          </p:cNvPr>
          <p:cNvSpPr>
            <a:spLocks noGrp="1"/>
          </p:cNvSpPr>
          <p:nvPr>
            <p:ph type="title"/>
          </p:nvPr>
        </p:nvSpPr>
        <p:spPr/>
        <p:txBody>
          <a:bodyPr>
            <a:normAutofit/>
          </a:bodyPr>
          <a:lstStyle/>
          <a:p>
            <a:r>
              <a:rPr lang="en-US" dirty="0"/>
              <a:t>Modularity and Platform Competition </a:t>
            </a:r>
            <a:r>
              <a:rPr lang="en-US" sz="1000" b="0" dirty="0"/>
              <a:t>1</a:t>
            </a:r>
          </a:p>
        </p:txBody>
      </p:sp>
      <p:sp>
        <p:nvSpPr>
          <p:cNvPr id="3" name="Content Placeholder 2">
            <a:extLst>
              <a:ext uri="{FF2B5EF4-FFF2-40B4-BE49-F238E27FC236}">
                <a16:creationId xmlns:a16="http://schemas.microsoft.com/office/drawing/2014/main" id="{54ED3C5F-802F-4112-93B4-4E926DF41CD5}"/>
              </a:ext>
            </a:extLst>
          </p:cNvPr>
          <p:cNvSpPr>
            <a:spLocks noGrp="1"/>
          </p:cNvSpPr>
          <p:nvPr>
            <p:ph sz="quarter" idx="11"/>
          </p:nvPr>
        </p:nvSpPr>
        <p:spPr>
          <a:xfrm>
            <a:off x="342900" y="1276709"/>
            <a:ext cx="8458200" cy="3773507"/>
          </a:xfrm>
        </p:spPr>
        <p:txBody>
          <a:bodyPr>
            <a:noAutofit/>
          </a:bodyPr>
          <a:lstStyle/>
          <a:p>
            <a:pPr>
              <a:spcBef>
                <a:spcPts val="1000"/>
              </a:spcBef>
              <a:spcAft>
                <a:spcPts val="0"/>
              </a:spcAft>
            </a:pPr>
            <a:r>
              <a:rPr lang="en-US" altLang="en-US" sz="2400" dirty="0"/>
              <a:t>In some markets, industry players use modularity to create a platform ecosystem where many different firms contribute to the product system.</a:t>
            </a:r>
          </a:p>
          <a:p>
            <a:pPr>
              <a:spcBef>
                <a:spcPts val="1000"/>
              </a:spcBef>
              <a:spcAft>
                <a:spcPts val="0"/>
              </a:spcAft>
            </a:pPr>
            <a:r>
              <a:rPr lang="en-US" altLang="en-US" sz="2400" dirty="0"/>
              <a:t>Modular systems are those that can be separated and recombined to change their configuration, scale, or functions.</a:t>
            </a:r>
          </a:p>
          <a:p>
            <a:pPr marL="291600" lvl="1" indent="-291600">
              <a:spcBef>
                <a:spcPts val="1000"/>
              </a:spcBef>
              <a:spcAft>
                <a:spcPts val="0"/>
              </a:spcAft>
            </a:pPr>
            <a:r>
              <a:rPr lang="en-US" altLang="en-US" dirty="0"/>
              <a:t>Standardized interfaces ensure that components are compatible.</a:t>
            </a:r>
          </a:p>
          <a:p>
            <a:pPr marL="291600" lvl="1" indent="-291600">
              <a:spcBef>
                <a:spcPts val="1000"/>
              </a:spcBef>
              <a:spcAft>
                <a:spcPts val="0"/>
              </a:spcAft>
            </a:pPr>
            <a:r>
              <a:rPr lang="en-US" altLang="en-US" dirty="0"/>
              <a:t>In some product systems modularity enables components from different producers to be recombined (for example, smartphones with different apps); in others only components from a single firm are recombined (for example, Ikea shelving systems).</a:t>
            </a:r>
            <a:endParaRPr lang="en-US" dirty="0"/>
          </a:p>
        </p:txBody>
      </p:sp>
      <p:sp>
        <p:nvSpPr>
          <p:cNvPr id="6" name="Content Placeholder 5">
            <a:extLst>
              <a:ext uri="{FF2B5EF4-FFF2-40B4-BE49-F238E27FC236}">
                <a16:creationId xmlns:a16="http://schemas.microsoft.com/office/drawing/2014/main" id="{40DA439E-0E75-41BD-A932-33AC0B086A59}"/>
              </a:ext>
            </a:extLst>
          </p:cNvPr>
          <p:cNvSpPr>
            <a:spLocks noGrp="1"/>
          </p:cNvSpPr>
          <p:nvPr>
            <p:ph sz="quarter" idx="14"/>
          </p:nvPr>
        </p:nvSpPr>
        <p:spPr>
          <a:xfrm>
            <a:off x="342900" y="5249716"/>
            <a:ext cx="8458200" cy="1187754"/>
          </a:xfrm>
        </p:spPr>
        <p:txBody>
          <a:bodyPr>
            <a:noAutofit/>
          </a:bodyPr>
          <a:lstStyle/>
          <a:p>
            <a:pPr>
              <a:spcBef>
                <a:spcPts val="1000"/>
              </a:spcBef>
              <a:spcAft>
                <a:spcPts val="0"/>
              </a:spcAft>
            </a:pPr>
            <a:r>
              <a:rPr lang="en-US" altLang="en-US" sz="2400" dirty="0"/>
              <a:t>Modularity is more valuable when there are a) diverse technological options that can be recombined, and b) customers have heterogeneous preferences.</a:t>
            </a:r>
            <a:endParaRPr lang="en-US" sz="24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89585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Modularity and Platform Competition </a:t>
            </a:r>
            <a:r>
              <a:rPr lang="en-US" sz="1000" b="0" dirty="0"/>
              <a:t>2</a:t>
            </a:r>
            <a:endParaRPr lang="en-US" dirty="0"/>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3381202" cy="2152291"/>
          </a:xfrm>
        </p:spPr>
        <p:txBody>
          <a:bodyPr>
            <a:normAutofit/>
          </a:bodyPr>
          <a:lstStyle/>
          <a:p>
            <a:pPr>
              <a:spcBef>
                <a:spcPts val="1000"/>
              </a:spcBef>
              <a:spcAft>
                <a:spcPts val="0"/>
              </a:spcAft>
            </a:pPr>
            <a:r>
              <a:rPr lang="en-US" dirty="0">
                <a:cs typeface="Arial" panose="020B0604020202020204" pitchFamily="34" charset="0"/>
              </a:rPr>
              <a:t>Traditional integrated product bundle:</a:t>
            </a:r>
          </a:p>
          <a:p>
            <a:pPr marL="291600" indent="-291600">
              <a:spcBef>
                <a:spcPts val="1000"/>
              </a:spcBef>
              <a:spcAft>
                <a:spcPts val="0"/>
              </a:spcAft>
              <a:buFont typeface="Arial" panose="020B0604020202020204" pitchFamily="34" charset="0"/>
              <a:buChar char="•"/>
            </a:pPr>
            <a:r>
              <a:rPr lang="en-US" sz="1800" dirty="0">
                <a:cs typeface="Arial" panose="020B0604020202020204" pitchFamily="34" charset="0"/>
              </a:rPr>
              <a:t>Provider tries to meet buyers needs itself.</a:t>
            </a:r>
          </a:p>
          <a:p>
            <a:pPr marL="291600" indent="-291600">
              <a:spcBef>
                <a:spcPts val="1000"/>
              </a:spcBef>
              <a:spcAft>
                <a:spcPts val="0"/>
              </a:spcAft>
              <a:buFont typeface="Arial" panose="020B0604020202020204" pitchFamily="34" charset="0"/>
              <a:buChar char="•"/>
            </a:pPr>
            <a:r>
              <a:rPr lang="en-US" sz="1800" dirty="0">
                <a:cs typeface="Arial" panose="020B0604020202020204" pitchFamily="34" charset="0"/>
              </a:rPr>
              <a:t>No customization, no external compatibility.</a:t>
            </a:r>
            <a:endParaRPr lang="en-US" sz="1800" dirty="0"/>
          </a:p>
        </p:txBody>
      </p:sp>
      <p:pic>
        <p:nvPicPr>
          <p:cNvPr id="10" name="Picture 2" descr="Image result for magnavox odyssey">
            <a:extLst>
              <a:ext uri="{FF2B5EF4-FFF2-40B4-BE49-F238E27FC236}">
                <a16:creationId xmlns:a16="http://schemas.microsoft.com/office/drawing/2014/main" id="{DA1497F2-4C0F-4DB8-8E6D-396AD2839A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551" y="3820383"/>
            <a:ext cx="2898148" cy="23445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The figure titled integrated product with bundled options (no customization) shows a hexagon at the center with 6 hexagons adjacent to it sides.">
            <a:extLst>
              <a:ext uri="{FF2B5EF4-FFF2-40B4-BE49-F238E27FC236}">
                <a16:creationId xmlns:a16="http://schemas.microsoft.com/office/drawing/2014/main" id="{80AF6BE9-EE01-46C4-BD64-EA98CB0C8886}"/>
              </a:ext>
            </a:extLst>
          </p:cNvPr>
          <p:cNvPicPr>
            <a:picLocks noChangeAspect="1"/>
          </p:cNvPicPr>
          <p:nvPr/>
        </p:nvPicPr>
        <p:blipFill>
          <a:blip r:embed="rId3"/>
          <a:stretch>
            <a:fillRect/>
          </a:stretch>
        </p:blipFill>
        <p:spPr>
          <a:xfrm>
            <a:off x="4107180" y="1094617"/>
            <a:ext cx="4693920" cy="5113020"/>
          </a:xfrm>
          <a:prstGeom prst="rect">
            <a:avLst/>
          </a:prstGeom>
        </p:spPr>
      </p:pic>
      <p:sp>
        <p:nvSpPr>
          <p:cNvPr id="5" name="Text Placeholder 4">
            <a:extLst>
              <a:ext uri="{FF2B5EF4-FFF2-40B4-BE49-F238E27FC236}">
                <a16:creationId xmlns:a16="http://schemas.microsoft.com/office/drawing/2014/main" id="{DBC30749-02DF-4461-AE33-7CE554B461F4}"/>
              </a:ext>
            </a:extLst>
          </p:cNvPr>
          <p:cNvSpPr>
            <a:spLocks noGrp="1"/>
          </p:cNvSpPr>
          <p:nvPr>
            <p:ph type="body" sz="quarter" idx="12"/>
          </p:nvPr>
        </p:nvSpPr>
        <p:spPr>
          <a:xfrm>
            <a:off x="3008427" y="6292045"/>
            <a:ext cx="3127146" cy="289460"/>
          </a:xfrm>
        </p:spPr>
        <p:txBody>
          <a:bodyPr/>
          <a:lstStyle/>
          <a:p>
            <a:r>
              <a:rPr lang="en-US" sz="1200" dirty="0">
                <a:hlinkClick r:id="rId4" action="ppaction://hlinksldjump"/>
              </a:rPr>
              <a:t>Access the text alternative for slide images.</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1067017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Modularity and Platform Competition </a:t>
            </a:r>
            <a:r>
              <a:rPr lang="en-US" sz="1000" b="0" dirty="0"/>
              <a:t>3</a:t>
            </a:r>
            <a:endParaRPr lang="en-US" dirty="0"/>
          </a:p>
        </p:txBody>
      </p:sp>
      <p:pic>
        <p:nvPicPr>
          <p:cNvPr id="2" name="Picture 1" descr="The figure on the left shows 3 hexagons arranged one on top of the other and on the right are 7 hexagons.">
            <a:extLst>
              <a:ext uri="{FF2B5EF4-FFF2-40B4-BE49-F238E27FC236}">
                <a16:creationId xmlns:a16="http://schemas.microsoft.com/office/drawing/2014/main" id="{EE11DF6F-88CC-49DA-8768-A59C417B2B22}"/>
              </a:ext>
            </a:extLst>
          </p:cNvPr>
          <p:cNvPicPr>
            <a:picLocks noChangeAspect="1"/>
          </p:cNvPicPr>
          <p:nvPr/>
        </p:nvPicPr>
        <p:blipFill>
          <a:blip r:embed="rId2"/>
          <a:stretch>
            <a:fillRect/>
          </a:stretch>
        </p:blipFill>
        <p:spPr>
          <a:xfrm>
            <a:off x="319490" y="1298256"/>
            <a:ext cx="8662762" cy="4750852"/>
          </a:xfrm>
          <a:prstGeom prst="rect">
            <a:avLst/>
          </a:prstGeom>
        </p:spPr>
      </p:pic>
      <p:sp>
        <p:nvSpPr>
          <p:cNvPr id="5" name="Text Placeholder 4">
            <a:extLst>
              <a:ext uri="{FF2B5EF4-FFF2-40B4-BE49-F238E27FC236}">
                <a16:creationId xmlns:a16="http://schemas.microsoft.com/office/drawing/2014/main" id="{8706D367-3B4A-4E9A-A2EF-945586759041}"/>
              </a:ext>
            </a:extLst>
          </p:cNvPr>
          <p:cNvSpPr>
            <a:spLocks noGrp="1"/>
          </p:cNvSpPr>
          <p:nvPr>
            <p:ph type="body" sz="quarter" idx="12"/>
          </p:nvPr>
        </p:nvSpPr>
        <p:spPr>
          <a:xfrm>
            <a:off x="3013744" y="6292700"/>
            <a:ext cx="3116513" cy="214423"/>
          </a:xfrm>
        </p:spPr>
        <p:txBody>
          <a:bodyPr/>
          <a:lstStyle/>
          <a:p>
            <a:r>
              <a:rPr lang="en-US" sz="1200" dirty="0">
                <a:hlinkClick r:id="rId3" action="ppaction://hlinksldjump"/>
              </a:rPr>
              <a:t>Access the text alternative for slide images.</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2627446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Modularity and Platform Competition </a:t>
            </a:r>
            <a:r>
              <a:rPr lang="en-US" sz="1000" b="0" dirty="0"/>
              <a:t>4</a:t>
            </a:r>
            <a:endParaRPr lang="en-US" dirty="0"/>
          </a:p>
        </p:txBody>
      </p:sp>
      <p:pic>
        <p:nvPicPr>
          <p:cNvPr id="2" name="Picture 1" descr="The figure titled complementary resources in the ecosystem enable even more configuration options shows a few hexagons.">
            <a:extLst>
              <a:ext uri="{FF2B5EF4-FFF2-40B4-BE49-F238E27FC236}">
                <a16:creationId xmlns:a16="http://schemas.microsoft.com/office/drawing/2014/main" id="{4C1D6694-DA96-4E7E-9DE8-A2A7AFA63270}"/>
              </a:ext>
            </a:extLst>
          </p:cNvPr>
          <p:cNvPicPr>
            <a:picLocks noChangeAspect="1"/>
          </p:cNvPicPr>
          <p:nvPr/>
        </p:nvPicPr>
        <p:blipFill>
          <a:blip r:embed="rId2"/>
          <a:stretch>
            <a:fillRect/>
          </a:stretch>
        </p:blipFill>
        <p:spPr>
          <a:xfrm>
            <a:off x="451723" y="1426258"/>
            <a:ext cx="8240554" cy="4494848"/>
          </a:xfrm>
          <a:prstGeom prst="rect">
            <a:avLst/>
          </a:prstGeom>
        </p:spPr>
      </p:pic>
      <p:sp>
        <p:nvSpPr>
          <p:cNvPr id="10" name="Text Placeholder 9">
            <a:extLst>
              <a:ext uri="{FF2B5EF4-FFF2-40B4-BE49-F238E27FC236}">
                <a16:creationId xmlns:a16="http://schemas.microsoft.com/office/drawing/2014/main" id="{BECA4766-283D-4611-90DC-78DEA8A18A91}"/>
              </a:ext>
            </a:extLst>
          </p:cNvPr>
          <p:cNvSpPr>
            <a:spLocks noGrp="1"/>
          </p:cNvSpPr>
          <p:nvPr>
            <p:ph type="body" sz="quarter" idx="12"/>
          </p:nvPr>
        </p:nvSpPr>
        <p:spPr>
          <a:xfrm>
            <a:off x="3013744" y="6292700"/>
            <a:ext cx="3116513" cy="214423"/>
          </a:xfrm>
        </p:spPr>
        <p:txBody>
          <a:bodyPr/>
          <a:lstStyle/>
          <a:p>
            <a:r>
              <a:rPr lang="en-US" sz="1200" dirty="0">
                <a:hlinkClick r:id="rId3" action="ppaction://hlinksldjump"/>
              </a:rPr>
              <a:t>Access the text alternative for slide images.</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32584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Platform Ecosystems</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p:txBody>
          <a:bodyPr>
            <a:normAutofit/>
          </a:bodyPr>
          <a:lstStyle/>
          <a:p>
            <a:pPr>
              <a:spcBef>
                <a:spcPts val="1000"/>
              </a:spcBef>
              <a:spcAft>
                <a:spcPts val="0"/>
              </a:spcAft>
            </a:pPr>
            <a:r>
              <a:rPr lang="en-US" altLang="en-US" sz="2800" dirty="0"/>
              <a:t>In a platform ecosystem, some core part of a product (such as a video game console) mediates the relationship between a wide range of other components or complements (for example, video games, peripherals) and prospective end-users. </a:t>
            </a:r>
          </a:p>
          <a:p>
            <a:pPr marL="291600" lvl="1" indent="-291600">
              <a:spcBef>
                <a:spcPts val="1000"/>
              </a:spcBef>
              <a:spcAft>
                <a:spcPts val="0"/>
              </a:spcAft>
            </a:pPr>
            <a:r>
              <a:rPr lang="en-US" altLang="en-US" sz="2400" dirty="0"/>
              <a:t>A platform’s boundaries can be well-defined with a stable set of members or amorphous and changing.</a:t>
            </a:r>
          </a:p>
          <a:p>
            <a:pPr marL="291600" lvl="1" indent="-291600">
              <a:spcBef>
                <a:spcPts val="1000"/>
              </a:spcBef>
              <a:spcAft>
                <a:spcPts val="0"/>
              </a:spcAft>
            </a:pPr>
            <a:r>
              <a:rPr lang="en-US" altLang="en-US" sz="2400" dirty="0"/>
              <a:t>The success of all members of the ecosystem depends in part upon the success of other members.</a:t>
            </a:r>
          </a:p>
          <a:p>
            <a:pPr marL="291600" lvl="1" indent="-291600">
              <a:spcBef>
                <a:spcPts val="1000"/>
              </a:spcBef>
              <a:spcAft>
                <a:spcPts val="0"/>
              </a:spcAft>
            </a:pPr>
            <a:r>
              <a:rPr lang="en-US" altLang="en-US" sz="2400" dirty="0"/>
              <a:t>Members often invest in co-specialization or exclusivity agreements.</a:t>
            </a:r>
            <a:endParaRPr lang="en-US" sz="24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1639652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Autofit/>
          </a:bodyPr>
          <a:lstStyle/>
          <a:p>
            <a:r>
              <a:rPr lang="en-US" sz="2800" dirty="0"/>
              <a:t>Platform ecosystems strike a balance between pure modularity and pure integration</a:t>
            </a:r>
          </a:p>
        </p:txBody>
      </p:sp>
      <p:sp>
        <p:nvSpPr>
          <p:cNvPr id="2" name="Content Placeholder 1">
            <a:extLst>
              <a:ext uri="{FF2B5EF4-FFF2-40B4-BE49-F238E27FC236}">
                <a16:creationId xmlns:a16="http://schemas.microsoft.com/office/drawing/2014/main" id="{2985FE4A-2E3D-48C9-914C-BEADD5F93AE4}"/>
              </a:ext>
            </a:extLst>
          </p:cNvPr>
          <p:cNvSpPr>
            <a:spLocks noGrp="1"/>
          </p:cNvSpPr>
          <p:nvPr>
            <p:ph sz="quarter" idx="11"/>
          </p:nvPr>
        </p:nvSpPr>
        <p:spPr>
          <a:xfrm>
            <a:off x="342900" y="1365928"/>
            <a:ext cx="2400300" cy="4405484"/>
          </a:xfrm>
        </p:spPr>
        <p:txBody>
          <a:bodyPr>
            <a:normAutofit/>
          </a:bodyPr>
          <a:lstStyle/>
          <a:p>
            <a:pPr algn="ctr">
              <a:lnSpc>
                <a:spcPct val="90000"/>
              </a:lnSpc>
              <a:spcBef>
                <a:spcPts val="1000"/>
              </a:spcBef>
              <a:spcAft>
                <a:spcPts val="0"/>
              </a:spcAft>
              <a:defRPr/>
            </a:pPr>
            <a:r>
              <a:rPr lang="en-US" sz="1800" b="1" dirty="0"/>
              <a:t>Pure Modularity</a:t>
            </a:r>
          </a:p>
          <a:p>
            <a:pPr>
              <a:lnSpc>
                <a:spcPct val="90000"/>
              </a:lnSpc>
              <a:spcBef>
                <a:spcPts val="1000"/>
              </a:spcBef>
              <a:spcAft>
                <a:spcPts val="0"/>
              </a:spcAft>
              <a:defRPr/>
            </a:pPr>
            <a:r>
              <a:rPr lang="en-US" sz="1800" dirty="0"/>
              <a:t>Combinations take place in the market – no co-specialization</a:t>
            </a:r>
          </a:p>
          <a:p>
            <a:pPr>
              <a:lnSpc>
                <a:spcPct val="90000"/>
              </a:lnSpc>
              <a:spcBef>
                <a:spcPts val="1000"/>
              </a:spcBef>
              <a:spcAft>
                <a:spcPts val="0"/>
              </a:spcAft>
              <a:defRPr/>
            </a:pPr>
            <a:r>
              <a:rPr lang="en-US" sz="1800" dirty="0"/>
              <a:t>Choice and reconfigurability Competition incentivizes firms to increase quality and decrease price</a:t>
            </a:r>
          </a:p>
          <a:p>
            <a:pPr>
              <a:lnSpc>
                <a:spcPct val="90000"/>
              </a:lnSpc>
              <a:spcBef>
                <a:spcPts val="1000"/>
              </a:spcBef>
              <a:spcAft>
                <a:spcPts val="0"/>
              </a:spcAft>
              <a:defRPr/>
            </a:pPr>
            <a:r>
              <a:rPr lang="en-US" sz="1800" dirty="0"/>
              <a:t>Quality and compatibility is uncertain (can be hard for customer)</a:t>
            </a:r>
          </a:p>
        </p:txBody>
      </p:sp>
      <p:sp>
        <p:nvSpPr>
          <p:cNvPr id="5" name="Content Placeholder 4">
            <a:extLst>
              <a:ext uri="{FF2B5EF4-FFF2-40B4-BE49-F238E27FC236}">
                <a16:creationId xmlns:a16="http://schemas.microsoft.com/office/drawing/2014/main" id="{902FB84E-EE6A-472F-93DA-D6FF16A11185}"/>
              </a:ext>
            </a:extLst>
          </p:cNvPr>
          <p:cNvSpPr>
            <a:spLocks noGrp="1"/>
          </p:cNvSpPr>
          <p:nvPr>
            <p:ph sz="quarter" idx="14"/>
          </p:nvPr>
        </p:nvSpPr>
        <p:spPr>
          <a:xfrm>
            <a:off x="2907324" y="1371600"/>
            <a:ext cx="3317630" cy="4396154"/>
          </a:xfrm>
        </p:spPr>
        <p:txBody>
          <a:bodyPr/>
          <a:lstStyle/>
          <a:p>
            <a:pPr algn="ctr">
              <a:lnSpc>
                <a:spcPct val="90000"/>
              </a:lnSpc>
              <a:spcBef>
                <a:spcPts val="1000"/>
              </a:spcBef>
              <a:spcAft>
                <a:spcPts val="0"/>
              </a:spcAft>
              <a:defRPr/>
            </a:pPr>
            <a:r>
              <a:rPr lang="en-US" sz="2000" b="1" dirty="0"/>
              <a:t>Platforms</a:t>
            </a:r>
          </a:p>
          <a:p>
            <a:pPr>
              <a:lnSpc>
                <a:spcPct val="90000"/>
              </a:lnSpc>
              <a:spcBef>
                <a:spcPts val="1000"/>
              </a:spcBef>
              <a:spcAft>
                <a:spcPts val="0"/>
              </a:spcAft>
              <a:defRPr/>
            </a:pPr>
            <a:r>
              <a:rPr lang="en-US" sz="2000" dirty="0"/>
              <a:t>Components not owned, but </a:t>
            </a:r>
            <a:r>
              <a:rPr lang="en-US" sz="2000" i="1" dirty="0"/>
              <a:t>curated</a:t>
            </a:r>
            <a:r>
              <a:rPr lang="en-US" sz="2000" dirty="0"/>
              <a:t>.</a:t>
            </a:r>
          </a:p>
          <a:p>
            <a:pPr>
              <a:lnSpc>
                <a:spcPct val="90000"/>
              </a:lnSpc>
              <a:spcBef>
                <a:spcPts val="1000"/>
              </a:spcBef>
              <a:spcAft>
                <a:spcPts val="0"/>
              </a:spcAft>
              <a:defRPr/>
            </a:pPr>
            <a:r>
              <a:rPr lang="en-US" sz="2000" dirty="0"/>
              <a:t>Choice and reconfigurability, but shepherded by platform sponsor</a:t>
            </a:r>
          </a:p>
          <a:p>
            <a:pPr>
              <a:lnSpc>
                <a:spcPct val="90000"/>
              </a:lnSpc>
              <a:spcBef>
                <a:spcPts val="1000"/>
              </a:spcBef>
              <a:spcAft>
                <a:spcPts val="0"/>
              </a:spcAft>
              <a:defRPr/>
            </a:pPr>
            <a:r>
              <a:rPr lang="en-US" sz="2000" dirty="0"/>
              <a:t>Competition still incentivizes</a:t>
            </a:r>
          </a:p>
          <a:p>
            <a:pPr>
              <a:lnSpc>
                <a:spcPct val="90000"/>
              </a:lnSpc>
              <a:spcBef>
                <a:spcPts val="1000"/>
              </a:spcBef>
              <a:spcAft>
                <a:spcPts val="0"/>
              </a:spcAft>
              <a:defRPr/>
            </a:pPr>
            <a:r>
              <a:rPr lang="en-US" sz="2000" dirty="0"/>
              <a:t>Producer exerts some control over quality and compatibility</a:t>
            </a:r>
            <a:endParaRPr lang="en-US" dirty="0"/>
          </a:p>
        </p:txBody>
      </p:sp>
      <p:sp>
        <p:nvSpPr>
          <p:cNvPr id="6" name="Content Placeholder 5">
            <a:extLst>
              <a:ext uri="{FF2B5EF4-FFF2-40B4-BE49-F238E27FC236}">
                <a16:creationId xmlns:a16="http://schemas.microsoft.com/office/drawing/2014/main" id="{0776E80C-709A-4859-80BC-ECFEE8988EF2}"/>
              </a:ext>
            </a:extLst>
          </p:cNvPr>
          <p:cNvSpPr>
            <a:spLocks noGrp="1"/>
          </p:cNvSpPr>
          <p:nvPr>
            <p:ph sz="quarter" idx="15"/>
          </p:nvPr>
        </p:nvSpPr>
        <p:spPr>
          <a:xfrm>
            <a:off x="6389078" y="1365738"/>
            <a:ext cx="2412022" cy="4396154"/>
          </a:xfrm>
        </p:spPr>
        <p:txBody>
          <a:bodyPr>
            <a:normAutofit/>
          </a:bodyPr>
          <a:lstStyle/>
          <a:p>
            <a:pPr algn="ctr">
              <a:lnSpc>
                <a:spcPct val="90000"/>
              </a:lnSpc>
              <a:spcBef>
                <a:spcPts val="1000"/>
              </a:spcBef>
              <a:spcAft>
                <a:spcPts val="0"/>
              </a:spcAft>
              <a:defRPr/>
            </a:pPr>
            <a:r>
              <a:rPr lang="en-US" sz="1800" b="1" dirty="0"/>
              <a:t>Pure Integration</a:t>
            </a:r>
          </a:p>
          <a:p>
            <a:pPr>
              <a:lnSpc>
                <a:spcPct val="90000"/>
              </a:lnSpc>
              <a:spcBef>
                <a:spcPts val="1000"/>
              </a:spcBef>
              <a:spcAft>
                <a:spcPts val="0"/>
              </a:spcAft>
              <a:defRPr/>
            </a:pPr>
            <a:r>
              <a:rPr lang="en-US" sz="1800" dirty="0"/>
              <a:t>Combination pre-determined by firm (no reconfiguration)</a:t>
            </a:r>
          </a:p>
          <a:p>
            <a:pPr>
              <a:lnSpc>
                <a:spcPct val="90000"/>
              </a:lnSpc>
              <a:spcBef>
                <a:spcPts val="1000"/>
              </a:spcBef>
              <a:spcAft>
                <a:spcPts val="0"/>
              </a:spcAft>
              <a:defRPr/>
            </a:pPr>
            <a:r>
              <a:rPr lang="en-US" sz="1800" dirty="0"/>
              <a:t>Captive supply (no competition)</a:t>
            </a:r>
          </a:p>
          <a:p>
            <a:pPr>
              <a:lnSpc>
                <a:spcPct val="90000"/>
              </a:lnSpc>
              <a:spcBef>
                <a:spcPts val="1000"/>
              </a:spcBef>
              <a:spcAft>
                <a:spcPts val="0"/>
              </a:spcAft>
              <a:defRPr/>
            </a:pPr>
            <a:r>
              <a:rPr lang="en-US" sz="1800" dirty="0"/>
              <a:t>High co-specialization ensures components optimized to work together</a:t>
            </a:r>
          </a:p>
          <a:p>
            <a:pPr>
              <a:lnSpc>
                <a:spcPct val="90000"/>
              </a:lnSpc>
              <a:spcBef>
                <a:spcPts val="1000"/>
              </a:spcBef>
              <a:spcAft>
                <a:spcPts val="0"/>
              </a:spcAft>
              <a:defRPr/>
            </a:pPr>
            <a:r>
              <a:rPr lang="en-US" sz="1800" dirty="0"/>
              <a:t>Producer controls quality and compatibility</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291516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fontScale="90000"/>
          </a:bodyPr>
          <a:lstStyle/>
          <a:p>
            <a:r>
              <a:rPr lang="en-US" dirty="0"/>
              <a:t>Netflix and the Battle of the Streaming Services </a:t>
            </a:r>
            <a:r>
              <a:rPr lang="en-US" sz="1100" b="0" dirty="0"/>
              <a:t>2</a:t>
            </a:r>
          </a:p>
        </p:txBody>
      </p:sp>
      <p:sp>
        <p:nvSpPr>
          <p:cNvPr id="9" name="Content Placeholder 8">
            <a:extLst>
              <a:ext uri="{FF2B5EF4-FFF2-40B4-BE49-F238E27FC236}">
                <a16:creationId xmlns:a16="http://schemas.microsoft.com/office/drawing/2014/main" id="{89D1ACFE-D2E9-4B59-BDAB-09967B2AC57E}"/>
              </a:ext>
            </a:extLst>
          </p:cNvPr>
          <p:cNvSpPr>
            <a:spLocks noGrp="1"/>
          </p:cNvSpPr>
          <p:nvPr>
            <p:ph sz="quarter" idx="11"/>
          </p:nvPr>
        </p:nvSpPr>
        <p:spPr>
          <a:xfrm>
            <a:off x="342900" y="1276710"/>
            <a:ext cx="8458200" cy="5195342"/>
          </a:xfrm>
        </p:spPr>
        <p:txBody>
          <a:bodyPr>
            <a:noAutofit/>
          </a:bodyPr>
          <a:lstStyle/>
          <a:p>
            <a:pPr defTabSz="809625">
              <a:spcBef>
                <a:spcPts val="1000"/>
              </a:spcBef>
              <a:spcAft>
                <a:spcPts val="0"/>
              </a:spcAft>
              <a:defRPr/>
            </a:pPr>
            <a:r>
              <a:rPr lang="en-US" sz="2800" b="1" dirty="0"/>
              <a:t>Discussion Questions:</a:t>
            </a:r>
          </a:p>
          <a:p>
            <a:pPr marL="403200" indent="-403200">
              <a:lnSpc>
                <a:spcPct val="90000"/>
              </a:lnSpc>
              <a:spcBef>
                <a:spcPts val="1000"/>
              </a:spcBef>
              <a:spcAft>
                <a:spcPts val="0"/>
              </a:spcAft>
              <a:buFont typeface="+mj-lt"/>
              <a:buAutoNum type="arabicPeriod"/>
              <a:defRPr/>
            </a:pPr>
            <a:r>
              <a:rPr lang="en-US" dirty="0"/>
              <a:t>Based on your use of streaming services, do you feel the streaming platforms differ in terms of stand-alone value (For Example, fidelity, ease of use, recommender systems, etc.)?</a:t>
            </a:r>
            <a:endParaRPr lang="en-US" b="1" i="1" dirty="0"/>
          </a:p>
          <a:p>
            <a:pPr marL="403200" indent="-403200">
              <a:lnSpc>
                <a:spcPct val="90000"/>
              </a:lnSpc>
              <a:spcBef>
                <a:spcPts val="1000"/>
              </a:spcBef>
              <a:spcAft>
                <a:spcPts val="0"/>
              </a:spcAft>
              <a:buFont typeface="+mj-lt"/>
              <a:buAutoNum type="arabicPeriod"/>
              <a:defRPr/>
            </a:pPr>
            <a:r>
              <a:rPr lang="en-US" dirty="0"/>
              <a:t>Again based on your use, how do you feel the streaming services differ based on the types and quality of content they provide? </a:t>
            </a:r>
            <a:endParaRPr lang="en-US" b="1" i="1" dirty="0"/>
          </a:p>
          <a:p>
            <a:pPr marL="403200" indent="-403200">
              <a:lnSpc>
                <a:spcPct val="90000"/>
              </a:lnSpc>
              <a:spcBef>
                <a:spcPts val="1000"/>
              </a:spcBef>
              <a:spcAft>
                <a:spcPts val="0"/>
              </a:spcAft>
              <a:buFont typeface="+mj-lt"/>
              <a:buAutoNum type="arabicPeriod"/>
              <a:defRPr/>
            </a:pPr>
            <a:r>
              <a:rPr lang="en-US" dirty="0"/>
              <a:t>What factors do you think influence a consumer’s choice of whether to subscribe to a streaming service? How important are the standalone features? How important is the content? </a:t>
            </a:r>
            <a:endParaRPr lang="en-US" b="1" i="1" dirty="0"/>
          </a:p>
          <a:p>
            <a:pPr marL="403200" indent="-403200">
              <a:lnSpc>
                <a:spcPct val="90000"/>
              </a:lnSpc>
              <a:spcBef>
                <a:spcPts val="1000"/>
              </a:spcBef>
              <a:spcAft>
                <a:spcPts val="0"/>
              </a:spcAft>
              <a:buFont typeface="+mj-lt"/>
              <a:buAutoNum type="arabicPeriod"/>
              <a:defRPr/>
            </a:pPr>
            <a:r>
              <a:rPr lang="en-US" dirty="0"/>
              <a:t>What are the pros and cons of having content be exclusive to a service?</a:t>
            </a:r>
            <a:endParaRPr lang="en-US" b="1" i="1" dirty="0"/>
          </a:p>
          <a:p>
            <a:pPr marL="403200" indent="-403200">
              <a:lnSpc>
                <a:spcPct val="90000"/>
              </a:lnSpc>
              <a:spcBef>
                <a:spcPts val="1000"/>
              </a:spcBef>
              <a:spcAft>
                <a:spcPts val="0"/>
              </a:spcAft>
              <a:buFont typeface="+mj-lt"/>
              <a:buAutoNum type="arabicPeriod"/>
              <a:defRPr/>
            </a:pPr>
            <a:r>
              <a:rPr lang="en-US" dirty="0"/>
              <a:t>Do you think the market will eventually choose a few services as “winners” and the other services will exit (or combine with the winners) or will the market continue to support many different services?</a:t>
            </a:r>
            <a:endParaRPr lang="en-US" noProof="0" dirty="0"/>
          </a:p>
        </p:txBody>
      </p:sp>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347009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Discussion Questions</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p:txBody>
          <a:bodyPr>
            <a:noAutofit/>
          </a:bodyPr>
          <a:lstStyle/>
          <a:p>
            <a:pPr marL="403200" indent="-403200" defTabSz="809625">
              <a:spcBef>
                <a:spcPts val="1000"/>
              </a:spcBef>
              <a:spcAft>
                <a:spcPts val="0"/>
              </a:spcAft>
              <a:buFont typeface="Calibri" panose="020F0502020204030204" pitchFamily="34" charset="0"/>
              <a:buAutoNum type="arabicPeriod"/>
            </a:pPr>
            <a:r>
              <a:rPr lang="en-US" altLang="en-US" dirty="0">
                <a:cs typeface="Times New Roman" panose="02020603050405020304" pitchFamily="18" charset="0"/>
              </a:rPr>
              <a:t>What are some of the sources of increasing returns to adoption?</a:t>
            </a:r>
          </a:p>
          <a:p>
            <a:pPr marL="403200" indent="-403200" defTabSz="809625">
              <a:spcBef>
                <a:spcPts val="1000"/>
              </a:spcBef>
              <a:spcAft>
                <a:spcPts val="0"/>
              </a:spcAft>
              <a:buFont typeface="Calibri" panose="020F0502020204030204" pitchFamily="34" charset="0"/>
              <a:buAutoNum type="arabicPeriod"/>
            </a:pPr>
            <a:r>
              <a:rPr lang="en-US" altLang="en-US" dirty="0">
                <a:cs typeface="Times New Roman" panose="02020603050405020304" pitchFamily="18" charset="0"/>
              </a:rPr>
              <a:t>What are some examples of industries not mentioned in the chapter that demonstrate increasing returns to adoption? </a:t>
            </a:r>
          </a:p>
          <a:p>
            <a:pPr marL="403200" indent="-403200" defTabSz="809625">
              <a:spcBef>
                <a:spcPts val="1000"/>
              </a:spcBef>
              <a:spcAft>
                <a:spcPts val="0"/>
              </a:spcAft>
              <a:buFont typeface="Calibri" panose="020F0502020204030204" pitchFamily="34" charset="0"/>
              <a:buAutoNum type="arabicPeriod"/>
            </a:pPr>
            <a:r>
              <a:rPr lang="en-US" altLang="en-US" dirty="0">
                <a:cs typeface="Times New Roman" panose="02020603050405020304" pitchFamily="18" charset="0"/>
              </a:rPr>
              <a:t>What are some of the ways a firm can try to increase the overall value of its technology, and its likelihood of becoming the dominant design?</a:t>
            </a:r>
          </a:p>
          <a:p>
            <a:pPr marL="403200" indent="-403200" defTabSz="809625">
              <a:spcBef>
                <a:spcPts val="1000"/>
              </a:spcBef>
              <a:spcAft>
                <a:spcPts val="0"/>
              </a:spcAft>
              <a:buFont typeface="Calibri" panose="020F0502020204030204" pitchFamily="34" charset="0"/>
              <a:buAutoNum type="arabicPeriod"/>
            </a:pPr>
            <a:r>
              <a:rPr lang="en-US" altLang="en-US" dirty="0">
                <a:cs typeface="Times New Roman" panose="02020603050405020304" pitchFamily="18" charset="0"/>
              </a:rPr>
              <a:t>What determines whether an industry is likely to have one or a few dominant designs?</a:t>
            </a:r>
          </a:p>
          <a:p>
            <a:pPr marL="403200" indent="-403200" defTabSz="809625">
              <a:spcBef>
                <a:spcPts val="1000"/>
              </a:spcBef>
              <a:spcAft>
                <a:spcPts val="0"/>
              </a:spcAft>
              <a:buFont typeface="Calibri" panose="020F0502020204030204" pitchFamily="34" charset="0"/>
              <a:buAutoNum type="arabicPeriod"/>
            </a:pPr>
            <a:r>
              <a:rPr lang="en-US" altLang="en-US" dirty="0">
                <a:cs typeface="Times New Roman" panose="02020603050405020304" pitchFamily="18" charset="0"/>
              </a:rPr>
              <a:t>Are dominant designs good for consumers? Competitors? Complementors? Suppliers?</a:t>
            </a:r>
          </a:p>
          <a:p>
            <a:pPr marL="403200" indent="-403200" defTabSz="809625">
              <a:spcBef>
                <a:spcPts val="1000"/>
              </a:spcBef>
              <a:spcAft>
                <a:spcPts val="0"/>
              </a:spcAft>
              <a:buFont typeface="Calibri" panose="020F0502020204030204" pitchFamily="34" charset="0"/>
              <a:buAutoNum type="arabicPeriod"/>
            </a:pPr>
            <a:r>
              <a:rPr lang="en-US" altLang="en-US" dirty="0">
                <a:cs typeface="Times New Roman" panose="02020603050405020304" pitchFamily="18" charset="0"/>
              </a:rPr>
              <a:t>In what kinds of industries will platform ecosystems be more valuable than pure modularity or integrated hierarchies?</a:t>
            </a:r>
            <a:endParaRPr lang="en-US"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1840855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Supplemental Video</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p:txBody>
          <a:bodyPr>
            <a:normAutofit/>
          </a:bodyPr>
          <a:lstStyle/>
          <a:p>
            <a:r>
              <a:rPr lang="en-US" sz="2800" dirty="0"/>
              <a:t>Two short videos on</a:t>
            </a:r>
          </a:p>
          <a:p>
            <a:r>
              <a:rPr lang="en-US" sz="2800" dirty="0"/>
              <a:t>Innovation Strategy: Network Externalities</a:t>
            </a:r>
          </a:p>
          <a:p>
            <a:r>
              <a:rPr lang="en-US" sz="2800" dirty="0"/>
              <a:t>https://youtu.be/CIp7TR2R4gg</a:t>
            </a:r>
          </a:p>
          <a:p>
            <a:r>
              <a:rPr lang="en-US" sz="2800" dirty="0"/>
              <a:t>Innovation Strategy: Platform Ecosystems</a:t>
            </a:r>
          </a:p>
          <a:p>
            <a:r>
              <a:rPr lang="en-US" sz="2800" dirty="0"/>
              <a:t>https://youtu.be/J0kdOlqgF6E</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31</a:t>
            </a:fld>
            <a:endParaRPr lang="en-US" dirty="0"/>
          </a:p>
        </p:txBody>
      </p:sp>
    </p:spTree>
    <p:extLst>
      <p:ext uri="{BB962C8B-B14F-4D97-AF65-F5344CB8AC3E}">
        <p14:creationId xmlns:p14="http://schemas.microsoft.com/office/powerpoint/2010/main" val="71629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dirty="0"/>
              <a:t>End of Main Content</a:t>
            </a:r>
          </a:p>
        </p:txBody>
      </p:sp>
      <p:sp>
        <p:nvSpPr>
          <p:cNvPr id="4" name="Content Placeholder 3">
            <a:extLst>
              <a:ext uri="{FF2B5EF4-FFF2-40B4-BE49-F238E27FC236}">
                <a16:creationId xmlns:a16="http://schemas.microsoft.com/office/drawing/2014/main" id="{2AAE7BB7-8AAC-4997-A2E0-E359554D7833}"/>
              </a:ext>
            </a:extLst>
          </p:cNvPr>
          <p:cNvSpPr>
            <a:spLocks noGrp="1"/>
          </p:cNvSpPr>
          <p:nvPr>
            <p:ph sz="quarter" idx="10"/>
          </p:nvPr>
        </p:nvSpPr>
        <p:spPr>
          <a:xfrm>
            <a:off x="-83129" y="6551618"/>
            <a:ext cx="9277005" cy="232133"/>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84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4245016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Why Dominant Designs Are Selected </a:t>
            </a:r>
            <a:r>
              <a:rPr lang="en-US" sz="1000" b="0" dirty="0"/>
              <a:t>1</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18165"/>
          </a:xfrm>
        </p:spPr>
        <p:txBody>
          <a:bodyPr>
            <a:normAutofit/>
          </a:bodyPr>
          <a:lstStyle/>
          <a:p>
            <a:r>
              <a:rPr lang="en-US" sz="2400" dirty="0"/>
              <a:t>The first graph illustrates a decrease in the cost per unit corresponding to an increase in cumulative output. The second graph illustrates an increase in the performance on each unit corresponding to an increase in cumulative output.</a:t>
            </a:r>
            <a:endParaRPr lang="en-US" sz="24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57252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Why Dominant Designs Are Selected </a:t>
            </a:r>
            <a:r>
              <a:rPr lang="en-US" sz="1000" b="0" dirty="0"/>
              <a:t>4</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506966"/>
          </a:xfrm>
        </p:spPr>
        <p:txBody>
          <a:bodyPr>
            <a:normAutofit/>
          </a:bodyPr>
          <a:lstStyle/>
          <a:p>
            <a:r>
              <a:rPr lang="en-US" sz="2400" dirty="0"/>
              <a:t>In this cycle, the two factors complement each other. A large installed base attracts producers of complementary goods. The availability of complementary goods attracts users, which in turn increases the installed base.</a:t>
            </a:r>
            <a:endParaRPr lang="en-US" sz="24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35</a:t>
            </a:fld>
            <a:endParaRPr lang="en-US"/>
          </a:p>
        </p:txBody>
      </p:sp>
    </p:spTree>
    <p:extLst>
      <p:ext uri="{BB962C8B-B14F-4D97-AF65-F5344CB8AC3E}">
        <p14:creationId xmlns:p14="http://schemas.microsoft.com/office/powerpoint/2010/main" val="1242948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Multiple Dimensions of Value </a:t>
            </a:r>
            <a:r>
              <a:rPr lang="en-US" sz="1000" b="0" dirty="0"/>
              <a:t>6</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dirty="0"/>
              <a:t>Technological utility, installed base, and availability of complementary goods are components that determine the value of technology. Existing technology is considered valuable if it contains a stand-alone technological utility, an installed base, and complementary goods. New technology competes only on the value of its stand-alone utility. For a new technology to be considered valuable, its technological utility should be able to eclipse the combined value of the technological utility, installed base, and complementary goods availability of an existing technology. This provides a marginal value increase for the new technology when compared to the existing technology. When the new technology is compatible with existing technology's installed base and complementary goods, a moderate value of technological utility may be able to help attain a marginal value increase for the new technology when compared to the existing technology.</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36</a:t>
            </a:fld>
            <a:endParaRPr lang="en-US"/>
          </a:p>
        </p:txBody>
      </p:sp>
    </p:spTree>
    <p:extLst>
      <p:ext uri="{BB962C8B-B14F-4D97-AF65-F5344CB8AC3E}">
        <p14:creationId xmlns:p14="http://schemas.microsoft.com/office/powerpoint/2010/main" val="2835683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Multiple Dimensions of Value </a:t>
            </a:r>
            <a:r>
              <a:rPr lang="en-US" sz="1000" b="0" dirty="0"/>
              <a:t>7</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dirty="0"/>
              <a:t>Perception of technology is proportional when the perceived and anticipated value components of the technology match its actual value components.</a:t>
            </a:r>
            <a:br>
              <a:rPr lang="en-US" sz="2400" dirty="0"/>
            </a:br>
            <a:r>
              <a:rPr lang="en-US" sz="2400" dirty="0"/>
              <a:t>Perception of technology is disproportional when one or more perceived value components and/or anticipated value components do not match actual value components.</a:t>
            </a:r>
            <a:endParaRPr lang="en-US" sz="24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37</a:t>
            </a:fld>
            <a:endParaRPr lang="en-US"/>
          </a:p>
        </p:txBody>
      </p:sp>
    </p:spTree>
    <p:extLst>
      <p:ext uri="{BB962C8B-B14F-4D97-AF65-F5344CB8AC3E}">
        <p14:creationId xmlns:p14="http://schemas.microsoft.com/office/powerpoint/2010/main" val="1775855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Multiple Dimensions of Value </a:t>
            </a:r>
            <a:r>
              <a:rPr lang="en-US" sz="1000" b="0" dirty="0"/>
              <a:t>8</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dirty="0"/>
              <a:t>There are two graphs that are labeled “a” and “b.” The x-axes of both graphs represent installed base, and the y-axes represent value to users. The graph labeled “a” illustrates the following: The value of technology increases at a slow pace initially. As the installed base increases, the value to users increases exponentially, continues at a steady rate of increase, and then reaches a plateau after which the value does not change. The graph labeled “b” illustrates the following: The value of technology increases at a slow pace initially. As the installed base increases, the value to users increases exponentially, continues at a steady rate of increase, and then reaches a plateau after which the value does not change. The value of technology illustrated in graph “b” is greater than that of graph “a.” This is because the value of technology in graph “b” is bolstered by technological utility. Hence, though the progression of value is identical in both graphs, the overall value is greater in graph “b.”</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38</a:t>
            </a:fld>
            <a:endParaRPr lang="en-US"/>
          </a:p>
        </p:txBody>
      </p:sp>
    </p:spTree>
    <p:extLst>
      <p:ext uri="{BB962C8B-B14F-4D97-AF65-F5344CB8AC3E}">
        <p14:creationId xmlns:p14="http://schemas.microsoft.com/office/powerpoint/2010/main" val="3445248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Multiple Dimensions of Value </a:t>
            </a:r>
            <a:r>
              <a:rPr lang="en-US" sz="1000" b="0" dirty="0"/>
              <a:t>9</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r>
              <a:rPr lang="en-US" sz="1800" dirty="0"/>
              <a:t>In both graphs, the network externality returns curves for technologies A and B are plotted opposing each other. Because of this, the x-axes are bidirectional. The x-axes represent market share, and the y-axes represent value to users. In the first graph, the externality returns curves for technologies A and B are equal and they oppose each other. This illustrates the following: When technology A possesses less than 50 percent of market share, technology B will possess more than 50 percent, making technology B more attractive to customers. When technology B possesses less than 50 percent of market share, technology A will possess more than 50 percent, making technology A more attractive to customers. When market share is split between both technologies evenly, customers will be indifferent toward both of them. These factors hold true as long as the technological value of A and B are the same. In the second graph, the externality returns curve of B is higher than that of A as the technological value of B is greater than that of A. Because of this, the market is indifferent toward both technologies at a point when technology A possesses 60 percent of market shares, and technology B possesses 40 percent.</a:t>
            </a:r>
            <a:endParaRPr lang="en-US" sz="18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39</a:t>
            </a:fld>
            <a:endParaRPr lang="en-US"/>
          </a:p>
        </p:txBody>
      </p:sp>
    </p:spTree>
    <p:extLst>
      <p:ext uri="{BB962C8B-B14F-4D97-AF65-F5344CB8AC3E}">
        <p14:creationId xmlns:p14="http://schemas.microsoft.com/office/powerpoint/2010/main" val="310708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Overview</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p:txBody>
          <a:bodyPr>
            <a:normAutofit/>
          </a:bodyPr>
          <a:lstStyle/>
          <a:p>
            <a:pPr defTabSz="809625">
              <a:spcBef>
                <a:spcPts val="1000"/>
              </a:spcBef>
              <a:spcAft>
                <a:spcPts val="0"/>
              </a:spcAft>
            </a:pPr>
            <a:r>
              <a:rPr lang="en-US" altLang="en-US" sz="2800" dirty="0"/>
              <a:t>Many industries experience strong pressure to select a single (or few) dominant design(s).</a:t>
            </a:r>
          </a:p>
          <a:p>
            <a:pPr defTabSz="809625">
              <a:spcBef>
                <a:spcPts val="1000"/>
              </a:spcBef>
              <a:spcAft>
                <a:spcPts val="0"/>
              </a:spcAft>
            </a:pPr>
            <a:r>
              <a:rPr lang="en-US" altLang="en-US" sz="2800" dirty="0"/>
              <a:t>There are multiple dimensions shaping which technology rises to the position of the dominant design.</a:t>
            </a:r>
          </a:p>
          <a:p>
            <a:pPr defTabSz="809625">
              <a:spcBef>
                <a:spcPts val="1000"/>
              </a:spcBef>
              <a:spcAft>
                <a:spcPts val="0"/>
              </a:spcAft>
            </a:pPr>
            <a:r>
              <a:rPr lang="en-US" altLang="en-US" sz="2800" dirty="0"/>
              <a:t>Firm strategies can influence several of these dimensions, enhancing the likelihood of their technologies rising to dominance.</a:t>
            </a:r>
            <a:endParaRPr lang="en-US" sz="28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2323118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Multiple Dimensions of Value </a:t>
            </a:r>
            <a:r>
              <a:rPr lang="en-US" sz="1000" b="0" dirty="0"/>
              <a:t>10</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r>
              <a:rPr lang="en-US" sz="2400" dirty="0"/>
              <a:t>The network externality returns curves for technologies A and B are plotted opposing each other. Because of this, the x-axis is bidirectional. The x-axis represents market share, and the y-axis represents value to users. The graph illustrates that the curves flatten out sooner, implying that the maximum amount of network externality value is obtained by customers at low levels of market share. The indifference region within which neither technology dominates the market is large.</a:t>
            </a:r>
            <a:endParaRPr lang="en-US" sz="24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40</a:t>
            </a:fld>
            <a:endParaRPr lang="en-US"/>
          </a:p>
        </p:txBody>
      </p:sp>
    </p:spTree>
    <p:extLst>
      <p:ext uri="{BB962C8B-B14F-4D97-AF65-F5344CB8AC3E}">
        <p14:creationId xmlns:p14="http://schemas.microsoft.com/office/powerpoint/2010/main" val="2298905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Are Winner-Take-All Markets Good for Consumers? </a:t>
            </a:r>
            <a:r>
              <a:rPr lang="en-US" sz="1000" b="0" dirty="0"/>
              <a:t>2</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r>
              <a:rPr lang="en-US" sz="2400" dirty="0"/>
              <a:t>The x-axis of the graph represents market share. The y-axis is not labeled. There are two curves. One is a typical network externality returns curve, which illustrates the increase in the value of technology A to customers as market share increases. The other curve illustrates the increase in monopoly costs to customers as market share increases. According to the graph, at a market share of X, the monopoly cost to customers is equal to the value that consumers accrue from network externalities. If the market share exceeds X, the monopoly cost is higher than the value accrued. As long as the market share is less than X, the value accrued outweighs the cost.</a:t>
            </a:r>
            <a:endParaRPr lang="en-US" sz="24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41</a:t>
            </a:fld>
            <a:endParaRPr lang="en-US"/>
          </a:p>
        </p:txBody>
      </p:sp>
    </p:spTree>
    <p:extLst>
      <p:ext uri="{BB962C8B-B14F-4D97-AF65-F5344CB8AC3E}">
        <p14:creationId xmlns:p14="http://schemas.microsoft.com/office/powerpoint/2010/main" val="1235088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Modularity and Platform Competition </a:t>
            </a:r>
            <a:r>
              <a:rPr lang="en-US" sz="900" b="0" dirty="0"/>
              <a:t>2</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r>
              <a:rPr lang="en-US" sz="2600" b="0" i="0" u="none" strike="noStrike" dirty="0">
                <a:solidFill>
                  <a:srgbClr val="000000"/>
                </a:solidFill>
                <a:effectLst/>
              </a:rPr>
              <a:t>The figure titled integrated product with bundled options (no customization) shows a hexagon at the centre with 6 hexagons adjacent to it sides. The hexagon at the centre is marked graphics chip. The hexagon on top is marked software. The hexagon on the top right is marked game 3. The hexagon at the bottom right is marked game 2. The hexagon at the bottom is marked game 1. The hexagon at the bottom left is marked R</a:t>
            </a:r>
            <a:r>
              <a:rPr lang="en-US" sz="100" b="0" i="0" u="none" strike="noStrike" dirty="0">
                <a:solidFill>
                  <a:srgbClr val="000000"/>
                </a:solidFill>
                <a:effectLst/>
              </a:rPr>
              <a:t> </a:t>
            </a:r>
            <a:r>
              <a:rPr lang="en-US" sz="2600" b="0" i="0" u="none" strike="noStrike" dirty="0">
                <a:solidFill>
                  <a:srgbClr val="000000"/>
                </a:solidFill>
                <a:effectLst/>
              </a:rPr>
              <a:t>A</a:t>
            </a:r>
            <a:r>
              <a:rPr lang="en-US" sz="100" b="0" i="0" u="none" strike="noStrike" dirty="0">
                <a:solidFill>
                  <a:srgbClr val="000000"/>
                </a:solidFill>
                <a:effectLst/>
              </a:rPr>
              <a:t> </a:t>
            </a:r>
            <a:r>
              <a:rPr lang="en-US" sz="2600" b="0" i="0" u="none" strike="noStrike" dirty="0">
                <a:solidFill>
                  <a:srgbClr val="000000"/>
                </a:solidFill>
                <a:effectLst/>
              </a:rPr>
              <a:t>M. The hexagon on the top left is marked micro-processor.</a:t>
            </a:r>
            <a:endParaRPr lang="en-US" sz="26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42</a:t>
            </a:fld>
            <a:endParaRPr lang="en-US"/>
          </a:p>
        </p:txBody>
      </p:sp>
    </p:spTree>
    <p:extLst>
      <p:ext uri="{BB962C8B-B14F-4D97-AF65-F5344CB8AC3E}">
        <p14:creationId xmlns:p14="http://schemas.microsoft.com/office/powerpoint/2010/main" val="3975519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Modularity and Platform Competition </a:t>
            </a:r>
            <a:r>
              <a:rPr lang="en-US" sz="900" b="0" dirty="0"/>
              <a:t>3</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r>
              <a:rPr lang="en-US" b="0" i="0" u="none" strike="noStrike" dirty="0">
                <a:solidFill>
                  <a:srgbClr val="000000"/>
                </a:solidFill>
                <a:effectLst/>
              </a:rPr>
              <a:t>The figure on the left shows 3 hexagons arranged one on top of the other. The hexagon on the top is marked game 4. The hexagon in the middle is marked game 5. The hexagon at the bottom is marked game 6. On the top left is the following caption with 3 arrows pointing to the 3 hexagons: compatibility with third-party options expands choice for buyer. On the right is a figure titled integrated product with bundled options and compatibility with third-party options which shows a hexagon at the centre with 6 hexagons adjacent to it sides. The hexagon at the centre is marked graphics chip. The hexagon on top is marked software. The hexagon on the top right is marked game 3. The hexagon at the bottom right is marked game 2. The hexagon at the bottom is marked game 1. The hexagon at the bottom left is marked R</a:t>
            </a:r>
            <a:r>
              <a:rPr lang="en-US" sz="100" b="0" i="0" u="none" strike="noStrike" dirty="0">
                <a:solidFill>
                  <a:srgbClr val="000000"/>
                </a:solidFill>
                <a:effectLst/>
              </a:rPr>
              <a:t> </a:t>
            </a:r>
            <a:r>
              <a:rPr lang="en-US" b="0" i="0" u="none" strike="noStrike" dirty="0">
                <a:solidFill>
                  <a:srgbClr val="000000"/>
                </a:solidFill>
                <a:effectLst/>
              </a:rPr>
              <a:t>A</a:t>
            </a:r>
            <a:r>
              <a:rPr lang="en-US" sz="100" b="0" i="0" u="none" strike="noStrike" dirty="0">
                <a:solidFill>
                  <a:srgbClr val="000000"/>
                </a:solidFill>
                <a:effectLst/>
              </a:rPr>
              <a:t> </a:t>
            </a:r>
            <a:r>
              <a:rPr lang="en-US" b="0" i="0" u="none" strike="noStrike" dirty="0">
                <a:solidFill>
                  <a:srgbClr val="000000"/>
                </a:solidFill>
                <a:effectLst/>
              </a:rPr>
              <a:t>M. The hexagon on the top left is marked micro-processor.</a:t>
            </a:r>
            <a:r>
              <a:rPr lang="en-US" dirty="0"/>
              <a:t>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43</a:t>
            </a:fld>
            <a:endParaRPr lang="en-US"/>
          </a:p>
        </p:txBody>
      </p:sp>
    </p:spTree>
    <p:extLst>
      <p:ext uri="{BB962C8B-B14F-4D97-AF65-F5344CB8AC3E}">
        <p14:creationId xmlns:p14="http://schemas.microsoft.com/office/powerpoint/2010/main" val="3042772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Modularity and Platform Competition </a:t>
            </a:r>
            <a:r>
              <a:rPr lang="en-US" sz="900" b="0" dirty="0"/>
              <a:t>4</a:t>
            </a:r>
            <a:r>
              <a:rPr lang="en-US" sz="30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r>
              <a:rPr lang="en-US" sz="1800" b="0" i="0" u="none" strike="noStrike" dirty="0">
                <a:solidFill>
                  <a:srgbClr val="000000"/>
                </a:solidFill>
                <a:effectLst/>
              </a:rPr>
              <a:t>The figure titled complementary resources in the ecosystem enable even more configuration options shows 3 hexagons arranged on one top of the other. The hexagon at the top is marked app 4. The hexagon in the middle is marked app 5. The hexagon at the bottom is marked app 6. The figure on the right shows 2 hexagons on the right, one on top of the other. The hexagon on the top right contains 2 hexagons with the above hexagon marked R</a:t>
            </a:r>
            <a:r>
              <a:rPr lang="en-US" sz="100" b="0" i="0" u="none" strike="noStrike" dirty="0">
                <a:solidFill>
                  <a:srgbClr val="000000"/>
                </a:solidFill>
                <a:effectLst/>
              </a:rPr>
              <a:t> </a:t>
            </a:r>
            <a:r>
              <a:rPr lang="en-US" sz="1800" b="0" i="0" u="none" strike="noStrike" dirty="0">
                <a:solidFill>
                  <a:srgbClr val="000000"/>
                </a:solidFill>
                <a:effectLst/>
              </a:rPr>
              <a:t>A</a:t>
            </a:r>
            <a:r>
              <a:rPr lang="en-US" sz="100" b="0" i="0" u="none" strike="noStrike" dirty="0">
                <a:solidFill>
                  <a:srgbClr val="000000"/>
                </a:solidFill>
                <a:effectLst/>
              </a:rPr>
              <a:t> </a:t>
            </a:r>
            <a:r>
              <a:rPr lang="en-US" sz="1800" b="0" i="0" u="none" strike="noStrike" dirty="0">
                <a:solidFill>
                  <a:srgbClr val="000000"/>
                </a:solidFill>
                <a:effectLst/>
              </a:rPr>
              <a:t>M 1. The hexagon below contains 2 hexagons, the hexagon above is marked micro-processor 1. Adjacent to the bottom left side of the hexagon top are 2 more hexagons with the hexagon on to marked production capacity 1. Adjacent to the bottom left side of the hexagon below are 2 hexagons with the hexagon above marked marketing capabilities 1. The figure on the right titled modularized product using third party resources contains 4 adjacent hexagons. 2 hexagons are placed one above the other and 2 hexagons are adjacent to the hexagons on the left. The hexagon on the top right is marked app 3. The hexagon below is marked app 2. The hexagon at the bottom left of the hexagon on the top is marked software. The hexagon below is marked app 1.</a:t>
            </a:r>
            <a:r>
              <a:rPr lang="en-US" sz="1800" dirty="0"/>
              <a:t> </a:t>
            </a:r>
            <a:endParaRPr lang="en-US" sz="18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44</a:t>
            </a:fld>
            <a:endParaRPr lang="en-US"/>
          </a:p>
        </p:txBody>
      </p:sp>
    </p:spTree>
    <p:extLst>
      <p:ext uri="{BB962C8B-B14F-4D97-AF65-F5344CB8AC3E}">
        <p14:creationId xmlns:p14="http://schemas.microsoft.com/office/powerpoint/2010/main" val="423904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a:bodyPr>
          <a:lstStyle/>
          <a:p>
            <a:r>
              <a:rPr lang="en-US" dirty="0"/>
              <a:t>Why Dominant Designs Are Selected </a:t>
            </a:r>
            <a:r>
              <a:rPr lang="en-US" sz="1000" b="0" dirty="0"/>
              <a:t>1</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458200" cy="2152291"/>
          </a:xfrm>
        </p:spPr>
        <p:txBody>
          <a:bodyPr>
            <a:normAutofit/>
          </a:bodyPr>
          <a:lstStyle/>
          <a:p>
            <a:pPr defTabSz="809625">
              <a:spcBef>
                <a:spcPts val="1000"/>
              </a:spcBef>
              <a:spcAft>
                <a:spcPts val="0"/>
              </a:spcAft>
            </a:pPr>
            <a:r>
              <a:rPr lang="en-US" altLang="en-US" sz="2800" b="1" dirty="0"/>
              <a:t>Increasing returns to adoption</a:t>
            </a:r>
            <a:r>
              <a:rPr lang="en-US" altLang="en-US" sz="2800" dirty="0"/>
              <a:t> </a:t>
            </a:r>
          </a:p>
          <a:p>
            <a:pPr marL="291600" lvl="1" indent="-291600" defTabSz="809625">
              <a:spcBef>
                <a:spcPts val="1000"/>
              </a:spcBef>
              <a:spcAft>
                <a:spcPts val="0"/>
              </a:spcAft>
            </a:pPr>
            <a:r>
              <a:rPr lang="en-US" altLang="en-US" sz="2000" dirty="0"/>
              <a:t>When a technology becomes more valuable the more it is adopted. Two primary sources are learning effects and network externalities.</a:t>
            </a:r>
          </a:p>
          <a:p>
            <a:pPr marL="291600" lvl="1" indent="-291600" defTabSz="809625">
              <a:spcBef>
                <a:spcPts val="1000"/>
              </a:spcBef>
              <a:spcAft>
                <a:spcPts val="0"/>
              </a:spcAft>
            </a:pPr>
            <a:r>
              <a:rPr lang="en-US" altLang="en-US" sz="2000" b="1" dirty="0"/>
              <a:t>The Learning Curve</a:t>
            </a:r>
            <a:r>
              <a:rPr lang="en-US" altLang="en-US" sz="2000" dirty="0"/>
              <a:t>: As a technology is used, producers learn to make it more efficient and effective.</a:t>
            </a:r>
            <a:endParaRPr lang="en-US" dirty="0"/>
          </a:p>
        </p:txBody>
      </p:sp>
      <p:pic>
        <p:nvPicPr>
          <p:cNvPr id="10" name="Picture 3" descr="Two graphs illustrate learning effects on cost and performance.">
            <a:extLst>
              <a:ext uri="{FF2B5EF4-FFF2-40B4-BE49-F238E27FC236}">
                <a16:creationId xmlns:a16="http://schemas.microsoft.com/office/drawing/2014/main" id="{7FBAF642-EE12-48D5-963C-87EBDF325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992" y="3521181"/>
            <a:ext cx="5054017" cy="2517751"/>
          </a:xfrm>
          <a:prstGeom prst="rect">
            <a:avLst/>
          </a:prstGeom>
        </p:spPr>
      </p:pic>
      <p:sp>
        <p:nvSpPr>
          <p:cNvPr id="2" name="Text Placeholder 1">
            <a:extLst>
              <a:ext uri="{FF2B5EF4-FFF2-40B4-BE49-F238E27FC236}">
                <a16:creationId xmlns:a16="http://schemas.microsoft.com/office/drawing/2014/main" id="{C257F4ED-9328-4BC2-BA30-0FC001AE4976}"/>
              </a:ext>
            </a:extLst>
          </p:cNvPr>
          <p:cNvSpPr>
            <a:spLocks noGrp="1"/>
          </p:cNvSpPr>
          <p:nvPr>
            <p:ph type="body" sz="quarter" idx="12"/>
          </p:nvPr>
        </p:nvSpPr>
        <p:spPr>
          <a:xfrm>
            <a:off x="3014710" y="6205850"/>
            <a:ext cx="3114580" cy="299854"/>
          </a:xfrm>
        </p:spPr>
        <p:txBody>
          <a:bodyPr/>
          <a:lstStyle/>
          <a:p>
            <a:r>
              <a:rPr lang="en-US" sz="1200" dirty="0">
                <a:hlinkClick r:id="rId3" action="ppaction://hlinksldjump"/>
              </a:rPr>
              <a:t>Access the text alternative for slide images.</a:t>
            </a:r>
            <a:endParaRPr lang="en-US" sz="12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299950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a:bodyPr>
          <a:lstStyle/>
          <a:p>
            <a:r>
              <a:rPr lang="en-US" dirty="0"/>
              <a:t>Why Dominant Designs Are Selected </a:t>
            </a:r>
            <a:r>
              <a:rPr lang="en-US" sz="1000" b="0" dirty="0"/>
              <a:t>2</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458200" cy="5040964"/>
          </a:xfrm>
        </p:spPr>
        <p:txBody>
          <a:bodyPr>
            <a:normAutofit/>
          </a:bodyPr>
          <a:lstStyle/>
          <a:p>
            <a:pPr marL="0" lvl="1" indent="0" defTabSz="809625">
              <a:spcBef>
                <a:spcPts val="1000"/>
              </a:spcBef>
              <a:spcAft>
                <a:spcPts val="0"/>
              </a:spcAft>
              <a:buNone/>
            </a:pPr>
            <a:r>
              <a:rPr lang="en-US" altLang="en-US" sz="2800" b="1" dirty="0"/>
              <a:t>Prior Learning and Absorptive Capacity</a:t>
            </a:r>
          </a:p>
          <a:p>
            <a:pPr marL="109728" lvl="2" indent="0" defTabSz="809625">
              <a:buNone/>
            </a:pPr>
            <a:r>
              <a:rPr lang="en-US" altLang="en-US" sz="2400" dirty="0"/>
              <a:t>A firm’s prior experience influences its ability to recognize and utilize new information.</a:t>
            </a:r>
          </a:p>
          <a:p>
            <a:pPr marL="291600" lvl="3" indent="-291600" defTabSz="809625">
              <a:spcBef>
                <a:spcPts val="1000"/>
              </a:spcBef>
              <a:spcAft>
                <a:spcPts val="0"/>
              </a:spcAft>
            </a:pPr>
            <a:r>
              <a:rPr lang="en-US" altLang="en-US" sz="2200" dirty="0"/>
              <a:t>Use of a particular technology builds knowledge base about that technology.</a:t>
            </a:r>
          </a:p>
          <a:p>
            <a:pPr marL="291600" lvl="3" indent="-291600" defTabSz="809625">
              <a:spcBef>
                <a:spcPts val="1000"/>
              </a:spcBef>
              <a:spcAft>
                <a:spcPts val="0"/>
              </a:spcAft>
            </a:pPr>
            <a:r>
              <a:rPr lang="en-US" altLang="en-US" sz="2200" dirty="0"/>
              <a:t>The knowledge base helps firms use and improve the technology.</a:t>
            </a:r>
          </a:p>
          <a:p>
            <a:pPr marL="622800" lvl="4" indent="-320400" defTabSz="809625">
              <a:spcBef>
                <a:spcPts val="1000"/>
              </a:spcBef>
            </a:pPr>
            <a:r>
              <a:rPr lang="en-US" altLang="en-US" sz="2200" dirty="0">
                <a:sym typeface="Wingdings" panose="05000000000000000000" pitchFamily="2" charset="2"/>
              </a:rPr>
              <a:t>Suggests that technologies adopted earlier than others are likely to become better developed, making it difficult for other technologies to catch up.</a:t>
            </a:r>
            <a:endParaRPr lang="en-US" sz="22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407806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Why Dominant Designs Are Selected </a:t>
            </a:r>
            <a:r>
              <a:rPr lang="en-US" sz="1000" b="0" dirty="0"/>
              <a:t>3</a:t>
            </a:r>
            <a:endParaRPr lang="en-US" dirty="0"/>
          </a:p>
        </p:txBody>
      </p:sp>
      <p:sp>
        <p:nvSpPr>
          <p:cNvPr id="2" name="Content Placeholder 1">
            <a:extLst>
              <a:ext uri="{FF2B5EF4-FFF2-40B4-BE49-F238E27FC236}">
                <a16:creationId xmlns:a16="http://schemas.microsoft.com/office/drawing/2014/main" id="{5AD97ED7-C8BC-4D0D-A857-14229210E696}"/>
              </a:ext>
            </a:extLst>
          </p:cNvPr>
          <p:cNvSpPr>
            <a:spLocks noGrp="1"/>
          </p:cNvSpPr>
          <p:nvPr>
            <p:ph sz="quarter" idx="11"/>
          </p:nvPr>
        </p:nvSpPr>
        <p:spPr>
          <a:xfrm>
            <a:off x="342900" y="1276709"/>
            <a:ext cx="8458200" cy="3118872"/>
          </a:xfrm>
        </p:spPr>
        <p:txBody>
          <a:bodyPr>
            <a:normAutofit fontScale="92500" lnSpcReduction="10000"/>
          </a:bodyPr>
          <a:lstStyle/>
          <a:p>
            <a:pPr marL="0" lvl="1" indent="0" defTabSz="809625">
              <a:lnSpc>
                <a:spcPct val="110000"/>
              </a:lnSpc>
              <a:spcBef>
                <a:spcPts val="1000"/>
              </a:spcBef>
              <a:spcAft>
                <a:spcPts val="0"/>
              </a:spcAft>
              <a:buNone/>
            </a:pPr>
            <a:r>
              <a:rPr lang="en-US" altLang="en-US" sz="3000" b="1" dirty="0"/>
              <a:t>Network Externalities</a:t>
            </a:r>
          </a:p>
          <a:p>
            <a:pPr marL="0" lvl="2" indent="0" defTabSz="809625">
              <a:lnSpc>
                <a:spcPct val="110000"/>
              </a:lnSpc>
              <a:spcBef>
                <a:spcPts val="1000"/>
              </a:spcBef>
              <a:spcAft>
                <a:spcPts val="0"/>
              </a:spcAft>
              <a:buNone/>
            </a:pPr>
            <a:r>
              <a:rPr lang="en-US" altLang="en-US" sz="2600" dirty="0"/>
              <a:t>In markets with network externalities, the benefit from using a good increases with the number of other users of the same good.</a:t>
            </a:r>
          </a:p>
          <a:p>
            <a:pPr marL="0" lvl="2" indent="0" defTabSz="809625">
              <a:lnSpc>
                <a:spcPct val="110000"/>
              </a:lnSpc>
              <a:spcBef>
                <a:spcPts val="1000"/>
              </a:spcBef>
              <a:spcAft>
                <a:spcPts val="0"/>
              </a:spcAft>
              <a:buNone/>
            </a:pPr>
            <a:r>
              <a:rPr lang="en-US" altLang="en-US" sz="2600" dirty="0"/>
              <a:t>Network externalities are common in industries that are physically networked.</a:t>
            </a:r>
          </a:p>
          <a:p>
            <a:pPr marL="291600" lvl="3" indent="-291600" defTabSz="809625">
              <a:lnSpc>
                <a:spcPct val="110000"/>
              </a:lnSpc>
              <a:spcBef>
                <a:spcPts val="1000"/>
              </a:spcBef>
              <a:spcAft>
                <a:spcPts val="0"/>
              </a:spcAft>
            </a:pPr>
            <a:r>
              <a:rPr lang="en-US" altLang="en-US" sz="2200" dirty="0"/>
              <a:t>For example, railroads, telecommunications.</a:t>
            </a:r>
            <a:endParaRPr lang="en-US" sz="2200" dirty="0"/>
          </a:p>
        </p:txBody>
      </p:sp>
      <p:sp>
        <p:nvSpPr>
          <p:cNvPr id="5" name="Content Placeholder 4">
            <a:extLst>
              <a:ext uri="{FF2B5EF4-FFF2-40B4-BE49-F238E27FC236}">
                <a16:creationId xmlns:a16="http://schemas.microsoft.com/office/drawing/2014/main" id="{1D656CA6-8ED6-4D31-8E68-DEF8105FF0A0}"/>
              </a:ext>
            </a:extLst>
          </p:cNvPr>
          <p:cNvSpPr>
            <a:spLocks noGrp="1"/>
          </p:cNvSpPr>
          <p:nvPr>
            <p:ph sz="quarter" idx="14"/>
          </p:nvPr>
        </p:nvSpPr>
        <p:spPr>
          <a:xfrm>
            <a:off x="342900" y="4572008"/>
            <a:ext cx="8458200" cy="1866044"/>
          </a:xfrm>
        </p:spPr>
        <p:txBody>
          <a:bodyPr>
            <a:normAutofit/>
          </a:bodyPr>
          <a:lstStyle/>
          <a:p>
            <a:pPr marL="0" lvl="2" indent="0" defTabSz="809625">
              <a:spcBef>
                <a:spcPts val="1000"/>
              </a:spcBef>
              <a:spcAft>
                <a:spcPts val="0"/>
              </a:spcAft>
              <a:buNone/>
            </a:pPr>
            <a:r>
              <a:rPr lang="en-US" altLang="en-US" sz="2400" dirty="0"/>
              <a:t>Network externalities also arise when compatibility or complementary goods are important.</a:t>
            </a:r>
          </a:p>
          <a:p>
            <a:pPr marL="291600" lvl="2" indent="-291600" defTabSz="809625">
              <a:spcBef>
                <a:spcPts val="1000"/>
              </a:spcBef>
              <a:spcAft>
                <a:spcPts val="0"/>
              </a:spcAft>
            </a:pPr>
            <a:r>
              <a:rPr lang="en-US" altLang="en-US" sz="2000" dirty="0"/>
              <a:t>For example, Many people choose to use Windows in order to maximize the number of people their files are compatible with, and the range of software applications they can use.</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203745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normAutofit/>
          </a:bodyPr>
          <a:lstStyle/>
          <a:p>
            <a:r>
              <a:rPr lang="en-US" dirty="0"/>
              <a:t>Why Dominant Designs Are Selected </a:t>
            </a:r>
            <a:r>
              <a:rPr lang="en-US" sz="1000" b="0" dirty="0"/>
              <a:t>4</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458200" cy="2309342"/>
          </a:xfrm>
        </p:spPr>
        <p:txBody>
          <a:bodyPr>
            <a:normAutofit lnSpcReduction="10000"/>
          </a:bodyPr>
          <a:lstStyle/>
          <a:p>
            <a:pPr defTabSz="809625">
              <a:lnSpc>
                <a:spcPct val="110000"/>
              </a:lnSpc>
              <a:spcBef>
                <a:spcPts val="1000"/>
              </a:spcBef>
              <a:spcAft>
                <a:spcPts val="0"/>
              </a:spcAft>
            </a:pPr>
            <a:r>
              <a:rPr lang="en-US" altLang="en-US" sz="2800" dirty="0"/>
              <a:t>A technology with a large installed base attracts developers of complementary goods; a technology with a wide range of complementary goods attracts users, increasing the installed base. A self-reinforcing cycle ensues:</a:t>
            </a:r>
            <a:endParaRPr lang="en-US" dirty="0"/>
          </a:p>
        </p:txBody>
      </p:sp>
      <p:pic>
        <p:nvPicPr>
          <p:cNvPr id="11" name="Picture 3" descr="The self-reinforcing cycle between installed base and availability of complementary goods is illustrated.">
            <a:extLst>
              <a:ext uri="{FF2B5EF4-FFF2-40B4-BE49-F238E27FC236}">
                <a16:creationId xmlns:a16="http://schemas.microsoft.com/office/drawing/2014/main" id="{71A866AC-13E2-4849-B620-E7BB42A0A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923" y="3778316"/>
            <a:ext cx="5374154" cy="2235269"/>
          </a:xfrm>
          <a:prstGeom prst="rect">
            <a:avLst/>
          </a:prstGeom>
        </p:spPr>
      </p:pic>
      <p:sp>
        <p:nvSpPr>
          <p:cNvPr id="2" name="Text Placeholder 1">
            <a:extLst>
              <a:ext uri="{FF2B5EF4-FFF2-40B4-BE49-F238E27FC236}">
                <a16:creationId xmlns:a16="http://schemas.microsoft.com/office/drawing/2014/main" id="{C257F4ED-9328-4BC2-BA30-0FC001AE4976}"/>
              </a:ext>
            </a:extLst>
          </p:cNvPr>
          <p:cNvSpPr>
            <a:spLocks noGrp="1"/>
          </p:cNvSpPr>
          <p:nvPr>
            <p:ph type="body" sz="quarter" idx="12"/>
          </p:nvPr>
        </p:nvSpPr>
        <p:spPr>
          <a:xfrm>
            <a:off x="3014710" y="6205850"/>
            <a:ext cx="3114580" cy="299854"/>
          </a:xfrm>
        </p:spPr>
        <p:txBody>
          <a:bodyPr/>
          <a:lstStyle/>
          <a:p>
            <a:r>
              <a:rPr lang="en-US" sz="1200" dirty="0">
                <a:hlinkClick r:id="rId3" action="ppaction://hlinksldjump"/>
              </a:rPr>
              <a:t>Access the text alternative for slide images.</a:t>
            </a:r>
            <a:endParaRPr lang="en-US" sz="1200" dirty="0"/>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18361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3FB9E5-574E-420A-9625-0FD7838E0EA2}"/>
              </a:ext>
            </a:extLst>
          </p:cNvPr>
          <p:cNvSpPr>
            <a:spLocks noGrp="1"/>
          </p:cNvSpPr>
          <p:nvPr>
            <p:ph type="title"/>
          </p:nvPr>
        </p:nvSpPr>
        <p:spPr/>
        <p:txBody>
          <a:bodyPr/>
          <a:lstStyle/>
          <a:p>
            <a:r>
              <a:rPr lang="en-US" dirty="0"/>
              <a:t>Theory In Action</a:t>
            </a:r>
          </a:p>
        </p:txBody>
      </p:sp>
      <p:sp>
        <p:nvSpPr>
          <p:cNvPr id="9" name="Content Placeholder 8">
            <a:extLst>
              <a:ext uri="{FF2B5EF4-FFF2-40B4-BE49-F238E27FC236}">
                <a16:creationId xmlns:a16="http://schemas.microsoft.com/office/drawing/2014/main" id="{B4DA313A-49DA-4078-B741-6FB60F3DA418}"/>
              </a:ext>
            </a:extLst>
          </p:cNvPr>
          <p:cNvSpPr>
            <a:spLocks noGrp="1"/>
          </p:cNvSpPr>
          <p:nvPr>
            <p:ph sz="quarter" idx="11"/>
          </p:nvPr>
        </p:nvSpPr>
        <p:spPr>
          <a:xfrm>
            <a:off x="342900" y="1276709"/>
            <a:ext cx="8639352" cy="5088465"/>
          </a:xfrm>
        </p:spPr>
        <p:txBody>
          <a:bodyPr>
            <a:noAutofit/>
          </a:bodyPr>
          <a:lstStyle/>
          <a:p>
            <a:pPr defTabSz="809625">
              <a:spcBef>
                <a:spcPts val="1000"/>
              </a:spcBef>
              <a:spcAft>
                <a:spcPts val="0"/>
              </a:spcAft>
              <a:defRPr/>
            </a:pPr>
            <a:r>
              <a:rPr lang="en-US" sz="2800" b="1" dirty="0"/>
              <a:t>The Rise of Microsoft</a:t>
            </a:r>
          </a:p>
          <a:p>
            <a:pPr marL="291600" lvl="1" indent="-291600" defTabSz="809625">
              <a:lnSpc>
                <a:spcPct val="90000"/>
              </a:lnSpc>
              <a:spcBef>
                <a:spcPts val="1000"/>
              </a:spcBef>
              <a:spcAft>
                <a:spcPts val="0"/>
              </a:spcAft>
              <a:defRPr/>
            </a:pPr>
            <a:r>
              <a:rPr lang="en-US" sz="2200" dirty="0"/>
              <a:t>In 19</a:t>
            </a:r>
            <a:r>
              <a:rPr lang="en-US" sz="100" dirty="0"/>
              <a:t> </a:t>
            </a:r>
            <a:r>
              <a:rPr lang="en-US" sz="2200" dirty="0"/>
              <a:t>80, Microsoft didn’t even have a personal computer (P</a:t>
            </a:r>
            <a:r>
              <a:rPr lang="en-US" sz="100" dirty="0"/>
              <a:t> </a:t>
            </a:r>
            <a:r>
              <a:rPr lang="en-US" sz="2200" dirty="0"/>
              <a:t>C) operating system – the dominant operating system was C</a:t>
            </a:r>
            <a:r>
              <a:rPr lang="en-US" sz="100" dirty="0"/>
              <a:t> </a:t>
            </a:r>
            <a:r>
              <a:rPr lang="en-US" sz="2200" dirty="0"/>
              <a:t>P/M. </a:t>
            </a:r>
          </a:p>
          <a:p>
            <a:pPr marL="291600" lvl="1" indent="-291600" defTabSz="809625">
              <a:lnSpc>
                <a:spcPct val="90000"/>
              </a:lnSpc>
              <a:spcBef>
                <a:spcPts val="1000"/>
              </a:spcBef>
              <a:spcAft>
                <a:spcPts val="0"/>
              </a:spcAft>
              <a:defRPr/>
            </a:pPr>
            <a:r>
              <a:rPr lang="en-US" sz="2200" dirty="0"/>
              <a:t>However, in I</a:t>
            </a:r>
            <a:r>
              <a:rPr lang="en-US" sz="100" dirty="0"/>
              <a:t> </a:t>
            </a:r>
            <a:r>
              <a:rPr lang="en-US" sz="2200" dirty="0"/>
              <a:t>B</a:t>
            </a:r>
            <a:r>
              <a:rPr lang="en-US" sz="100" dirty="0"/>
              <a:t> </a:t>
            </a:r>
            <a:r>
              <a:rPr lang="en-US" sz="2200" dirty="0"/>
              <a:t>M’s rush to bring a P</a:t>
            </a:r>
            <a:r>
              <a:rPr lang="en-US" sz="100" dirty="0"/>
              <a:t> </a:t>
            </a:r>
            <a:r>
              <a:rPr lang="en-US" sz="2200" dirty="0"/>
              <a:t>C to market, they turned to Microsoft for an operating system and Microsoft produced a clone of C</a:t>
            </a:r>
            <a:r>
              <a:rPr lang="en-US" sz="100" dirty="0"/>
              <a:t> </a:t>
            </a:r>
            <a:r>
              <a:rPr lang="en-US" sz="2200" dirty="0"/>
              <a:t>P/M called “M</a:t>
            </a:r>
            <a:r>
              <a:rPr lang="en-US" sz="100" dirty="0"/>
              <a:t> </a:t>
            </a:r>
            <a:r>
              <a:rPr lang="en-US" sz="2200" dirty="0"/>
              <a:t>S D</a:t>
            </a:r>
            <a:r>
              <a:rPr lang="en-US" sz="100" dirty="0"/>
              <a:t> </a:t>
            </a:r>
            <a:r>
              <a:rPr lang="en-US" sz="2200" dirty="0"/>
              <a:t>O</a:t>
            </a:r>
            <a:r>
              <a:rPr lang="en-US" sz="100" dirty="0"/>
              <a:t> </a:t>
            </a:r>
            <a:r>
              <a:rPr lang="en-US" sz="2200" dirty="0"/>
              <a:t>S.”</a:t>
            </a:r>
          </a:p>
          <a:p>
            <a:pPr marL="291600" lvl="1" indent="-291600" defTabSz="809625">
              <a:lnSpc>
                <a:spcPct val="90000"/>
              </a:lnSpc>
              <a:spcBef>
                <a:spcPts val="1000"/>
              </a:spcBef>
              <a:spcAft>
                <a:spcPts val="0"/>
              </a:spcAft>
              <a:defRPr/>
            </a:pPr>
            <a:r>
              <a:rPr lang="en-US" sz="2200" dirty="0"/>
              <a:t>The success of the I</a:t>
            </a:r>
            <a:r>
              <a:rPr lang="en-US" sz="100" dirty="0"/>
              <a:t> </a:t>
            </a:r>
            <a:r>
              <a:rPr lang="en-US" sz="2200" dirty="0"/>
              <a:t>B</a:t>
            </a:r>
            <a:r>
              <a:rPr lang="en-US" sz="100" dirty="0"/>
              <a:t> </a:t>
            </a:r>
            <a:r>
              <a:rPr lang="en-US" sz="2200" dirty="0"/>
              <a:t>M</a:t>
            </a:r>
            <a:r>
              <a:rPr lang="en-US" sz="100" dirty="0"/>
              <a:t> </a:t>
            </a:r>
            <a:r>
              <a:rPr lang="en-US" sz="2200" dirty="0"/>
              <a:t>P</a:t>
            </a:r>
            <a:r>
              <a:rPr lang="en-US" sz="100" dirty="0"/>
              <a:t> </a:t>
            </a:r>
            <a:r>
              <a:rPr lang="en-US" sz="2200" dirty="0"/>
              <a:t>Cs (and clones of I</a:t>
            </a:r>
            <a:r>
              <a:rPr lang="en-US" sz="100" dirty="0"/>
              <a:t> </a:t>
            </a:r>
            <a:r>
              <a:rPr lang="en-US" sz="2200" dirty="0"/>
              <a:t>B</a:t>
            </a:r>
            <a:r>
              <a:rPr lang="en-US" sz="100" dirty="0"/>
              <a:t> </a:t>
            </a:r>
            <a:r>
              <a:rPr lang="en-US" sz="2200" dirty="0"/>
              <a:t>M</a:t>
            </a:r>
            <a:r>
              <a:rPr lang="en-US" sz="100" dirty="0"/>
              <a:t> </a:t>
            </a:r>
            <a:r>
              <a:rPr lang="en-US" sz="2200" dirty="0"/>
              <a:t>P</a:t>
            </a:r>
            <a:r>
              <a:rPr lang="en-US" sz="100" dirty="0"/>
              <a:t> </a:t>
            </a:r>
            <a:r>
              <a:rPr lang="en-US" sz="2200" dirty="0"/>
              <a:t>Cs) resulted in the rapid spread of M</a:t>
            </a:r>
            <a:r>
              <a:rPr lang="en-US" sz="100" dirty="0"/>
              <a:t> </a:t>
            </a:r>
            <a:r>
              <a:rPr lang="en-US" sz="2200" dirty="0"/>
              <a:t>S D</a:t>
            </a:r>
            <a:r>
              <a:rPr lang="en-US" sz="100" dirty="0"/>
              <a:t> </a:t>
            </a:r>
            <a:r>
              <a:rPr lang="en-US" sz="2200" dirty="0"/>
              <a:t>O</a:t>
            </a:r>
            <a:r>
              <a:rPr lang="en-US" sz="100" dirty="0"/>
              <a:t> </a:t>
            </a:r>
            <a:r>
              <a:rPr lang="en-US" sz="2200" dirty="0"/>
              <a:t>S, and an even more rapid proliferation of software applications designed to run on M</a:t>
            </a:r>
            <a:r>
              <a:rPr lang="en-US" sz="100" dirty="0"/>
              <a:t> </a:t>
            </a:r>
            <a:r>
              <a:rPr lang="en-US" sz="2200" dirty="0"/>
              <a:t>S D</a:t>
            </a:r>
            <a:r>
              <a:rPr lang="en-US" sz="100" dirty="0"/>
              <a:t> </a:t>
            </a:r>
            <a:r>
              <a:rPr lang="en-US" sz="2200" dirty="0"/>
              <a:t>O</a:t>
            </a:r>
            <a:r>
              <a:rPr lang="en-US" sz="100" dirty="0"/>
              <a:t> </a:t>
            </a:r>
            <a:r>
              <a:rPr lang="en-US" sz="2200" dirty="0"/>
              <a:t>S. Microsoft’s Windows was later bundled with (and eventually replaced) M</a:t>
            </a:r>
            <a:r>
              <a:rPr lang="en-US" sz="100" dirty="0"/>
              <a:t> </a:t>
            </a:r>
            <a:r>
              <a:rPr lang="en-US" sz="2200" dirty="0"/>
              <a:t>S D</a:t>
            </a:r>
            <a:r>
              <a:rPr lang="en-US" sz="100" dirty="0"/>
              <a:t> </a:t>
            </a:r>
            <a:r>
              <a:rPr lang="en-US" sz="2200" dirty="0"/>
              <a:t>O</a:t>
            </a:r>
            <a:r>
              <a:rPr lang="en-US" sz="100" dirty="0"/>
              <a:t> </a:t>
            </a:r>
            <a:r>
              <a:rPr lang="en-US" sz="2200" dirty="0"/>
              <a:t>S.</a:t>
            </a:r>
          </a:p>
          <a:p>
            <a:pPr marL="291600" lvl="1" indent="-291600" defTabSz="809625">
              <a:lnSpc>
                <a:spcPct val="90000"/>
              </a:lnSpc>
              <a:spcBef>
                <a:spcPts val="1000"/>
              </a:spcBef>
              <a:spcAft>
                <a:spcPts val="0"/>
              </a:spcAft>
              <a:defRPr/>
            </a:pPr>
            <a:r>
              <a:rPr lang="en-US" sz="2200" dirty="0"/>
              <a:t>Had Gary Kildall signed with I</a:t>
            </a:r>
            <a:r>
              <a:rPr lang="en-US" sz="100" dirty="0"/>
              <a:t> </a:t>
            </a:r>
            <a:r>
              <a:rPr lang="en-US" sz="2200" dirty="0"/>
              <a:t>B</a:t>
            </a:r>
            <a:r>
              <a:rPr lang="en-US" sz="100" dirty="0"/>
              <a:t> </a:t>
            </a:r>
            <a:r>
              <a:rPr lang="en-US" sz="2200" dirty="0"/>
              <a:t>M, or had other companies not been able to clone the I</a:t>
            </a:r>
            <a:r>
              <a:rPr lang="en-US" sz="100" dirty="0"/>
              <a:t> </a:t>
            </a:r>
            <a:r>
              <a:rPr lang="en-US" sz="2200" dirty="0"/>
              <a:t>B</a:t>
            </a:r>
            <a:r>
              <a:rPr lang="en-US" sz="100" dirty="0"/>
              <a:t> </a:t>
            </a:r>
            <a:r>
              <a:rPr lang="en-US" sz="2200" dirty="0"/>
              <a:t>M</a:t>
            </a:r>
            <a:r>
              <a:rPr lang="en-US" sz="100" dirty="0"/>
              <a:t> </a:t>
            </a:r>
            <a:r>
              <a:rPr lang="en-US" sz="2200" dirty="0"/>
              <a:t>P</a:t>
            </a:r>
            <a:r>
              <a:rPr lang="en-US" sz="100" dirty="0"/>
              <a:t> </a:t>
            </a:r>
            <a:r>
              <a:rPr lang="en-US" sz="2200" dirty="0"/>
              <a:t>C, the software industry might look very different today!</a:t>
            </a:r>
          </a:p>
        </p:txBody>
      </p:sp>
      <p:sp>
        <p:nvSpPr>
          <p:cNvPr id="7" name="Slide Number Placeholder 6">
            <a:extLst>
              <a:ext uri="{FF2B5EF4-FFF2-40B4-BE49-F238E27FC236}">
                <a16:creationId xmlns:a16="http://schemas.microsoft.com/office/drawing/2014/main" id="{2AC1C8A7-E2ED-4C43-9F7B-C91E5A658C62}"/>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1017542126"/>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Custom 3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ImageDescriptionAppendixSlideMaster">
  <a:themeElements>
    <a:clrScheme name="Custom 30">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831</TotalTime>
  <Words>4151</Words>
  <Application>Microsoft Office PowerPoint</Application>
  <PresentationFormat>On-screen Show (4:3)</PresentationFormat>
  <Paragraphs>312</Paragraphs>
  <Slides>44</Slides>
  <Notes>2</Notes>
  <HiddenSlides>12</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44</vt:i4>
      </vt:variant>
    </vt:vector>
  </HeadingPairs>
  <TitlesOfParts>
    <vt:vector size="51" baseType="lpstr">
      <vt:lpstr>Arial</vt:lpstr>
      <vt:lpstr>Calibri</vt:lpstr>
      <vt:lpstr>Title Slides Master</vt:lpstr>
      <vt:lpstr>MainContentSlideMaster</vt:lpstr>
      <vt:lpstr>ClosingMaster</vt:lpstr>
      <vt:lpstr>DividerSlideMaster</vt:lpstr>
      <vt:lpstr>ImageDescriptionAppendixSlideMaster</vt:lpstr>
      <vt:lpstr>Chapter 4</vt:lpstr>
      <vt:lpstr>Netflix and the Battle of the Streaming Services 1</vt:lpstr>
      <vt:lpstr>Netflix and the Battle of the Streaming Services 2</vt:lpstr>
      <vt:lpstr>Overview</vt:lpstr>
      <vt:lpstr>Why Dominant Designs Are Selected 1</vt:lpstr>
      <vt:lpstr>Why Dominant Designs Are Selected 2</vt:lpstr>
      <vt:lpstr>Why Dominant Designs Are Selected 3</vt:lpstr>
      <vt:lpstr>Why Dominant Designs Are Selected 4</vt:lpstr>
      <vt:lpstr>Theory In Action</vt:lpstr>
      <vt:lpstr>Why Dominant Designs Are Selected 5</vt:lpstr>
      <vt:lpstr>Why Dominant Designs Are Selected 6</vt:lpstr>
      <vt:lpstr>Multiple Dimensions of Value 1</vt:lpstr>
      <vt:lpstr>Multiple Dimensions of Value 2</vt:lpstr>
      <vt:lpstr>Multiple Dimensions of Value 3</vt:lpstr>
      <vt:lpstr>Multiple Dimensions of Value 4</vt:lpstr>
      <vt:lpstr>Multiple Dimensions of Value 5</vt:lpstr>
      <vt:lpstr>Multiple Dimensions of Value 6</vt:lpstr>
      <vt:lpstr>Multiple Dimensions of Value 7</vt:lpstr>
      <vt:lpstr>Multiple Dimensions of Value 8</vt:lpstr>
      <vt:lpstr>Multiple Dimensions of Value 9</vt:lpstr>
      <vt:lpstr>Multiple Dimensions of Value 10</vt:lpstr>
      <vt:lpstr>Are Winner-Take-All Markets Good for Consumers? 1</vt:lpstr>
      <vt:lpstr>Are Winner-Take-All Markets Good for Consumers? 2</vt:lpstr>
      <vt:lpstr>Modularity and Platform Competition 1</vt:lpstr>
      <vt:lpstr>Modularity and Platform Competition 2</vt:lpstr>
      <vt:lpstr>Modularity and Platform Competition 3</vt:lpstr>
      <vt:lpstr>Modularity and Platform Competition 4</vt:lpstr>
      <vt:lpstr>Platform Ecosystems</vt:lpstr>
      <vt:lpstr>Platform ecosystems strike a balance between pure modularity and pure integration</vt:lpstr>
      <vt:lpstr>Discussion Questions</vt:lpstr>
      <vt:lpstr>Supplemental Video</vt:lpstr>
      <vt:lpstr>End of Main Content</vt:lpstr>
      <vt:lpstr>Accessibility Content: Text Alternatives for Images</vt:lpstr>
      <vt:lpstr>Why Dominant Designs Are Selected 1 – Text Alternative</vt:lpstr>
      <vt:lpstr>Why Dominant Designs Are Selected 4 – Text Alternative</vt:lpstr>
      <vt:lpstr>Multiple Dimensions of Value 6 – Text Alternative</vt:lpstr>
      <vt:lpstr>Multiple Dimensions of Value 7 – Text Alternative</vt:lpstr>
      <vt:lpstr>Multiple Dimensions of Value 8 – Text Alternative</vt:lpstr>
      <vt:lpstr>Multiple Dimensions of Value 9 – Text Alternative</vt:lpstr>
      <vt:lpstr>Multiple Dimensions of Value 10 – Text Alternative</vt:lpstr>
      <vt:lpstr>Are Winner-Take-All Markets Good for Consumers? 2 – Text Alternative</vt:lpstr>
      <vt:lpstr>Modularity and Platform Competition 2 – Text Alternative</vt:lpstr>
      <vt:lpstr>Modularity and Platform Competition 3 – Text Alternative</vt:lpstr>
      <vt:lpstr>Modularity and Platform Competition 4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Management, 3rd Edition</dc:title>
  <dc:creator/>
  <cp:keywords/>
  <cp:lastModifiedBy>Aarthi Meenakshi Sundara Rajan</cp:lastModifiedBy>
  <cp:revision>85</cp:revision>
  <dcterms:created xsi:type="dcterms:W3CDTF">2021-07-01T13:49:16Z</dcterms:created>
  <dcterms:modified xsi:type="dcterms:W3CDTF">2022-01-11T16:32:55Z</dcterms:modified>
</cp:coreProperties>
</file>