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5"/>
  </p:notesMasterIdLst>
  <p:sldIdLst>
    <p:sldId id="303" r:id="rId6"/>
    <p:sldId id="266" r:id="rId7"/>
    <p:sldId id="267" r:id="rId8"/>
    <p:sldId id="356" r:id="rId9"/>
    <p:sldId id="357" r:id="rId10"/>
    <p:sldId id="358" r:id="rId11"/>
    <p:sldId id="359" r:id="rId12"/>
    <p:sldId id="360" r:id="rId13"/>
    <p:sldId id="361" r:id="rId14"/>
    <p:sldId id="362" r:id="rId15"/>
    <p:sldId id="375" r:id="rId16"/>
    <p:sldId id="364" r:id="rId17"/>
    <p:sldId id="365" r:id="rId18"/>
    <p:sldId id="366" r:id="rId19"/>
    <p:sldId id="367" r:id="rId20"/>
    <p:sldId id="368" r:id="rId21"/>
    <p:sldId id="369" r:id="rId22"/>
    <p:sldId id="370" r:id="rId23"/>
    <p:sldId id="371" r:id="rId24"/>
    <p:sldId id="372" r:id="rId25"/>
    <p:sldId id="260" r:id="rId26"/>
    <p:sldId id="258" r:id="rId27"/>
    <p:sldId id="264" r:id="rId28"/>
    <p:sldId id="373" r:id="rId29"/>
    <p:sldId id="374" r:id="rId30"/>
    <p:sldId id="348" r:id="rId31"/>
    <p:sldId id="349" r:id="rId32"/>
    <p:sldId id="350" r:id="rId33"/>
    <p:sldId id="35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266"/>
            <p14:sldId id="267"/>
            <p14:sldId id="356"/>
            <p14:sldId id="357"/>
            <p14:sldId id="358"/>
            <p14:sldId id="359"/>
            <p14:sldId id="360"/>
            <p14:sldId id="361"/>
            <p14:sldId id="362"/>
            <p14:sldId id="375"/>
            <p14:sldId id="364"/>
            <p14:sldId id="365"/>
            <p14:sldId id="366"/>
            <p14:sldId id="367"/>
            <p14:sldId id="368"/>
            <p14:sldId id="369"/>
            <p14:sldId id="370"/>
            <p14:sldId id="371"/>
            <p14:sldId id="372"/>
            <p14:sldId id="260"/>
          </p14:sldIdLst>
        </p14:section>
        <p14:section name="Appendix: Image Descriptions for Unsighted Students" id="{9E859B0B-078E-463E-89A6-21C20DD280C4}">
          <p14:sldIdLst>
            <p14:sldId id="258"/>
            <p14:sldId id="264"/>
            <p14:sldId id="373"/>
            <p14:sldId id="374"/>
            <p14:sldId id="348"/>
            <p14:sldId id="349"/>
            <p14:sldId id="350"/>
            <p14:sldId id="351"/>
          </p14:sldIdLst>
        </p14:section>
      </p14:sectionLst>
    </p:ext>
    <p:ext uri="{EFAFB233-063F-42B5-8137-9DF3F51BA10A}">
      <p15:sldGuideLst xmlns:p15="http://schemas.microsoft.com/office/powerpoint/2012/main">
        <p15:guide id="2" pos="3264" userDrawn="1">
          <p15:clr>
            <a:srgbClr val="A4A3A4"/>
          </p15:clr>
        </p15:guide>
        <p15:guide id="3" orient="horz" pos="2273"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4571" autoAdjust="0"/>
  </p:normalViewPr>
  <p:slideViewPr>
    <p:cSldViewPr snapToGrid="0" showGuides="1">
      <p:cViewPr varScale="1">
        <p:scale>
          <a:sx n="64" d="100"/>
          <a:sy n="64" d="100"/>
        </p:scale>
        <p:origin x="1476" y="72"/>
      </p:cViewPr>
      <p:guideLst>
        <p:guide pos="3264"/>
        <p:guide orient="horz" pos="2273"/>
        <p:guide pos="56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W0hySWGHKj4"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6</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GB" sz="1400" dirty="0"/>
              <a:t>Defining the Organization's Strategic Direction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Brief</a:t>
            </a:r>
          </a:p>
        </p:txBody>
      </p:sp>
      <p:sp>
        <p:nvSpPr>
          <p:cNvPr id="3" name="Content Placeholder 2"/>
          <p:cNvSpPr>
            <a:spLocks noGrp="1"/>
          </p:cNvSpPr>
          <p:nvPr>
            <p:ph sz="quarter" idx="11"/>
          </p:nvPr>
        </p:nvSpPr>
        <p:spPr>
          <a:xfrm>
            <a:off x="342900" y="1276710"/>
            <a:ext cx="8458200" cy="2413548"/>
          </a:xfrm>
        </p:spPr>
        <p:txBody>
          <a:bodyPr>
            <a:normAutofit/>
          </a:bodyPr>
          <a:lstStyle/>
          <a:p>
            <a:pPr>
              <a:lnSpc>
                <a:spcPct val="80000"/>
              </a:lnSpc>
            </a:pPr>
            <a:r>
              <a:rPr lang="en-GB" sz="2400" b="1" dirty="0"/>
              <a:t>Using Big Data to Guide Innovation.</a:t>
            </a:r>
          </a:p>
          <a:p>
            <a:pPr marL="291600" lvl="1" indent="-291600">
              <a:lnSpc>
                <a:spcPct val="80000"/>
              </a:lnSpc>
            </a:pPr>
            <a:r>
              <a:rPr lang="en-GB" sz="2200" dirty="0"/>
              <a:t>In the last decade, massive advancements in digitalization have led to the creation of huge datasets – “big data.” Effective utilization of such data, however, requires good data analysis strategies and practices.</a:t>
            </a:r>
          </a:p>
          <a:p>
            <a:pPr marL="291600" lvl="1" indent="-291600">
              <a:lnSpc>
                <a:spcPct val="80000"/>
              </a:lnSpc>
            </a:pPr>
            <a:r>
              <a:rPr lang="en-GB" sz="2200" dirty="0"/>
              <a:t>In his book, Data Science for Business, Foster Provost offers tips for making data science valuable in the organization:</a:t>
            </a:r>
          </a:p>
        </p:txBody>
      </p:sp>
      <p:sp>
        <p:nvSpPr>
          <p:cNvPr id="9" name="Content Placeholder 8"/>
          <p:cNvSpPr>
            <a:spLocks noGrp="1"/>
          </p:cNvSpPr>
          <p:nvPr>
            <p:ph sz="quarter" idx="14"/>
          </p:nvPr>
        </p:nvSpPr>
        <p:spPr>
          <a:xfrm>
            <a:off x="342900" y="3869874"/>
            <a:ext cx="8458200" cy="2645229"/>
          </a:xfrm>
        </p:spPr>
        <p:txBody>
          <a:bodyPr>
            <a:normAutofit/>
          </a:bodyPr>
          <a:lstStyle/>
          <a:p>
            <a:pPr marL="403200" indent="-403200">
              <a:lnSpc>
                <a:spcPct val="90000"/>
              </a:lnSpc>
              <a:buFont typeface="+mj-lt"/>
              <a:buAutoNum type="arabicPeriod"/>
            </a:pPr>
            <a:r>
              <a:rPr lang="en-GB" sz="2200" dirty="0"/>
              <a:t>Treat data as assets.</a:t>
            </a:r>
          </a:p>
          <a:p>
            <a:pPr marL="403200" indent="-403200">
              <a:lnSpc>
                <a:spcPct val="90000"/>
              </a:lnSpc>
              <a:buFont typeface="+mj-lt"/>
              <a:buAutoNum type="arabicPeriod"/>
            </a:pPr>
            <a:r>
              <a:rPr lang="en-GB" sz="2200" dirty="0"/>
              <a:t>Managers must take the building and composition of the data science team very seriously.</a:t>
            </a:r>
          </a:p>
          <a:p>
            <a:pPr marL="403200" indent="-403200">
              <a:lnSpc>
                <a:spcPct val="90000"/>
              </a:lnSpc>
              <a:buFont typeface="+mj-lt"/>
              <a:buAutoNum type="arabicPeriod"/>
            </a:pPr>
            <a:r>
              <a:rPr lang="en-GB" sz="2200" dirty="0"/>
              <a:t>Differentiate between the business opportunities and challenges facing the firm, and the data analytics questions that you pose (that is, they are not the same.</a:t>
            </a:r>
          </a:p>
          <a:p>
            <a:pPr marL="403200" indent="-403200">
              <a:lnSpc>
                <a:spcPct val="90000"/>
              </a:lnSpc>
              <a:buFont typeface="+mj-lt"/>
              <a:buAutoNum type="arabicPeriod"/>
            </a:pPr>
            <a:r>
              <a:rPr lang="en-GB" sz="2200" dirty="0"/>
              <a:t>Assess how representative, accurate and reliable the data are</a:t>
            </a:r>
          </a:p>
        </p:txBody>
      </p:sp>
      <p:sp>
        <p:nvSpPr>
          <p:cNvPr id="6" name="Slide Number Placeholder 5"/>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29347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6</a:t>
            </a:r>
            <a:endParaRPr lang="en-IN" b="0" dirty="0"/>
          </a:p>
        </p:txBody>
      </p:sp>
      <p:sp>
        <p:nvSpPr>
          <p:cNvPr id="8" name="Content Placeholder 7">
            <a:extLst>
              <a:ext uri="{FF2B5EF4-FFF2-40B4-BE49-F238E27FC236}">
                <a16:creationId xmlns:a16="http://schemas.microsoft.com/office/drawing/2014/main" id="{3054DCD5-1DC2-4818-BCFB-576F857F4C32}"/>
              </a:ext>
            </a:extLst>
          </p:cNvPr>
          <p:cNvSpPr>
            <a:spLocks noGrp="1"/>
          </p:cNvSpPr>
          <p:nvPr>
            <p:ph sz="quarter" idx="11"/>
          </p:nvPr>
        </p:nvSpPr>
        <p:spPr>
          <a:xfrm>
            <a:off x="342900" y="1276709"/>
            <a:ext cx="8458200" cy="706647"/>
          </a:xfrm>
        </p:spPr>
        <p:txBody>
          <a:bodyPr>
            <a:noAutofit/>
          </a:bodyPr>
          <a:lstStyle/>
          <a:p>
            <a:pPr marL="457200" indent="-457200">
              <a:buFont typeface="+mj-lt"/>
              <a:buAutoNum type="arabicPeriod"/>
            </a:pPr>
            <a:r>
              <a:rPr lang="en-US" altLang="en-US" sz="2400" dirty="0"/>
              <a:t>Assess which strengths have potential to be sustainable competitive advantage.</a:t>
            </a:r>
          </a:p>
        </p:txBody>
      </p:sp>
      <p:sp>
        <p:nvSpPr>
          <p:cNvPr id="15" name="Content Placeholder 14">
            <a:extLst>
              <a:ext uri="{FF2B5EF4-FFF2-40B4-BE49-F238E27FC236}">
                <a16:creationId xmlns:a16="http://schemas.microsoft.com/office/drawing/2014/main" id="{F2552C5E-20E6-4CE4-B8BD-90F63516D518}"/>
              </a:ext>
            </a:extLst>
          </p:cNvPr>
          <p:cNvSpPr>
            <a:spLocks noGrp="1"/>
          </p:cNvSpPr>
          <p:nvPr>
            <p:ph sz="quarter" idx="14"/>
          </p:nvPr>
        </p:nvSpPr>
        <p:spPr>
          <a:xfrm>
            <a:off x="342900" y="2070495"/>
            <a:ext cx="2034540" cy="1784053"/>
          </a:xfrm>
        </p:spPr>
        <p:txBody>
          <a:bodyPr>
            <a:noAutofit/>
          </a:bodyPr>
          <a:lstStyle/>
          <a:p>
            <a:pPr marL="291600" indent="-291600" defTabSz="809625">
              <a:spcBef>
                <a:spcPts val="500"/>
              </a:spcBef>
              <a:spcAft>
                <a:spcPts val="0"/>
              </a:spcAft>
              <a:buFont typeface="Arial" panose="020B0604020202020204" pitchFamily="34" charset="0"/>
              <a:buChar char="•"/>
            </a:pPr>
            <a:r>
              <a:rPr lang="en-US" altLang="en-US" sz="2400" dirty="0"/>
              <a:t>Rare.</a:t>
            </a:r>
          </a:p>
          <a:p>
            <a:pPr marL="291600" indent="-291600" defTabSz="809625">
              <a:spcBef>
                <a:spcPts val="500"/>
              </a:spcBef>
              <a:spcAft>
                <a:spcPts val="0"/>
              </a:spcAft>
              <a:buFont typeface="Arial" panose="020B0604020202020204" pitchFamily="34" charset="0"/>
              <a:buChar char="•"/>
            </a:pPr>
            <a:r>
              <a:rPr lang="en-US" altLang="en-US" sz="2400" dirty="0"/>
              <a:t>Valuable.</a:t>
            </a:r>
          </a:p>
          <a:p>
            <a:pPr marL="291600" indent="-291600" defTabSz="809625">
              <a:spcBef>
                <a:spcPts val="500"/>
              </a:spcBef>
              <a:spcAft>
                <a:spcPts val="0"/>
              </a:spcAft>
              <a:buFont typeface="Arial" panose="020B0604020202020204" pitchFamily="34" charset="0"/>
              <a:buChar char="•"/>
            </a:pPr>
            <a:r>
              <a:rPr lang="en-US" altLang="en-US" sz="2400" dirty="0"/>
              <a:t>Durable.</a:t>
            </a:r>
          </a:p>
          <a:p>
            <a:pPr marL="291600" indent="-291600" defTabSz="809625">
              <a:spcBef>
                <a:spcPts val="500"/>
              </a:spcBef>
              <a:spcAft>
                <a:spcPts val="0"/>
              </a:spcAft>
              <a:buFont typeface="Arial" panose="020B0604020202020204" pitchFamily="34" charset="0"/>
              <a:buChar char="•"/>
            </a:pPr>
            <a:r>
              <a:rPr lang="en-US" altLang="en-US" sz="2400" dirty="0"/>
              <a:t>Inimitable.</a:t>
            </a:r>
          </a:p>
        </p:txBody>
      </p:sp>
      <p:sp>
        <p:nvSpPr>
          <p:cNvPr id="21" name="AutoShape 3" descr="Decorative">
            <a:extLst>
              <a:ext uri="{FF2B5EF4-FFF2-40B4-BE49-F238E27FC236}">
                <a16:creationId xmlns:a16="http://schemas.microsoft.com/office/drawing/2014/main" id="{47BB25A8-A743-45CE-AA05-3563420E16E0}"/>
              </a:ext>
            </a:extLst>
          </p:cNvPr>
          <p:cNvSpPr>
            <a:spLocks/>
          </p:cNvSpPr>
          <p:nvPr/>
        </p:nvSpPr>
        <p:spPr bwMode="auto">
          <a:xfrm>
            <a:off x="2364041" y="2236412"/>
            <a:ext cx="289507" cy="1039370"/>
          </a:xfrm>
          <a:prstGeom prst="rightBrace">
            <a:avLst>
              <a:gd name="adj1" fmla="val 255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800"/>
              </a:spcAft>
              <a:buClr>
                <a:schemeClr val="tx2"/>
              </a:buClr>
              <a:buFont typeface="Wingdings" panose="05000000000000000000" pitchFamily="2" charset="2"/>
              <a:buChar char="§"/>
              <a:defRPr sz="2000">
                <a:solidFill>
                  <a:schemeClr val="tx1"/>
                </a:solidFill>
                <a:latin typeface="Calibri" panose="020F0502020204030204" pitchFamily="34" charset="0"/>
              </a:defRPr>
            </a:lvl1pPr>
            <a:lvl2pPr marL="742950" indent="-285750">
              <a:spcBef>
                <a:spcPct val="20000"/>
              </a:spcBef>
              <a:spcAft>
                <a:spcPts val="400"/>
              </a:spcAft>
              <a:buClr>
                <a:srgbClr val="0070C0"/>
              </a:buClr>
              <a:buFont typeface="Wingdings" panose="05000000000000000000" pitchFamily="2" charset="2"/>
              <a:buChar char="§"/>
              <a:defRPr>
                <a:solidFill>
                  <a:schemeClr val="tx1"/>
                </a:solidFill>
                <a:latin typeface="Calibri" panose="020F0502020204030204" pitchFamily="34" charset="0"/>
              </a:defRPr>
            </a:lvl2pPr>
            <a:lvl3pPr marL="1143000" indent="-228600">
              <a:spcBef>
                <a:spcPct val="20000"/>
              </a:spcBef>
              <a:buClr>
                <a:srgbClr val="92D050"/>
              </a:buClr>
              <a:buFont typeface="Wingdings" panose="05000000000000000000" pitchFamily="2" charset="2"/>
              <a:buChar char="§"/>
              <a:defRPr sz="1600">
                <a:solidFill>
                  <a:schemeClr val="tx1"/>
                </a:solidFill>
                <a:latin typeface="Calibri" panose="020F0502020204030204" pitchFamily="34" charset="0"/>
              </a:defRPr>
            </a:lvl3pPr>
            <a:lvl4pPr marL="1600200" indent="-228600">
              <a:spcBef>
                <a:spcPct val="20000"/>
              </a:spcBef>
              <a:buClr>
                <a:srgbClr val="FFFF00"/>
              </a:buClr>
              <a:buFont typeface="Wingdings" panose="05000000000000000000" pitchFamily="2" charset="2"/>
              <a:buChar char="§"/>
              <a:defRPr sz="1400">
                <a:solidFill>
                  <a:schemeClr val="tx1"/>
                </a:solidFill>
                <a:latin typeface="Calibri" panose="020F0502020204030204" pitchFamily="34" charset="0"/>
              </a:defRPr>
            </a:lvl4pPr>
            <a:lvl5pPr marL="2057400" indent="-228600">
              <a:spcBef>
                <a:spcPct val="20000"/>
              </a:spcBef>
              <a:buClr>
                <a:schemeClr val="tx1"/>
              </a:buClr>
              <a:buFont typeface="Wingdings" panose="05000000000000000000" pitchFamily="2" charset="2"/>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9pPr>
          </a:lstStyle>
          <a:p>
            <a:pPr eaLnBrk="1" hangingPunct="1">
              <a:spcBef>
                <a:spcPct val="0"/>
              </a:spcBef>
              <a:spcAft>
                <a:spcPct val="0"/>
              </a:spcAft>
              <a:buClrTx/>
              <a:buFontTx/>
              <a:buNone/>
            </a:pPr>
            <a:endParaRPr lang="en-US" altLang="en-US" sz="1800">
              <a:latin typeface="Arial" panose="020B0604020202020204" pitchFamily="34" charset="0"/>
            </a:endParaRPr>
          </a:p>
        </p:txBody>
      </p:sp>
      <p:sp>
        <p:nvSpPr>
          <p:cNvPr id="12" name="Content Placeholder 11">
            <a:extLst>
              <a:ext uri="{FF2B5EF4-FFF2-40B4-BE49-F238E27FC236}">
                <a16:creationId xmlns:a16="http://schemas.microsoft.com/office/drawing/2014/main" id="{09976AC0-45FA-4CE4-84FE-04FE175CA615}"/>
              </a:ext>
            </a:extLst>
          </p:cNvPr>
          <p:cNvSpPr>
            <a:spLocks noGrp="1"/>
          </p:cNvSpPr>
          <p:nvPr>
            <p:ph sz="quarter" idx="15"/>
          </p:nvPr>
        </p:nvSpPr>
        <p:spPr>
          <a:xfrm>
            <a:off x="2921458" y="2491492"/>
            <a:ext cx="2034541" cy="841644"/>
          </a:xfrm>
        </p:spPr>
        <p:txBody>
          <a:bodyPr>
            <a:noAutofit/>
          </a:bodyPr>
          <a:lstStyle/>
          <a:p>
            <a:pPr marL="114300" defTabSz="809625">
              <a:spcAft>
                <a:spcPts val="300"/>
              </a:spcAft>
            </a:pPr>
            <a:r>
              <a:rPr lang="en-US" sz="2400" dirty="0"/>
              <a:t>Competitive Advantage</a:t>
            </a:r>
          </a:p>
        </p:txBody>
      </p:sp>
      <p:sp>
        <p:nvSpPr>
          <p:cNvPr id="22" name="AutoShape 5" descr="Decorative">
            <a:extLst>
              <a:ext uri="{FF2B5EF4-FFF2-40B4-BE49-F238E27FC236}">
                <a16:creationId xmlns:a16="http://schemas.microsoft.com/office/drawing/2014/main" id="{690979BD-115A-4704-9211-C2D5D1C83AE8}"/>
              </a:ext>
            </a:extLst>
          </p:cNvPr>
          <p:cNvSpPr>
            <a:spLocks/>
          </p:cNvSpPr>
          <p:nvPr/>
        </p:nvSpPr>
        <p:spPr bwMode="auto">
          <a:xfrm>
            <a:off x="5103026" y="2123745"/>
            <a:ext cx="239261" cy="1585725"/>
          </a:xfrm>
          <a:prstGeom prst="rightBrace">
            <a:avLst>
              <a:gd name="adj1" fmla="val 255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800"/>
              </a:spcAft>
              <a:buClr>
                <a:schemeClr val="tx2"/>
              </a:buClr>
              <a:buFont typeface="Wingdings" panose="05000000000000000000" pitchFamily="2" charset="2"/>
              <a:buChar char="§"/>
              <a:defRPr sz="2000">
                <a:solidFill>
                  <a:schemeClr val="tx1"/>
                </a:solidFill>
                <a:latin typeface="Calibri" panose="020F0502020204030204" pitchFamily="34" charset="0"/>
              </a:defRPr>
            </a:lvl1pPr>
            <a:lvl2pPr marL="742950" indent="-285750">
              <a:spcBef>
                <a:spcPct val="20000"/>
              </a:spcBef>
              <a:spcAft>
                <a:spcPts val="400"/>
              </a:spcAft>
              <a:buClr>
                <a:srgbClr val="0070C0"/>
              </a:buClr>
              <a:buFont typeface="Wingdings" panose="05000000000000000000" pitchFamily="2" charset="2"/>
              <a:buChar char="§"/>
              <a:defRPr>
                <a:solidFill>
                  <a:schemeClr val="tx1"/>
                </a:solidFill>
                <a:latin typeface="Calibri" panose="020F0502020204030204" pitchFamily="34" charset="0"/>
              </a:defRPr>
            </a:lvl2pPr>
            <a:lvl3pPr marL="1143000" indent="-228600">
              <a:spcBef>
                <a:spcPct val="20000"/>
              </a:spcBef>
              <a:buClr>
                <a:srgbClr val="92D050"/>
              </a:buClr>
              <a:buFont typeface="Wingdings" panose="05000000000000000000" pitchFamily="2" charset="2"/>
              <a:buChar char="§"/>
              <a:defRPr sz="1600">
                <a:solidFill>
                  <a:schemeClr val="tx1"/>
                </a:solidFill>
                <a:latin typeface="Calibri" panose="020F0502020204030204" pitchFamily="34" charset="0"/>
              </a:defRPr>
            </a:lvl3pPr>
            <a:lvl4pPr marL="1600200" indent="-228600">
              <a:spcBef>
                <a:spcPct val="20000"/>
              </a:spcBef>
              <a:buClr>
                <a:srgbClr val="FFFF00"/>
              </a:buClr>
              <a:buFont typeface="Wingdings" panose="05000000000000000000" pitchFamily="2" charset="2"/>
              <a:buChar char="§"/>
              <a:defRPr sz="1400">
                <a:solidFill>
                  <a:schemeClr val="tx1"/>
                </a:solidFill>
                <a:latin typeface="Calibri" panose="020F0502020204030204" pitchFamily="34" charset="0"/>
              </a:defRPr>
            </a:lvl4pPr>
            <a:lvl5pPr marL="2057400" indent="-228600">
              <a:spcBef>
                <a:spcPct val="20000"/>
              </a:spcBef>
              <a:buClr>
                <a:schemeClr val="tx1"/>
              </a:buClr>
              <a:buFont typeface="Wingdings" panose="05000000000000000000" pitchFamily="2" charset="2"/>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1400">
                <a:solidFill>
                  <a:schemeClr val="tx1"/>
                </a:solidFill>
                <a:latin typeface="Calibri" panose="020F0502020204030204" pitchFamily="34" charset="0"/>
              </a:defRPr>
            </a:lvl9pPr>
          </a:lstStyle>
          <a:p>
            <a:pPr eaLnBrk="1" hangingPunct="1">
              <a:spcBef>
                <a:spcPct val="0"/>
              </a:spcBef>
              <a:spcAft>
                <a:spcPct val="0"/>
              </a:spcAft>
              <a:buClrTx/>
              <a:buFontTx/>
              <a:buNone/>
            </a:pPr>
            <a:endParaRPr lang="en-US" altLang="en-US" sz="1800">
              <a:latin typeface="Arial" panose="020B0604020202020204" pitchFamily="34" charset="0"/>
            </a:endParaRPr>
          </a:p>
        </p:txBody>
      </p:sp>
      <p:sp>
        <p:nvSpPr>
          <p:cNvPr id="16" name="Content Placeholder 15">
            <a:extLst>
              <a:ext uri="{FF2B5EF4-FFF2-40B4-BE49-F238E27FC236}">
                <a16:creationId xmlns:a16="http://schemas.microsoft.com/office/drawing/2014/main" id="{B8E52A56-8074-44C2-A722-5B7ADE60758C}"/>
              </a:ext>
            </a:extLst>
          </p:cNvPr>
          <p:cNvSpPr>
            <a:spLocks noGrp="1"/>
          </p:cNvSpPr>
          <p:nvPr>
            <p:ph sz="quarter" idx="16"/>
          </p:nvPr>
        </p:nvSpPr>
        <p:spPr>
          <a:xfrm>
            <a:off x="5590148" y="2320336"/>
            <a:ext cx="2034540" cy="1108663"/>
          </a:xfrm>
        </p:spPr>
        <p:txBody>
          <a:bodyPr>
            <a:noAutofit/>
          </a:bodyPr>
          <a:lstStyle/>
          <a:p>
            <a:r>
              <a:rPr lang="en-US" sz="2400" i="1" dirty="0"/>
              <a:t>Sustainable</a:t>
            </a:r>
            <a:r>
              <a:rPr lang="en-US" sz="2400" dirty="0"/>
              <a:t> Competitive Advantage</a:t>
            </a:r>
          </a:p>
        </p:txBody>
      </p:sp>
      <p:sp>
        <p:nvSpPr>
          <p:cNvPr id="17" name="Content Placeholder 16">
            <a:extLst>
              <a:ext uri="{FF2B5EF4-FFF2-40B4-BE49-F238E27FC236}">
                <a16:creationId xmlns:a16="http://schemas.microsoft.com/office/drawing/2014/main" id="{8BD91528-1FA5-4B0C-AC00-F90DED554276}"/>
              </a:ext>
            </a:extLst>
          </p:cNvPr>
          <p:cNvSpPr>
            <a:spLocks noGrp="1"/>
          </p:cNvSpPr>
          <p:nvPr>
            <p:ph sz="quarter" idx="17"/>
          </p:nvPr>
        </p:nvSpPr>
        <p:spPr>
          <a:xfrm>
            <a:off x="342900" y="4035857"/>
            <a:ext cx="8639352" cy="2497286"/>
          </a:xfrm>
        </p:spPr>
        <p:txBody>
          <a:bodyPr>
            <a:normAutofit/>
          </a:bodyPr>
          <a:lstStyle/>
          <a:p>
            <a:pPr marL="114300" defTabSz="809625">
              <a:spcBef>
                <a:spcPts val="0"/>
              </a:spcBef>
              <a:spcAft>
                <a:spcPts val="300"/>
              </a:spcAft>
            </a:pPr>
            <a:r>
              <a:rPr lang="en-US" altLang="en-US" sz="2400" dirty="0"/>
              <a:t>Resources are difficult (or impossible) to imitate when they are:</a:t>
            </a:r>
          </a:p>
          <a:p>
            <a:pPr marL="291600" indent="-291600" defTabSz="809625">
              <a:spcBef>
                <a:spcPts val="0"/>
              </a:spcBef>
              <a:spcAft>
                <a:spcPts val="300"/>
              </a:spcAft>
              <a:buFont typeface="Arial" panose="020B0604020202020204" pitchFamily="34" charset="0"/>
              <a:buChar char="•"/>
            </a:pPr>
            <a:r>
              <a:rPr lang="en-US" altLang="en-US" sz="2400" dirty="0"/>
              <a:t>Tacit.</a:t>
            </a:r>
          </a:p>
          <a:p>
            <a:pPr marL="291600" indent="-291600" defTabSz="809625">
              <a:spcBef>
                <a:spcPts val="0"/>
              </a:spcBef>
              <a:spcAft>
                <a:spcPts val="300"/>
              </a:spcAft>
              <a:buFont typeface="Arial" panose="020B0604020202020204" pitchFamily="34" charset="0"/>
              <a:buChar char="•"/>
            </a:pPr>
            <a:r>
              <a:rPr lang="en-US" altLang="en-US" sz="2400" dirty="0"/>
              <a:t>Path dependent.</a:t>
            </a:r>
          </a:p>
          <a:p>
            <a:pPr marL="291600" indent="-291600" defTabSz="809625">
              <a:spcBef>
                <a:spcPts val="0"/>
              </a:spcBef>
              <a:spcAft>
                <a:spcPts val="300"/>
              </a:spcAft>
              <a:buFont typeface="Arial" panose="020B0604020202020204" pitchFamily="34" charset="0"/>
              <a:buChar char="•"/>
            </a:pPr>
            <a:r>
              <a:rPr lang="en-US" altLang="en-US" sz="2400" dirty="0"/>
              <a:t>Socially complex.</a:t>
            </a:r>
          </a:p>
          <a:p>
            <a:pPr marL="291600" indent="-291600" defTabSz="809625">
              <a:spcBef>
                <a:spcPts val="0"/>
              </a:spcBef>
              <a:spcAft>
                <a:spcPts val="300"/>
              </a:spcAft>
              <a:buFont typeface="Arial" panose="020B0604020202020204" pitchFamily="34" charset="0"/>
              <a:buChar char="•"/>
            </a:pPr>
            <a:r>
              <a:rPr lang="en-US" altLang="en-US" sz="2400" dirty="0"/>
              <a:t>Causally ambiguous.</a:t>
            </a:r>
          </a:p>
          <a:p>
            <a:endParaRPr lang="en-US" sz="2400" dirty="0"/>
          </a:p>
        </p:txBody>
      </p:sp>
      <p:sp>
        <p:nvSpPr>
          <p:cNvPr id="6" name="Slide Number Placeholder 5"/>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287411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Identifying Core Competencies and Capabilities </a:t>
            </a:r>
            <a:r>
              <a:rPr lang="en-GB" sz="1100" b="0" dirty="0"/>
              <a:t>1</a:t>
            </a:r>
            <a:endParaRPr lang="en-IN" b="0" dirty="0"/>
          </a:p>
        </p:txBody>
      </p:sp>
      <p:sp>
        <p:nvSpPr>
          <p:cNvPr id="3" name="Content Placeholder 2"/>
          <p:cNvSpPr>
            <a:spLocks noGrp="1"/>
          </p:cNvSpPr>
          <p:nvPr>
            <p:ph sz="quarter" idx="11"/>
          </p:nvPr>
        </p:nvSpPr>
        <p:spPr/>
        <p:txBody>
          <a:bodyPr/>
          <a:lstStyle/>
          <a:p>
            <a:r>
              <a:rPr lang="en-GB" sz="2400" b="1" dirty="0"/>
              <a:t>Core Competencies</a:t>
            </a:r>
            <a:r>
              <a:rPr lang="en-GB" sz="2400" dirty="0"/>
              <a:t>: A set of integrated and harmonized abilities that distinguish the firm in the marketplace.</a:t>
            </a:r>
          </a:p>
          <a:p>
            <a:r>
              <a:rPr lang="en-GB" sz="2200" dirty="0"/>
              <a:t>Competencies typically combine multiple kinds of abilities.</a:t>
            </a:r>
          </a:p>
          <a:p>
            <a:r>
              <a:rPr lang="en-GB" sz="2200" dirty="0"/>
              <a:t>Several core competencies may underlie a business unit.</a:t>
            </a:r>
          </a:p>
          <a:p>
            <a:r>
              <a:rPr lang="en-GB" sz="2200" dirty="0"/>
              <a:t>Several business units may draw from same competency.</a:t>
            </a:r>
          </a:p>
          <a:p>
            <a:r>
              <a:rPr lang="en-GB" sz="2200" dirty="0"/>
              <a:t>Core competencies should:</a:t>
            </a:r>
          </a:p>
          <a:p>
            <a:pPr marL="291600" lvl="1" indent="-291600"/>
            <a:r>
              <a:rPr lang="en-GB" dirty="0"/>
              <a:t>Be a significant source of competitive differentiation.</a:t>
            </a:r>
          </a:p>
          <a:p>
            <a:pPr marL="291600" lvl="1" indent="-291600"/>
            <a:r>
              <a:rPr lang="en-GB" dirty="0"/>
              <a:t>Cover a range of businesses.</a:t>
            </a:r>
          </a:p>
          <a:p>
            <a:pPr marL="291600" lvl="1" indent="-291600"/>
            <a:r>
              <a:rPr lang="en-GB" dirty="0"/>
              <a:t>Be hard for competitors to imitate.</a:t>
            </a:r>
          </a:p>
        </p:txBody>
      </p:sp>
      <p:sp>
        <p:nvSpPr>
          <p:cNvPr id="6" name="Slide Number Placeholder 5"/>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89280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Identifying Core Competencies and Capabilities </a:t>
            </a:r>
            <a:r>
              <a:rPr lang="en-GB" sz="1100" b="0" dirty="0"/>
              <a:t>2</a:t>
            </a:r>
            <a:endParaRPr lang="en-IN" b="0" dirty="0"/>
          </a:p>
        </p:txBody>
      </p:sp>
      <p:pic>
        <p:nvPicPr>
          <p:cNvPr id="8" name="Picture 7" descr="A flow diagram from bottom to top visualizes core competencies, core products, business units, and end products."/>
          <p:cNvPicPr>
            <a:picLocks noChangeAspect="1"/>
          </p:cNvPicPr>
          <p:nvPr/>
        </p:nvPicPr>
        <p:blipFill>
          <a:blip r:embed="rId2"/>
          <a:stretch>
            <a:fillRect/>
          </a:stretch>
        </p:blipFill>
        <p:spPr>
          <a:xfrm>
            <a:off x="2319437" y="1363293"/>
            <a:ext cx="4505124" cy="4000783"/>
          </a:xfrm>
          <a:prstGeom prst="rect">
            <a:avLst/>
          </a:prstGeom>
        </p:spPr>
      </p:pic>
      <p:sp>
        <p:nvSpPr>
          <p:cNvPr id="5" name="Content Placeholder 4"/>
          <p:cNvSpPr>
            <a:spLocks noGrp="1"/>
          </p:cNvSpPr>
          <p:nvPr>
            <p:ph sz="quarter" idx="11"/>
          </p:nvPr>
        </p:nvSpPr>
        <p:spPr>
          <a:xfrm>
            <a:off x="342900" y="5633357"/>
            <a:ext cx="8458200" cy="506187"/>
          </a:xfrm>
        </p:spPr>
        <p:txBody>
          <a:bodyPr>
            <a:noAutofit/>
          </a:bodyPr>
          <a:lstStyle/>
          <a:p>
            <a:r>
              <a:rPr lang="en-GB" sz="1400" dirty="0"/>
              <a:t>Source: C. K. </a:t>
            </a:r>
            <a:r>
              <a:rPr lang="en-GB" sz="1400" dirty="0" err="1"/>
              <a:t>Prahalad</a:t>
            </a:r>
            <a:r>
              <a:rPr lang="en-GB" sz="1400" dirty="0"/>
              <a:t> and G. Hamel, “The Core Competence of the Corporation,” </a:t>
            </a:r>
            <a:r>
              <a:rPr lang="en-GB" sz="1400" b="1" dirty="0"/>
              <a:t>Harvard Business Review</a:t>
            </a:r>
            <a:r>
              <a:rPr lang="en-GB" sz="1400" dirty="0"/>
              <a:t>, May–June 19</a:t>
            </a:r>
            <a:r>
              <a:rPr lang="en-GB" sz="100" dirty="0"/>
              <a:t> </a:t>
            </a:r>
            <a:r>
              <a:rPr lang="en-GB" sz="1400" dirty="0"/>
              <a:t>90.</a:t>
            </a:r>
          </a:p>
        </p:txBody>
      </p:sp>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162298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Risk of Core Rigidities</a:t>
            </a:r>
            <a:endParaRPr lang="en-IN" b="0" dirty="0"/>
          </a:p>
        </p:txBody>
      </p:sp>
      <p:sp>
        <p:nvSpPr>
          <p:cNvPr id="3" name="Content Placeholder 2"/>
          <p:cNvSpPr>
            <a:spLocks noGrp="1"/>
          </p:cNvSpPr>
          <p:nvPr>
            <p:ph sz="quarter" idx="11"/>
          </p:nvPr>
        </p:nvSpPr>
        <p:spPr/>
        <p:txBody>
          <a:bodyPr/>
          <a:lstStyle/>
          <a:p>
            <a:r>
              <a:rPr lang="en-GB" sz="2400" dirty="0"/>
              <a:t>When firms excel at an activity, they can become over committed to it and rigid.</a:t>
            </a:r>
          </a:p>
          <a:p>
            <a:r>
              <a:rPr lang="en-GB" sz="2200" dirty="0"/>
              <a:t>Incentives and culture may reward current competencies while thwarting development of new competencies.</a:t>
            </a:r>
          </a:p>
          <a:p>
            <a:r>
              <a:rPr lang="en-GB" sz="2200" dirty="0"/>
              <a:t>Dynamic capabilities are competencies that enable the firm to quickly respond to change.</a:t>
            </a:r>
          </a:p>
          <a:p>
            <a:pPr marL="291600" lvl="1" indent="-291600"/>
            <a:r>
              <a:rPr lang="en-GB" dirty="0"/>
              <a:t>For example, firm may develop a set of abilities that enable it to rapidly deploy new product development teams for a new opportunity; firm may develop competency in working with alliance partners to gain needed resources quickly.</a:t>
            </a:r>
          </a:p>
        </p:txBody>
      </p:sp>
      <p:sp>
        <p:nvSpPr>
          <p:cNvPr id="6" name="Slide Number Placeholder 5"/>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63199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Strategic Intent</a:t>
            </a:r>
            <a:endParaRPr lang="en-IN" b="0" dirty="0"/>
          </a:p>
        </p:txBody>
      </p:sp>
      <p:sp>
        <p:nvSpPr>
          <p:cNvPr id="3" name="Content Placeholder 2"/>
          <p:cNvSpPr>
            <a:spLocks noGrp="1"/>
          </p:cNvSpPr>
          <p:nvPr>
            <p:ph sz="quarter" idx="11"/>
          </p:nvPr>
        </p:nvSpPr>
        <p:spPr>
          <a:xfrm>
            <a:off x="342901" y="1276710"/>
            <a:ext cx="8458199" cy="2232000"/>
          </a:xfrm>
        </p:spPr>
        <p:txBody>
          <a:bodyPr>
            <a:normAutofit lnSpcReduction="10000"/>
          </a:bodyPr>
          <a:lstStyle/>
          <a:p>
            <a:r>
              <a:rPr lang="en-GB" sz="2200" b="1" dirty="0"/>
              <a:t>Strategic Intent.</a:t>
            </a:r>
          </a:p>
          <a:p>
            <a:r>
              <a:rPr lang="en-GB" dirty="0"/>
              <a:t>A long-term goal that is ambitious, builds upon and stretches firm’s core competencies, and draws from all levels of the organization.</a:t>
            </a:r>
          </a:p>
          <a:p>
            <a:pPr marL="291600" lvl="1" indent="-291600"/>
            <a:r>
              <a:rPr lang="en-GB" sz="1800" dirty="0"/>
              <a:t>Typically looks 10 to 20 years ahead, establishes clear milestones.</a:t>
            </a:r>
          </a:p>
          <a:p>
            <a:pPr marL="291600" lvl="1" indent="-291600"/>
            <a:r>
              <a:rPr lang="en-GB" sz="1800" dirty="0"/>
              <a:t>Firm should identify resources and capabilities needed to close gap between strategic intent and current position.</a:t>
            </a:r>
          </a:p>
        </p:txBody>
      </p:sp>
      <p:pic>
        <p:nvPicPr>
          <p:cNvPr id="5" name="Picture 4" descr="An illustration shows the firm's current and desired resource and capability gap."/>
          <p:cNvPicPr>
            <a:picLocks noChangeAspect="1"/>
          </p:cNvPicPr>
          <p:nvPr/>
        </p:nvPicPr>
        <p:blipFill>
          <a:blip r:embed="rId2"/>
          <a:stretch>
            <a:fillRect/>
          </a:stretch>
        </p:blipFill>
        <p:spPr>
          <a:xfrm>
            <a:off x="2334504" y="3659096"/>
            <a:ext cx="4474993" cy="2522919"/>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147278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Blue Ocean Strategy </a:t>
            </a:r>
            <a:r>
              <a:rPr lang="en-GB" sz="1000" b="0" dirty="0"/>
              <a:t>1</a:t>
            </a:r>
            <a:endParaRPr lang="en-IN" b="0" dirty="0"/>
          </a:p>
        </p:txBody>
      </p:sp>
      <p:graphicFrame>
        <p:nvGraphicFramePr>
          <p:cNvPr id="7" name="Table 6"/>
          <p:cNvGraphicFramePr>
            <a:graphicFrameLocks noGrp="1"/>
          </p:cNvGraphicFramePr>
          <p:nvPr>
            <p:extLst>
              <p:ext uri="{D42A27DB-BD31-4B8C-83A1-F6EECF244321}">
                <p14:modId xmlns:p14="http://schemas.microsoft.com/office/powerpoint/2010/main" val="434180764"/>
              </p:ext>
            </p:extLst>
          </p:nvPr>
        </p:nvGraphicFramePr>
        <p:xfrm>
          <a:off x="342900" y="1935480"/>
          <a:ext cx="8458200" cy="298704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3245242021"/>
                    </a:ext>
                  </a:extLst>
                </a:gridCol>
                <a:gridCol w="4229100">
                  <a:extLst>
                    <a:ext uri="{9D8B030D-6E8A-4147-A177-3AD203B41FA5}">
                      <a16:colId xmlns:a16="http://schemas.microsoft.com/office/drawing/2014/main" val="1476226775"/>
                    </a:ext>
                  </a:extLst>
                </a:gridCol>
              </a:tblGrid>
              <a:tr h="370840">
                <a:tc>
                  <a:txBody>
                    <a:bodyPr/>
                    <a:lstStyle/>
                    <a:p>
                      <a:pPr marL="0" marR="0" algn="ctr">
                        <a:spcBef>
                          <a:spcPts val="0"/>
                        </a:spcBef>
                        <a:spcAft>
                          <a:spcPts val="0"/>
                        </a:spcAft>
                      </a:pPr>
                      <a:r>
                        <a:rPr lang="en-GB" sz="2000" dirty="0">
                          <a:solidFill>
                            <a:schemeClr val="bg1"/>
                          </a:solidFill>
                          <a:effectLst/>
                        </a:rPr>
                        <a:t>Red Ocean Strategy</a:t>
                      </a:r>
                      <a:endParaRPr lang="en-US" sz="2000" dirty="0">
                        <a:solidFill>
                          <a:schemeClr val="bg1"/>
                        </a:solidFill>
                        <a:effectLst/>
                        <a:latin typeface="Times New Roman"/>
                        <a:ea typeface="Times New Roman"/>
                      </a:endParaRPr>
                    </a:p>
                  </a:txBody>
                  <a:tcP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2000" dirty="0">
                          <a:solidFill>
                            <a:schemeClr val="bg1"/>
                          </a:solidFill>
                          <a:effectLst/>
                        </a:rPr>
                        <a:t>Blue Ocean Strategy</a:t>
                      </a:r>
                      <a:endParaRPr lang="en-US" sz="2000" dirty="0">
                        <a:solidFill>
                          <a:schemeClr val="bg1"/>
                        </a:solidFill>
                        <a:effectLst/>
                        <a:latin typeface="Times New Roman"/>
                        <a:ea typeface="Times New Roman"/>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362542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Compete in existing market space</a:t>
                      </a:r>
                      <a:endParaRPr lang="en-US" sz="2000" dirty="0">
                        <a:solidFill>
                          <a:schemeClr val="tx1"/>
                        </a:solidFill>
                        <a:effectLst/>
                        <a:latin typeface="Times New Roman"/>
                        <a:ea typeface="Times New Roman"/>
                      </a:endParaRPr>
                    </a:p>
                  </a:txBody>
                  <a:tcPr>
                    <a:lnT w="12700" cap="flat" cmpd="sng" algn="ctr">
                      <a:solidFill>
                        <a:schemeClr val="tx1"/>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Create uncontested market space</a:t>
                      </a:r>
                      <a:endParaRPr lang="en-US" sz="2000" dirty="0">
                        <a:solidFill>
                          <a:schemeClr val="tx1"/>
                        </a:solidFill>
                        <a:effectLst/>
                        <a:latin typeface="Times New Roman"/>
                        <a:ea typeface="Times New Roman"/>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59595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Beat the competition</a:t>
                      </a:r>
                      <a:endParaRPr lang="en-US" sz="2000" dirty="0">
                        <a:solidFill>
                          <a:schemeClr val="tx1"/>
                        </a:solidFill>
                        <a:effectLst/>
                        <a:latin typeface="Times New Roman"/>
                        <a:ea typeface="Times New Roma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Make the competition irrelevant</a:t>
                      </a:r>
                      <a:endParaRPr lang="en-US" sz="2000" dirty="0">
                        <a:solidFill>
                          <a:schemeClr val="tx1"/>
                        </a:solidFill>
                        <a:effectLst/>
                        <a:latin typeface="Times New Roman"/>
                        <a:ea typeface="Times New Roman"/>
                      </a:endParaRPr>
                    </a:p>
                  </a:txBody>
                  <a:tcPr/>
                </a:tc>
                <a:extLst>
                  <a:ext uri="{0D108BD9-81ED-4DB2-BD59-A6C34878D82A}">
                    <a16:rowId xmlns:a16="http://schemas.microsoft.com/office/drawing/2014/main" val="3157807248"/>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Exploit existing demand</a:t>
                      </a:r>
                      <a:endParaRPr lang="en-US" sz="2000" dirty="0">
                        <a:solidFill>
                          <a:schemeClr val="tx1"/>
                        </a:solidFill>
                        <a:effectLst/>
                        <a:latin typeface="Times New Roman"/>
                        <a:ea typeface="Times New Roman"/>
                      </a:endParaRPr>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Create and capture new demand</a:t>
                      </a:r>
                      <a:endParaRPr lang="en-US" sz="2000" dirty="0">
                        <a:solidFill>
                          <a:schemeClr val="tx1"/>
                        </a:solidFill>
                        <a:effectLst/>
                        <a:latin typeface="Times New Roman"/>
                        <a:ea typeface="Times New Roman"/>
                      </a:endParaRPr>
                    </a:p>
                  </a:txBody>
                  <a:tcPr>
                    <a:lnB w="12700" cmpd="sng">
                      <a:noFill/>
                    </a:lnB>
                  </a:tcPr>
                </a:tc>
                <a:extLst>
                  <a:ext uri="{0D108BD9-81ED-4DB2-BD59-A6C34878D82A}">
                    <a16:rowId xmlns:a16="http://schemas.microsoft.com/office/drawing/2014/main" val="121768965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Make the value-cost trade-off</a:t>
                      </a:r>
                      <a:endParaRPr lang="en-US" sz="2000" dirty="0">
                        <a:solidFill>
                          <a:schemeClr val="tx1"/>
                        </a:solidFill>
                        <a:effectLst/>
                        <a:latin typeface="Times New Roman"/>
                        <a:ea typeface="Times New Roman"/>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Break the value-cost trade-off</a:t>
                      </a:r>
                      <a:endParaRPr lang="en-US" sz="2000" dirty="0">
                        <a:solidFill>
                          <a:schemeClr val="tx1"/>
                        </a:solidFill>
                        <a:effectLst/>
                        <a:latin typeface="Times New Roman"/>
                        <a:ea typeface="Times New Roman"/>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20742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Align the whole system of a firm’s activities with its strategic choice of differentiation or low cost.</a:t>
                      </a:r>
                      <a:endParaRPr lang="en-US" sz="2000" dirty="0">
                        <a:solidFill>
                          <a:schemeClr val="tx1"/>
                        </a:solidFill>
                        <a:effectLst/>
                        <a:latin typeface="Times New Roman"/>
                        <a:ea typeface="Times New Roman"/>
                      </a:endParaRPr>
                    </a:p>
                  </a:txBody>
                  <a:tcPr>
                    <a:lnT w="12700" cap="flat" cmpd="sng" algn="ctr">
                      <a:solidFill>
                        <a:schemeClr val="tx1"/>
                      </a:solidFill>
                      <a:prstDash val="solid"/>
                      <a:round/>
                      <a:headEnd type="none" w="med" len="med"/>
                      <a:tailEnd type="none" w="med" len="med"/>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rPr>
                        <a:t>Align the whole system of a firm’s activities in pursuit of</a:t>
                      </a:r>
                      <a:r>
                        <a:rPr lang="en-GB" sz="2000" baseline="0" dirty="0">
                          <a:solidFill>
                            <a:schemeClr val="tx1"/>
                          </a:solidFill>
                          <a:effectLst/>
                        </a:rPr>
                        <a:t> </a:t>
                      </a:r>
                      <a:r>
                        <a:rPr lang="en-GB" sz="2000" dirty="0">
                          <a:solidFill>
                            <a:schemeClr val="tx1"/>
                          </a:solidFill>
                          <a:effectLst/>
                        </a:rPr>
                        <a:t>differentiation and low cost. </a:t>
                      </a:r>
                      <a:endParaRPr lang="en-US" sz="2000" dirty="0">
                        <a:solidFill>
                          <a:schemeClr val="tx1"/>
                        </a:solidFill>
                        <a:effectLst/>
                        <a:latin typeface="Times New Roman"/>
                        <a:ea typeface="Times New Roman"/>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8050294"/>
                  </a:ext>
                </a:extLst>
              </a:tr>
            </a:tbl>
          </a:graphicData>
        </a:graphic>
      </p:graphicFrame>
      <p:sp>
        <p:nvSpPr>
          <p:cNvPr id="3" name="Content Placeholder 2"/>
          <p:cNvSpPr>
            <a:spLocks noGrp="1"/>
          </p:cNvSpPr>
          <p:nvPr>
            <p:ph sz="quarter" idx="11"/>
          </p:nvPr>
        </p:nvSpPr>
        <p:spPr>
          <a:xfrm>
            <a:off x="342900" y="5470071"/>
            <a:ext cx="8458200" cy="778329"/>
          </a:xfrm>
        </p:spPr>
        <p:txBody>
          <a:bodyPr/>
          <a:lstStyle/>
          <a:p>
            <a:r>
              <a:rPr lang="en-GB" dirty="0"/>
              <a:t>Adapted from Kim, W.C. &amp; Mauborgne, R. 2005. </a:t>
            </a:r>
            <a:r>
              <a:rPr lang="en-GB" u="sng" dirty="0"/>
              <a:t>Blue ocean strategy</a:t>
            </a:r>
            <a:r>
              <a:rPr lang="en-GB" dirty="0"/>
              <a:t>. Boston: Harvard Business School Press.</a:t>
            </a:r>
          </a:p>
        </p:txBody>
      </p:sp>
      <p:sp>
        <p:nvSpPr>
          <p:cNvPr id="6" name="Slide Number Placeholder 5"/>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10630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Blue Ocean Strategy </a:t>
            </a:r>
            <a:r>
              <a:rPr lang="en-GB" sz="1000" b="0" dirty="0"/>
              <a:t>2</a:t>
            </a:r>
            <a:endParaRPr lang="en-IN" b="0" dirty="0"/>
          </a:p>
        </p:txBody>
      </p:sp>
      <p:sp>
        <p:nvSpPr>
          <p:cNvPr id="3" name="Content Placeholder 2"/>
          <p:cNvSpPr>
            <a:spLocks noGrp="1"/>
          </p:cNvSpPr>
          <p:nvPr>
            <p:ph sz="quarter" idx="11"/>
          </p:nvPr>
        </p:nvSpPr>
        <p:spPr>
          <a:xfrm>
            <a:off x="342901" y="1276710"/>
            <a:ext cx="3624942" cy="4971690"/>
          </a:xfrm>
        </p:spPr>
        <p:txBody>
          <a:bodyPr>
            <a:normAutofit fontScale="70000" lnSpcReduction="20000"/>
          </a:bodyPr>
          <a:lstStyle/>
          <a:p>
            <a:r>
              <a:rPr lang="en-GB" sz="3100" dirty="0"/>
              <a:t>Managers can challenge the industry industry’s strategic logic by asking the following four questions:</a:t>
            </a:r>
          </a:p>
          <a:p>
            <a:pPr marL="403200" indent="-403200">
              <a:buFont typeface="+mj-lt"/>
              <a:buAutoNum type="arabicPeriod"/>
            </a:pPr>
            <a:r>
              <a:rPr lang="en-GB" sz="2900" dirty="0"/>
              <a:t>Which of the factors that the industry takes for granted should be </a:t>
            </a:r>
            <a:r>
              <a:rPr lang="en-GB" sz="2900" b="1" dirty="0"/>
              <a:t>eliminated</a:t>
            </a:r>
            <a:r>
              <a:rPr lang="en-GB" sz="2900" dirty="0"/>
              <a:t>?</a:t>
            </a:r>
          </a:p>
          <a:p>
            <a:pPr marL="403200" indent="-403200">
              <a:buFont typeface="+mj-lt"/>
              <a:buAutoNum type="arabicPeriod"/>
            </a:pPr>
            <a:r>
              <a:rPr lang="en-GB" sz="2900" dirty="0"/>
              <a:t>Which factors should be </a:t>
            </a:r>
            <a:r>
              <a:rPr lang="en-GB" sz="2900" b="1" dirty="0"/>
              <a:t>reduced well below </a:t>
            </a:r>
            <a:r>
              <a:rPr lang="en-GB" sz="2900" dirty="0"/>
              <a:t>the industry’s standard?</a:t>
            </a:r>
          </a:p>
          <a:p>
            <a:pPr marL="403200" indent="-403200">
              <a:buFont typeface="+mj-lt"/>
              <a:buAutoNum type="arabicPeriod"/>
            </a:pPr>
            <a:r>
              <a:rPr lang="en-GB" sz="2900" dirty="0"/>
              <a:t>Which factors should be </a:t>
            </a:r>
            <a:r>
              <a:rPr lang="en-GB" sz="2900" b="1" dirty="0"/>
              <a:t>raised well above </a:t>
            </a:r>
            <a:r>
              <a:rPr lang="en-GB" sz="2900" dirty="0"/>
              <a:t>the industry’s standard?</a:t>
            </a:r>
          </a:p>
          <a:p>
            <a:pPr marL="403200" indent="-403200">
              <a:buFont typeface="+mj-lt"/>
              <a:buAutoNum type="arabicPeriod"/>
            </a:pPr>
            <a:r>
              <a:rPr lang="en-GB" sz="2900" dirty="0"/>
              <a:t>Which factors should be </a:t>
            </a:r>
            <a:r>
              <a:rPr lang="en-GB" sz="2900" b="1" dirty="0"/>
              <a:t>created</a:t>
            </a:r>
            <a:r>
              <a:rPr lang="en-GB" sz="2900" dirty="0"/>
              <a:t> that the industry has never offered.</a:t>
            </a:r>
          </a:p>
        </p:txBody>
      </p:sp>
      <p:pic>
        <p:nvPicPr>
          <p:cNvPr id="5" name="Picture 4" descr="A graph relates the relative level of offering to dimensions of competition and represents three line charts."/>
          <p:cNvPicPr>
            <a:picLocks noChangeAspect="1"/>
          </p:cNvPicPr>
          <p:nvPr/>
        </p:nvPicPr>
        <p:blipFill>
          <a:blip r:embed="rId2"/>
          <a:stretch>
            <a:fillRect/>
          </a:stretch>
        </p:blipFill>
        <p:spPr>
          <a:xfrm>
            <a:off x="4086518" y="1278000"/>
            <a:ext cx="4726117" cy="2882931"/>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3482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Theory In Action</a:t>
            </a:r>
            <a:endParaRPr lang="en-IN" b="0" dirty="0"/>
          </a:p>
        </p:txBody>
      </p:sp>
      <p:sp>
        <p:nvSpPr>
          <p:cNvPr id="3" name="Content Placeholder 2"/>
          <p:cNvSpPr>
            <a:spLocks noGrp="1"/>
          </p:cNvSpPr>
          <p:nvPr>
            <p:ph sz="quarter" idx="11"/>
          </p:nvPr>
        </p:nvSpPr>
        <p:spPr>
          <a:xfrm>
            <a:off x="342901" y="1276708"/>
            <a:ext cx="3902528" cy="4013749"/>
          </a:xfrm>
        </p:spPr>
        <p:txBody>
          <a:bodyPr>
            <a:normAutofit/>
          </a:bodyPr>
          <a:lstStyle/>
          <a:p>
            <a:r>
              <a:rPr lang="en-GB" sz="2400" b="1" dirty="0"/>
              <a:t>The Balanced Scorecard.</a:t>
            </a:r>
          </a:p>
          <a:p>
            <a:r>
              <a:rPr lang="en-GB" sz="2200" dirty="0"/>
              <a:t>Kaplan and Norton argue that effective performance measurement should incorporate</a:t>
            </a:r>
            <a:r>
              <a:rPr lang="en-GB" sz="2400" dirty="0"/>
              <a:t>:</a:t>
            </a:r>
          </a:p>
          <a:p>
            <a:pPr marL="291600" lvl="1" indent="-291600"/>
            <a:r>
              <a:rPr lang="en-GB" dirty="0"/>
              <a:t>Financial perspective.</a:t>
            </a:r>
          </a:p>
          <a:p>
            <a:pPr marL="291600" lvl="1" indent="-291600"/>
            <a:r>
              <a:rPr lang="en-GB" dirty="0"/>
              <a:t>Customer perspective.</a:t>
            </a:r>
          </a:p>
          <a:p>
            <a:pPr marL="291600" lvl="1" indent="-291600"/>
            <a:r>
              <a:rPr lang="en-GB" dirty="0"/>
              <a:t>Internal perspective.</a:t>
            </a:r>
          </a:p>
          <a:p>
            <a:pPr marL="291600" lvl="1" indent="-291600"/>
            <a:r>
              <a:rPr lang="en-GB" dirty="0"/>
              <a:t>Innovation and learning.</a:t>
            </a:r>
          </a:p>
        </p:txBody>
      </p:sp>
      <p:pic>
        <p:nvPicPr>
          <p:cNvPr id="8" name="Picture 7" descr="The balanced score card shows the statement of vision, 1, definition of S B U, 2, mission statment, and 3, vision statement. "/>
          <p:cNvPicPr>
            <a:picLocks noChangeAspect="1"/>
          </p:cNvPicPr>
          <p:nvPr/>
        </p:nvPicPr>
        <p:blipFill>
          <a:blip r:embed="rId2"/>
          <a:stretch>
            <a:fillRect/>
          </a:stretch>
        </p:blipFill>
        <p:spPr>
          <a:xfrm>
            <a:off x="4553617" y="1169999"/>
            <a:ext cx="4428635" cy="4136929"/>
          </a:xfrm>
          <a:prstGeom prst="rect">
            <a:avLst/>
          </a:prstGeom>
        </p:spPr>
      </p:pic>
      <p:sp>
        <p:nvSpPr>
          <p:cNvPr id="4" name="Content Placeholder 3"/>
          <p:cNvSpPr>
            <a:spLocks noGrp="1"/>
          </p:cNvSpPr>
          <p:nvPr>
            <p:ph sz="quarter" idx="14"/>
          </p:nvPr>
        </p:nvSpPr>
        <p:spPr>
          <a:xfrm>
            <a:off x="4690048" y="5422263"/>
            <a:ext cx="3902529" cy="778330"/>
          </a:xfrm>
        </p:spPr>
        <p:txBody>
          <a:bodyPr>
            <a:normAutofit/>
          </a:bodyPr>
          <a:lstStyle/>
          <a:p>
            <a:r>
              <a:rPr lang="en-GB" sz="1400" dirty="0"/>
              <a:t>Source: R. Kaplan and D. </a:t>
            </a:r>
            <a:r>
              <a:rPr lang="en-GB" sz="1400" dirty="0" err="1"/>
              <a:t>Norto</a:t>
            </a:r>
            <a:r>
              <a:rPr lang="en-GB" sz="1400" dirty="0"/>
              <a:t>, “Putting the Balanced Scorecard to Work,” </a:t>
            </a:r>
            <a:r>
              <a:rPr lang="en-GB" sz="1400" b="1" dirty="0"/>
              <a:t>Harvard Business Review</a:t>
            </a:r>
            <a:r>
              <a:rPr lang="en-GB" sz="1400" dirty="0"/>
              <a:t>, September–October 19</a:t>
            </a:r>
            <a:r>
              <a:rPr lang="en-GB" sz="100" dirty="0"/>
              <a:t> </a:t>
            </a:r>
            <a:r>
              <a:rPr lang="en-GB" sz="1400" dirty="0"/>
              <a:t>93.</a:t>
            </a:r>
          </a:p>
        </p:txBody>
      </p:sp>
      <p:sp>
        <p:nvSpPr>
          <p:cNvPr id="5" name="Text Placeholder 4"/>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7" name="Slide Number Placeholder 6"/>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2983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Questions</a:t>
            </a:r>
          </a:p>
        </p:txBody>
      </p:sp>
      <p:sp>
        <p:nvSpPr>
          <p:cNvPr id="3" name="Content Placeholder 2"/>
          <p:cNvSpPr>
            <a:spLocks noGrp="1"/>
          </p:cNvSpPr>
          <p:nvPr>
            <p:ph sz="quarter" idx="11"/>
          </p:nvPr>
        </p:nvSpPr>
        <p:spPr>
          <a:xfrm>
            <a:off x="342900" y="1276709"/>
            <a:ext cx="8458200" cy="5238391"/>
          </a:xfrm>
        </p:spPr>
        <p:txBody>
          <a:bodyPr>
            <a:noAutofit/>
          </a:bodyPr>
          <a:lstStyle/>
          <a:p>
            <a:pPr marL="403200" indent="-403200">
              <a:buFont typeface="+mj-lt"/>
              <a:buAutoNum type="arabicPeriod"/>
            </a:pPr>
            <a:r>
              <a:rPr lang="en-GB" sz="2200" dirty="0"/>
              <a:t>What is the difference between a </a:t>
            </a:r>
            <a:r>
              <a:rPr lang="en-GB" sz="2200" b="1" dirty="0"/>
              <a:t>strength</a:t>
            </a:r>
            <a:r>
              <a:rPr lang="en-GB" sz="2200" dirty="0"/>
              <a:t>, a </a:t>
            </a:r>
            <a:r>
              <a:rPr lang="en-GB" sz="2200" b="1" dirty="0"/>
              <a:t>competitive</a:t>
            </a:r>
            <a:r>
              <a:rPr lang="en-GB" sz="2200" dirty="0"/>
              <a:t> </a:t>
            </a:r>
            <a:r>
              <a:rPr lang="en-GB" sz="2200" b="1" dirty="0"/>
              <a:t>advantage</a:t>
            </a:r>
            <a:r>
              <a:rPr lang="en-GB" sz="2200" dirty="0"/>
              <a:t>, and a </a:t>
            </a:r>
            <a:r>
              <a:rPr lang="en-GB" sz="2200" b="1" dirty="0"/>
              <a:t>sustainable competitive advantage</a:t>
            </a:r>
            <a:r>
              <a:rPr lang="en-GB" sz="2200" dirty="0"/>
              <a:t>?</a:t>
            </a:r>
          </a:p>
          <a:p>
            <a:pPr marL="403200" indent="-403200">
              <a:buFont typeface="+mj-lt"/>
              <a:buAutoNum type="arabicPeriod"/>
            </a:pPr>
            <a:r>
              <a:rPr lang="en-GB" sz="2200" dirty="0"/>
              <a:t>What makes an ability (or set of abilities) a core competency?</a:t>
            </a:r>
          </a:p>
          <a:p>
            <a:pPr marL="403200" indent="-403200">
              <a:buFont typeface="+mj-lt"/>
              <a:buAutoNum type="arabicPeriod"/>
            </a:pPr>
            <a:r>
              <a:rPr lang="en-GB" sz="2200" dirty="0"/>
              <a:t>Why is it necessary to perform an external and internal analysis before the firm can identify its true core competencies?</a:t>
            </a:r>
          </a:p>
          <a:p>
            <a:pPr marL="403200" indent="-403200">
              <a:buFont typeface="+mj-lt"/>
              <a:buAutoNum type="arabicPeriod"/>
            </a:pPr>
            <a:r>
              <a:rPr lang="en-GB" sz="2200" dirty="0"/>
              <a:t>Pick a company you are familiar with. Can you identify some of its core competencies?</a:t>
            </a:r>
          </a:p>
          <a:p>
            <a:pPr marL="403200" indent="-403200">
              <a:buFont typeface="+mj-lt"/>
              <a:buAutoNum type="arabicPeriod"/>
            </a:pPr>
            <a:r>
              <a:rPr lang="en-GB" sz="2200" dirty="0"/>
              <a:t>How is the idea of “strategic intent” different from models of strategy that emphasize achieving a fit between the firm’s strategies and its current strengths, weaknesses, opportunities and threats (S</a:t>
            </a:r>
            <a:r>
              <a:rPr lang="en-GB" sz="100" dirty="0"/>
              <a:t> </a:t>
            </a:r>
            <a:r>
              <a:rPr lang="en-GB" sz="2200" dirty="0"/>
              <a:t>W</a:t>
            </a:r>
            <a:r>
              <a:rPr lang="en-GB" sz="100" dirty="0"/>
              <a:t> </a:t>
            </a:r>
            <a:r>
              <a:rPr lang="en-GB" sz="2200" dirty="0"/>
              <a:t>O</a:t>
            </a:r>
            <a:r>
              <a:rPr lang="en-GB" sz="100" dirty="0"/>
              <a:t> </a:t>
            </a:r>
            <a:r>
              <a:rPr lang="en-GB" sz="2200" dirty="0"/>
              <a:t>T)?</a:t>
            </a:r>
          </a:p>
          <a:p>
            <a:pPr marL="403200" indent="-403200">
              <a:buFont typeface="+mj-lt"/>
              <a:buAutoNum type="arabicPeriod"/>
            </a:pPr>
            <a:r>
              <a:rPr lang="en-GB" sz="2200" dirty="0"/>
              <a:t>Can a strategic intent be too ambitious?</a:t>
            </a:r>
          </a:p>
        </p:txBody>
      </p:sp>
      <p:sp>
        <p:nvSpPr>
          <p:cNvPr id="6" name="Slide Number Placeholder 5"/>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109490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0556CF-5C09-4990-85C3-DFBC5FAA7AEC}"/>
              </a:ext>
            </a:extLst>
          </p:cNvPr>
          <p:cNvSpPr>
            <a:spLocks noGrp="1"/>
          </p:cNvSpPr>
          <p:nvPr>
            <p:ph type="title"/>
          </p:nvPr>
        </p:nvSpPr>
        <p:spPr/>
        <p:txBody>
          <a:bodyPr>
            <a:noAutofit/>
          </a:bodyPr>
          <a:lstStyle/>
          <a:p>
            <a:r>
              <a:rPr lang="en-US" dirty="0"/>
              <a:t>Tesla, Inc. in 2021</a:t>
            </a:r>
            <a:endParaRPr lang="en-US" sz="1050" b="0" dirty="0"/>
          </a:p>
        </p:txBody>
      </p:sp>
      <p:sp>
        <p:nvSpPr>
          <p:cNvPr id="13" name="Content Placeholder 12">
            <a:extLst>
              <a:ext uri="{FF2B5EF4-FFF2-40B4-BE49-F238E27FC236}">
                <a16:creationId xmlns:a16="http://schemas.microsoft.com/office/drawing/2014/main" id="{6210963B-29CF-4450-9046-C56B1E2FAFE8}"/>
              </a:ext>
            </a:extLst>
          </p:cNvPr>
          <p:cNvSpPr>
            <a:spLocks noGrp="1"/>
          </p:cNvSpPr>
          <p:nvPr>
            <p:ph sz="quarter" idx="11"/>
          </p:nvPr>
        </p:nvSpPr>
        <p:spPr/>
        <p:txBody>
          <a:bodyPr>
            <a:noAutofit/>
          </a:bodyPr>
          <a:lstStyle/>
          <a:p>
            <a:r>
              <a:rPr lang="en-GB" altLang="en-US" dirty="0"/>
              <a:t>Tesla was founded in 2003 by Martin Eberhard, an entrepreneur who wanted to create a faster, sexier electric car. In 2004, Elon Musk agreed to fund the company and became Chairman of the Board. A few years later Eberhard left and Musk became C</a:t>
            </a:r>
            <a:r>
              <a:rPr lang="en-GB" altLang="en-US" sz="100" dirty="0"/>
              <a:t> </a:t>
            </a:r>
            <a:r>
              <a:rPr lang="en-GB" altLang="en-US" dirty="0"/>
              <a:t>E</a:t>
            </a:r>
            <a:r>
              <a:rPr lang="en-GB" altLang="en-US" sz="100" dirty="0"/>
              <a:t> </a:t>
            </a:r>
            <a:r>
              <a:rPr lang="en-GB" altLang="en-US" dirty="0"/>
              <a:t>O.</a:t>
            </a:r>
          </a:p>
          <a:p>
            <a:r>
              <a:rPr lang="en-GB" altLang="en-US" dirty="0"/>
              <a:t>In 2021, Tesla had grown into a company with almost $32 billion in annual revenues that produced multiple car models, owned Solar City, produced energy storage systems (for example, </a:t>
            </a:r>
            <a:r>
              <a:rPr lang="en-GB" altLang="en-US" dirty="0" err="1"/>
              <a:t>Powerwall</a:t>
            </a:r>
            <a:r>
              <a:rPr lang="en-GB" altLang="en-US" dirty="0"/>
              <a:t>) and solar roofs. Tesla had additionally announced several future products, including trucks, a new sports car, and a full self-driving system.</a:t>
            </a:r>
          </a:p>
          <a:p>
            <a:r>
              <a:rPr lang="en-GB" altLang="en-US" dirty="0"/>
              <a:t>The company’s expansion into multiple product lines and rapid production capacity expansion created large capital requirements for the firm.</a:t>
            </a:r>
          </a:p>
          <a:p>
            <a:r>
              <a:rPr lang="en-GB" altLang="en-US" dirty="0"/>
              <a:t>Tesla’s cars had rapidly attracted a large and loyal fan base and sales were growing at an impressive rate. But was Tesla trying to do too much too quickly?</a:t>
            </a:r>
          </a:p>
        </p:txBody>
      </p:sp>
      <p:sp>
        <p:nvSpPr>
          <p:cNvPr id="11" name="Slide Number Placeholder 10">
            <a:extLst>
              <a:ext uri="{FF2B5EF4-FFF2-40B4-BE49-F238E27FC236}">
                <a16:creationId xmlns:a16="http://schemas.microsoft.com/office/drawing/2014/main" id="{FF6CBAAD-B193-4F9E-9143-8E6D4796C79E}"/>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415922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Supplementary Video</a:t>
            </a:r>
          </a:p>
        </p:txBody>
      </p:sp>
      <p:sp>
        <p:nvSpPr>
          <p:cNvPr id="3" name="Content Placeholder 2"/>
          <p:cNvSpPr>
            <a:spLocks noGrp="1"/>
          </p:cNvSpPr>
          <p:nvPr>
            <p:ph sz="quarter" idx="11"/>
          </p:nvPr>
        </p:nvSpPr>
        <p:spPr>
          <a:xfrm>
            <a:off x="342900" y="1276709"/>
            <a:ext cx="8458200" cy="5238391"/>
          </a:xfrm>
        </p:spPr>
        <p:txBody>
          <a:bodyPr>
            <a:noAutofit/>
          </a:bodyPr>
          <a:lstStyle/>
          <a:p>
            <a:r>
              <a:rPr lang="en-GB" sz="2400" dirty="0"/>
              <a:t>A Short Video on:</a:t>
            </a:r>
          </a:p>
          <a:p>
            <a:r>
              <a:rPr lang="en-GB" sz="2400" dirty="0"/>
              <a:t>Innovation Strategy: Porters 5 Forces Plus.</a:t>
            </a:r>
          </a:p>
          <a:p>
            <a:r>
              <a:rPr lang="en-GB" sz="2400" dirty="0">
                <a:hlinkClick r:id="rId2"/>
              </a:rPr>
              <a:t>https://youtu.be/W0hySWGHKj4</a:t>
            </a:r>
            <a:endParaRPr lang="en-GB" sz="2400" dirty="0"/>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52783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42450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Assessing the Firm’s Current Position </a:t>
            </a:r>
            <a:r>
              <a:rPr lang="en-GB" sz="1000" b="0" dirty="0"/>
              <a:t>3</a:t>
            </a:r>
            <a:r>
              <a:rPr lang="en-GB" sz="3200" dirty="0"/>
              <a:t>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400" b="0" i="0" u="none" strike="noStrike" dirty="0">
                <a:solidFill>
                  <a:srgbClr val="000000"/>
                </a:solidFill>
                <a:effectLst/>
              </a:rPr>
              <a:t>Five pentagons representing the bargaining power of suppliers, the threat of potential entrants, the bargaining power of buyers, and the threat of substitutes are point toward a square at the center representing degree of existing rivalry. A square labeled the role of complements, points to the central square.</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5725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Assessing the Firm’s Current Position </a:t>
            </a:r>
            <a:r>
              <a:rPr lang="en-GB" sz="1000" b="0" dirty="0"/>
              <a:t>4</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800" b="0" i="0" u="none" strike="noStrike" dirty="0">
                <a:solidFill>
                  <a:srgbClr val="000000"/>
                </a:solidFill>
                <a:effectLst/>
              </a:rPr>
              <a:t>Double headed arrows from a list of stakeholders pointing toward a circle at the center representing Firm. Ovals representing stakeholders read as follows: Customers, employees, stockholders, lenders, rivals, suppliers, government, and the local community.</a:t>
            </a:r>
            <a:r>
              <a:rPr lang="en-US" sz="2800" dirty="0"/>
              <a:t> </a:t>
            </a:r>
            <a:endParaRPr lang="en-GB" sz="28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2790868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Assessing the Firm’s Current Position </a:t>
            </a:r>
            <a:r>
              <a:rPr lang="en-GB" sz="1000" b="0" dirty="0"/>
              <a:t>5</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400" b="0" i="0" u="none" strike="noStrike" dirty="0">
                <a:solidFill>
                  <a:srgbClr val="000000"/>
                </a:solidFill>
                <a:effectLst/>
              </a:rPr>
              <a:t>A box representing Primary Activities is on the left above which another box represents Support Activities. Inbound logistics, operations, outbound logistics, marketing, and service are listed as primary activities from left to right. Infrastructure or administration, H R management, technology development, and procurement are listed as support activities from top to bottom. Boxes representing each of the support activities extend along the length of all primary activities together.</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4029628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Identifying Core Competencies and Capabilities </a:t>
            </a:r>
            <a:r>
              <a:rPr lang="en-GB" sz="1000" b="0" dirty="0"/>
              <a:t>2</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b="0" i="0" u="none" strike="noStrike" dirty="0">
                <a:solidFill>
                  <a:srgbClr val="000000"/>
                </a:solidFill>
                <a:effectLst/>
              </a:rPr>
              <a:t>Boxes representing Competence 1 and Competence 3 are point toward a box representing Core Product 1. Two other boxes representing Competence 2 and Competence 4 point toward a box representing Core Product 2. Core Product 2 leads to four ovals representing Business 1, Business 2, Business 3, and Business 4. Each of the ovals represent Business 1, 2, 3, and 4 lead to three other circles representing end products 1 through 3, 4 through 6, 7 through 9, and 10 through 12, respectively.</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1775855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dirty="0"/>
              <a:t>Strategic Intent </a:t>
            </a:r>
            <a:r>
              <a:rPr lang="en-GB" sz="3600" dirty="0"/>
              <a:t>– </a:t>
            </a:r>
            <a:r>
              <a:rPr lang="en-US" sz="3600" dirty="0"/>
              <a:t>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b="0" i="0" u="none" strike="noStrike" dirty="0">
                <a:solidFill>
                  <a:srgbClr val="000000"/>
                </a:solidFill>
                <a:effectLst/>
              </a:rPr>
              <a:t>Resource and capability gap lead to resources and capabilities underlying current position, that is the firm's current position and resources and capabilities necessary for future position, that is the firm's desired future position.</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3445248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Research Brief: Blue Ocean Strategy </a:t>
            </a:r>
            <a:r>
              <a:rPr lang="en-GB" sz="1000" b="0" dirty="0"/>
              <a:t>2</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pPr>
              <a:lnSpc>
                <a:spcPct val="90000"/>
              </a:lnSpc>
            </a:pPr>
            <a:r>
              <a:rPr lang="en-US" sz="2400" b="0" i="0" u="none" strike="noStrike" dirty="0">
                <a:solidFill>
                  <a:srgbClr val="000000"/>
                </a:solidFill>
                <a:effectLst/>
              </a:rPr>
              <a:t>Eating facilities, architectural aesthetics, lounges, room size, reception, amenities, bed quality, hygiene, silence, and price are marked on the x axis. Some of the points of the 1 star line chart are as follows: Eating facilities, 3. Architectural aesthetics, 2. Price, 4. Some of the points of the 2 star line chart are as follows: Eating facilities, 4.5. Architectural aesthetics, 4. Price, 7. Some of the points of the formula 1 are as follows: Eating facilities, 0. Architectural aesthetics, 0. Price, 5.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310708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600" dirty="0"/>
              <a:t>Theory In Action – Text Alternative</a:t>
            </a:r>
            <a:endParaRPr lang="en-US" sz="36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sz="2400" b="0" i="0" u="none" strike="noStrike" dirty="0">
                <a:solidFill>
                  <a:srgbClr val="000000"/>
                </a:solidFill>
                <a:effectLst/>
              </a:rPr>
              <a:t>Statement of vision is divided into a question, if my vision succeeds, how will I differ? To my shareholders, financial perspective, downward arrow. To my customers, customer perspective, downward arrow. With my internal management processes, internal perspective, downward arrow. With my ability to innovate and grow, innovation and learning, downward arrow. All the above lead to a question, what are the critical success factors, with 5 blank lines and downward arrows in four columns. All the above lead to a question, what are the critical measurements, with 5 blank lines and downward arrows in four columns. Below it, the balanced scorecard is shown.</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229890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US" dirty="0"/>
              <a:t>Reinventing Hotels: </a:t>
            </a:r>
            <a:r>
              <a:rPr lang="en-US" dirty="0" err="1"/>
              <a:t>citizenM</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marL="533400" indent="-533400" defTabSz="809625">
              <a:defRPr/>
            </a:pPr>
            <a:r>
              <a:rPr lang="en-US" sz="2800" b="1" dirty="0"/>
              <a:t>Discussion Questions:</a:t>
            </a:r>
          </a:p>
          <a:p>
            <a:pPr marL="403200" indent="-403200">
              <a:lnSpc>
                <a:spcPct val="90000"/>
              </a:lnSpc>
              <a:spcBef>
                <a:spcPts val="1000"/>
              </a:spcBef>
              <a:spcAft>
                <a:spcPts val="0"/>
              </a:spcAft>
              <a:buFont typeface="+mj-lt"/>
              <a:buAutoNum type="arabicPeriod"/>
              <a:defRPr/>
            </a:pPr>
            <a:r>
              <a:rPr lang="en-GB" dirty="0"/>
              <a:t>What were Musk’s and Eberhard’s goals in founding Tesla?</a:t>
            </a:r>
          </a:p>
          <a:p>
            <a:pPr marL="403200" indent="-403200">
              <a:lnSpc>
                <a:spcPct val="90000"/>
              </a:lnSpc>
              <a:spcBef>
                <a:spcPts val="1000"/>
              </a:spcBef>
              <a:spcAft>
                <a:spcPts val="0"/>
              </a:spcAft>
              <a:buFont typeface="+mj-lt"/>
              <a:buAutoNum type="arabicPeriod"/>
              <a:defRPr/>
            </a:pPr>
            <a:r>
              <a:rPr lang="en-GB" dirty="0"/>
              <a:t>How would you characterize competition in the auto industry?</a:t>
            </a:r>
          </a:p>
          <a:p>
            <a:pPr marL="403200" indent="-403200">
              <a:lnSpc>
                <a:spcPct val="90000"/>
              </a:lnSpc>
              <a:spcBef>
                <a:spcPts val="1000"/>
              </a:spcBef>
              <a:spcAft>
                <a:spcPts val="0"/>
              </a:spcAft>
              <a:buFont typeface="+mj-lt"/>
              <a:buAutoNum type="arabicPeriod"/>
              <a:defRPr/>
            </a:pPr>
            <a:r>
              <a:rPr lang="en-GB" dirty="0"/>
              <a:t>What do you think are Tesla’s core competencies? Does it have any sources of sustainable competitive advantage?</a:t>
            </a:r>
          </a:p>
          <a:p>
            <a:pPr marL="403200" indent="-403200">
              <a:lnSpc>
                <a:spcPct val="90000"/>
              </a:lnSpc>
              <a:spcBef>
                <a:spcPts val="1000"/>
              </a:spcBef>
              <a:spcAft>
                <a:spcPts val="0"/>
              </a:spcAft>
              <a:buFont typeface="+mj-lt"/>
              <a:buAutoNum type="arabicPeriod"/>
              <a:defRPr/>
            </a:pPr>
            <a:r>
              <a:rPr lang="en-GB" dirty="0"/>
              <a:t>What is your assessment of Tesla’s moves into (a) mass-market cars, (b) batteries (car batteries and </a:t>
            </a:r>
            <a:r>
              <a:rPr lang="en-GB" dirty="0" err="1"/>
              <a:t>Powerwall</a:t>
            </a:r>
            <a:r>
              <a:rPr lang="en-GB" dirty="0"/>
              <a:t>), (c) solar panels? Please consider both the motivation for the moves, and the opportunities and challenges for Tesla to compete in these businesses.</a:t>
            </a:r>
          </a:p>
          <a:p>
            <a:pPr marL="403200" indent="-403200">
              <a:lnSpc>
                <a:spcPct val="90000"/>
              </a:lnSpc>
              <a:spcBef>
                <a:spcPts val="1000"/>
              </a:spcBef>
              <a:spcAft>
                <a:spcPts val="0"/>
              </a:spcAft>
              <a:buFont typeface="+mj-lt"/>
              <a:buAutoNum type="arabicPeriod"/>
              <a:defRPr/>
            </a:pPr>
            <a:r>
              <a:rPr lang="en-GB" dirty="0"/>
              <a:t>Do you think Tesla will be profitable in all of these businesses? Why or why not?</a:t>
            </a:r>
          </a:p>
          <a:p>
            <a:pPr marL="403200" indent="-403200">
              <a:lnSpc>
                <a:spcPct val="90000"/>
              </a:lnSpc>
              <a:spcBef>
                <a:spcPts val="1000"/>
              </a:spcBef>
              <a:spcAft>
                <a:spcPts val="0"/>
              </a:spcAft>
              <a:buFont typeface="+mj-lt"/>
              <a:buAutoNum type="arabicPeriod"/>
              <a:defRPr/>
            </a:pPr>
            <a:r>
              <a:rPr lang="en-GB" dirty="0"/>
              <a:t>What do you think Tesla’s (or Elon Musk’s) strategic intent is?</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47009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a:t>
            </a:r>
          </a:p>
        </p:txBody>
      </p:sp>
      <p:sp>
        <p:nvSpPr>
          <p:cNvPr id="3" name="Content Placeholder 2"/>
          <p:cNvSpPr>
            <a:spLocks noGrp="1"/>
          </p:cNvSpPr>
          <p:nvPr>
            <p:ph sz="quarter" idx="11"/>
          </p:nvPr>
        </p:nvSpPr>
        <p:spPr/>
        <p:txBody>
          <a:bodyPr>
            <a:normAutofit/>
          </a:bodyPr>
          <a:lstStyle/>
          <a:p>
            <a:pPr>
              <a:spcBef>
                <a:spcPts val="1000"/>
              </a:spcBef>
              <a:spcAft>
                <a:spcPts val="0"/>
              </a:spcAft>
            </a:pPr>
            <a:r>
              <a:rPr lang="en-GB" sz="2400" dirty="0"/>
              <a:t>A coherent technological innovation strategy leverages the firm’s existing competitive position and provides direction for future development of the firm.</a:t>
            </a:r>
          </a:p>
          <a:p>
            <a:pPr>
              <a:spcBef>
                <a:spcPts val="1000"/>
              </a:spcBef>
              <a:spcAft>
                <a:spcPts val="0"/>
              </a:spcAft>
            </a:pPr>
            <a:r>
              <a:rPr lang="en-GB" sz="2400" dirty="0"/>
              <a:t>Formulating this strategy requires:</a:t>
            </a:r>
          </a:p>
          <a:p>
            <a:pPr marL="291600" lvl="1" indent="-291600">
              <a:spcBef>
                <a:spcPts val="1000"/>
              </a:spcBef>
              <a:spcAft>
                <a:spcPts val="0"/>
              </a:spcAft>
            </a:pPr>
            <a:r>
              <a:rPr lang="en-GB" sz="2200" dirty="0"/>
              <a:t>Appraising the firm’s environment.</a:t>
            </a:r>
          </a:p>
          <a:p>
            <a:pPr marL="291600" lvl="1" indent="-291600">
              <a:spcBef>
                <a:spcPts val="1000"/>
              </a:spcBef>
              <a:spcAft>
                <a:spcPts val="0"/>
              </a:spcAft>
            </a:pPr>
            <a:r>
              <a:rPr lang="en-GB" sz="2200" dirty="0"/>
              <a:t>Appraising the firm’s strengths, weaknesses, competitive advantages, and core competencies.</a:t>
            </a:r>
          </a:p>
          <a:p>
            <a:pPr marL="291600" lvl="1" indent="-291600">
              <a:spcBef>
                <a:spcPts val="1000"/>
              </a:spcBef>
              <a:spcAft>
                <a:spcPts val="0"/>
              </a:spcAft>
            </a:pPr>
            <a:r>
              <a:rPr lang="en-GB" sz="2200" dirty="0"/>
              <a:t>Articulating an ambitious strategic intent.</a:t>
            </a:r>
          </a:p>
        </p:txBody>
      </p:sp>
      <p:sp>
        <p:nvSpPr>
          <p:cNvPr id="6" name="Slide Number Placeholder 5"/>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236784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1</a:t>
            </a:r>
            <a:endParaRPr lang="en-IN" b="0" dirty="0"/>
          </a:p>
        </p:txBody>
      </p:sp>
      <p:sp>
        <p:nvSpPr>
          <p:cNvPr id="3" name="Content Placeholder 2"/>
          <p:cNvSpPr>
            <a:spLocks noGrp="1"/>
          </p:cNvSpPr>
          <p:nvPr>
            <p:ph sz="quarter" idx="11"/>
          </p:nvPr>
        </p:nvSpPr>
        <p:spPr>
          <a:xfrm>
            <a:off x="342900" y="1276710"/>
            <a:ext cx="8458200" cy="1620000"/>
          </a:xfrm>
        </p:spPr>
        <p:txBody>
          <a:bodyPr>
            <a:normAutofit/>
          </a:bodyPr>
          <a:lstStyle/>
          <a:p>
            <a:pPr>
              <a:lnSpc>
                <a:spcPct val="80000"/>
              </a:lnSpc>
            </a:pPr>
            <a:r>
              <a:rPr lang="en-GB" sz="2400" b="1" dirty="0"/>
              <a:t>External Analysis.</a:t>
            </a:r>
          </a:p>
          <a:p>
            <a:pPr marL="291600" lvl="1" indent="-291600">
              <a:lnSpc>
                <a:spcPct val="80000"/>
              </a:lnSpc>
            </a:pPr>
            <a:r>
              <a:rPr lang="en-GB" sz="2200" dirty="0"/>
              <a:t>Two common methods are Porter’s Five-Force Model and Stakeholder Analysis.</a:t>
            </a:r>
          </a:p>
          <a:p>
            <a:pPr marL="291600" lvl="1" indent="-291600">
              <a:lnSpc>
                <a:spcPct val="80000"/>
              </a:lnSpc>
            </a:pPr>
            <a:r>
              <a:rPr lang="en-GB" sz="2200" dirty="0"/>
              <a:t>Porter’s Five-Force Model.</a:t>
            </a:r>
          </a:p>
        </p:txBody>
      </p:sp>
      <p:sp>
        <p:nvSpPr>
          <p:cNvPr id="4" name="Content Placeholder 3"/>
          <p:cNvSpPr>
            <a:spLocks noGrp="1"/>
          </p:cNvSpPr>
          <p:nvPr>
            <p:ph sz="quarter" idx="14"/>
          </p:nvPr>
        </p:nvSpPr>
        <p:spPr>
          <a:xfrm>
            <a:off x="342900" y="3004456"/>
            <a:ext cx="8458200" cy="3528000"/>
          </a:xfrm>
        </p:spPr>
        <p:txBody>
          <a:bodyPr>
            <a:noAutofit/>
          </a:bodyPr>
          <a:lstStyle/>
          <a:p>
            <a:pPr marL="806400" lvl="1" indent="-446400">
              <a:lnSpc>
                <a:spcPct val="90000"/>
              </a:lnSpc>
              <a:buFont typeface="+mj-lt"/>
              <a:buAutoNum type="arabicPeriod"/>
            </a:pPr>
            <a:r>
              <a:rPr lang="en-GB" dirty="0"/>
              <a:t>Degree of existing rivalry. Determined by number of firms, relative size, degree of differentiation between firms, demand conditions, exit barriers.</a:t>
            </a:r>
          </a:p>
          <a:p>
            <a:pPr marL="806400" lvl="1" indent="-446400">
              <a:lnSpc>
                <a:spcPct val="90000"/>
              </a:lnSpc>
              <a:buFont typeface="+mj-lt"/>
              <a:buAutoNum type="arabicPeriod"/>
            </a:pPr>
            <a:r>
              <a:rPr lang="en-GB" dirty="0"/>
              <a:t>Threat of potential entrants. Determined by attractiveness of industry, height of entry barriers (for example, start-up costs, brand loyalty, regulation, etc.).</a:t>
            </a:r>
          </a:p>
          <a:p>
            <a:pPr marL="806400" lvl="1" indent="-446400">
              <a:lnSpc>
                <a:spcPct val="90000"/>
              </a:lnSpc>
              <a:buFont typeface="+mj-lt"/>
              <a:buAutoNum type="arabicPeriod"/>
            </a:pPr>
            <a:r>
              <a:rPr lang="en-GB" dirty="0"/>
              <a:t>Bargaining power of suppliers. Determined by number of suppliers and their degree of differentiation, the portion of a firm’s inputs obtained from a particular supplier, the portion of a supplier’s sales sold to a particular firm, switching costs, and potential for vertical integration.</a:t>
            </a:r>
          </a:p>
        </p:txBody>
      </p:sp>
      <p:sp>
        <p:nvSpPr>
          <p:cNvPr id="7" name="Slide Number Placeholder 6"/>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13372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2</a:t>
            </a:r>
            <a:endParaRPr lang="en-IN" b="0" dirty="0"/>
          </a:p>
        </p:txBody>
      </p:sp>
      <p:sp>
        <p:nvSpPr>
          <p:cNvPr id="3" name="Content Placeholder 2"/>
          <p:cNvSpPr>
            <a:spLocks noGrp="1"/>
          </p:cNvSpPr>
          <p:nvPr>
            <p:ph sz="quarter" idx="11"/>
          </p:nvPr>
        </p:nvSpPr>
        <p:spPr>
          <a:xfrm>
            <a:off x="342900" y="1276709"/>
            <a:ext cx="8458200" cy="2988000"/>
          </a:xfrm>
        </p:spPr>
        <p:txBody>
          <a:bodyPr>
            <a:normAutofit lnSpcReduction="10000"/>
          </a:bodyPr>
          <a:lstStyle/>
          <a:p>
            <a:pPr marL="806400" lvl="1" indent="-446400">
              <a:buFont typeface="+mj-lt"/>
              <a:buAutoNum type="arabicPeriod" startAt="4"/>
            </a:pPr>
            <a:r>
              <a:rPr lang="en-GB" dirty="0"/>
              <a:t>Bargaining power of buyers. Determined by number of buyers, the firm’s degree of differentiation, the portion of a firm’s inputs sold to a particular buyer, the portion of a buyer’s purchases bought from a particular firm, switching costs, and potential for vertical integration.</a:t>
            </a:r>
          </a:p>
          <a:p>
            <a:pPr marL="806400" lvl="1" indent="-446400">
              <a:buFont typeface="+mj-lt"/>
              <a:buAutoNum type="arabicPeriod" startAt="4"/>
            </a:pPr>
            <a:r>
              <a:rPr lang="en-GB" dirty="0"/>
              <a:t>Threat of substitutes. Determined by number of potential substitutes, their closeness in function and relative price.</a:t>
            </a:r>
          </a:p>
          <a:p>
            <a:pPr marL="806400" lvl="1" indent="-446400">
              <a:buFont typeface="+mj-lt"/>
              <a:buAutoNum type="arabicPeriod" startAt="4"/>
            </a:pPr>
            <a:r>
              <a:rPr lang="en-GB" dirty="0"/>
              <a:t>Recently Porter has acknowledged the role of complements. Must consider:</a:t>
            </a:r>
          </a:p>
        </p:txBody>
      </p:sp>
      <p:sp>
        <p:nvSpPr>
          <p:cNvPr id="4" name="Content Placeholder 3"/>
          <p:cNvSpPr>
            <a:spLocks noGrp="1"/>
          </p:cNvSpPr>
          <p:nvPr>
            <p:ph sz="quarter" idx="14"/>
          </p:nvPr>
        </p:nvSpPr>
        <p:spPr>
          <a:xfrm>
            <a:off x="342900" y="4343400"/>
            <a:ext cx="8458200" cy="2171700"/>
          </a:xfrm>
        </p:spPr>
        <p:txBody>
          <a:bodyPr>
            <a:normAutofit/>
          </a:bodyPr>
          <a:lstStyle/>
          <a:p>
            <a:pPr marL="792000" lvl="2" indent="0">
              <a:buNone/>
            </a:pPr>
            <a:r>
              <a:rPr lang="en-GB" dirty="0"/>
              <a:t>a. how important complements are in the industry.</a:t>
            </a:r>
          </a:p>
          <a:p>
            <a:pPr marL="1079500" lvl="2" indent="-288925">
              <a:buNone/>
            </a:pPr>
            <a:r>
              <a:rPr lang="en-GB" dirty="0"/>
              <a:t>b. whether complements are differentially available for the products of various rivals (impacting the attractiveness of their goods), and</a:t>
            </a:r>
          </a:p>
          <a:p>
            <a:pPr marL="792000" lvl="2" indent="0">
              <a:buNone/>
            </a:pPr>
            <a:r>
              <a:rPr lang="en-GB" dirty="0"/>
              <a:t>c. who captures the value offered by the complements.</a:t>
            </a:r>
          </a:p>
        </p:txBody>
      </p:sp>
      <p:sp>
        <p:nvSpPr>
          <p:cNvPr id="7" name="Slide Number Placeholder 6"/>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168648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3</a:t>
            </a:r>
            <a:endParaRPr lang="en-IN" b="0" dirty="0"/>
          </a:p>
        </p:txBody>
      </p:sp>
      <p:sp>
        <p:nvSpPr>
          <p:cNvPr id="3" name="Content Placeholder 2"/>
          <p:cNvSpPr>
            <a:spLocks noGrp="1"/>
          </p:cNvSpPr>
          <p:nvPr>
            <p:ph sz="quarter" idx="11"/>
          </p:nvPr>
        </p:nvSpPr>
        <p:spPr>
          <a:xfrm>
            <a:off x="342900" y="1276709"/>
            <a:ext cx="3167743" cy="894991"/>
          </a:xfrm>
        </p:spPr>
        <p:txBody>
          <a:bodyPr>
            <a:normAutofit/>
          </a:bodyPr>
          <a:lstStyle/>
          <a:p>
            <a:r>
              <a:rPr lang="en-IN" sz="2400" b="1" dirty="0"/>
              <a:t>Five-Force Model plus Complements.</a:t>
            </a:r>
          </a:p>
        </p:txBody>
      </p:sp>
      <p:pic>
        <p:nvPicPr>
          <p:cNvPr id="8" name="Picture 7" descr="A diagram shows the five force model plus components."/>
          <p:cNvPicPr>
            <a:picLocks noChangeAspect="1"/>
          </p:cNvPicPr>
          <p:nvPr/>
        </p:nvPicPr>
        <p:blipFill>
          <a:blip r:embed="rId2"/>
          <a:stretch>
            <a:fillRect/>
          </a:stretch>
        </p:blipFill>
        <p:spPr>
          <a:xfrm>
            <a:off x="4201445" y="1278000"/>
            <a:ext cx="4607770" cy="4329493"/>
          </a:xfrm>
          <a:prstGeom prst="rect">
            <a:avLst/>
          </a:prstGeom>
        </p:spPr>
      </p:pic>
      <p:sp>
        <p:nvSpPr>
          <p:cNvPr id="4" name="Content Placeholder 3"/>
          <p:cNvSpPr>
            <a:spLocks noGrp="1"/>
          </p:cNvSpPr>
          <p:nvPr>
            <p:ph sz="quarter" idx="14"/>
          </p:nvPr>
        </p:nvSpPr>
        <p:spPr>
          <a:xfrm>
            <a:off x="342900" y="5705467"/>
            <a:ext cx="8458199" cy="504000"/>
          </a:xfrm>
        </p:spPr>
        <p:txBody>
          <a:bodyPr>
            <a:normAutofit lnSpcReduction="10000"/>
          </a:bodyPr>
          <a:lstStyle/>
          <a:p>
            <a:r>
              <a:rPr lang="en-GB" sz="1400" dirty="0"/>
              <a:t>Source: Adapted from Michael Porter</a:t>
            </a:r>
            <a:r>
              <a:rPr lang="en-GB" sz="1400" b="1" dirty="0"/>
              <a:t>, Competitive Strategy: Techniques for </a:t>
            </a:r>
            <a:r>
              <a:rPr lang="en-GB" sz="1400" b="1" dirty="0" err="1"/>
              <a:t>Analyzing</a:t>
            </a:r>
            <a:r>
              <a:rPr lang="en-GB" sz="1400" b="1" dirty="0"/>
              <a:t> Industries and Competitors</a:t>
            </a:r>
            <a:r>
              <a:rPr lang="en-GB" sz="1400" dirty="0"/>
              <a:t>.</a:t>
            </a:r>
          </a:p>
        </p:txBody>
      </p:sp>
      <p:sp>
        <p:nvSpPr>
          <p:cNvPr id="5" name="Text Placeholder 4"/>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7" name="Slide Number Placeholder 6"/>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3208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4</a:t>
            </a:r>
            <a:endParaRPr lang="en-IN" b="0" dirty="0"/>
          </a:p>
        </p:txBody>
      </p:sp>
      <p:sp>
        <p:nvSpPr>
          <p:cNvPr id="3" name="Content Placeholder 2"/>
          <p:cNvSpPr>
            <a:spLocks noGrp="1"/>
          </p:cNvSpPr>
          <p:nvPr>
            <p:ph sz="quarter" idx="11"/>
          </p:nvPr>
        </p:nvSpPr>
        <p:spPr>
          <a:xfrm>
            <a:off x="342901" y="1276710"/>
            <a:ext cx="3494313" cy="4813847"/>
          </a:xfrm>
        </p:spPr>
        <p:txBody>
          <a:bodyPr/>
          <a:lstStyle/>
          <a:p>
            <a:r>
              <a:rPr lang="en-GB" sz="2400" b="1" dirty="0"/>
              <a:t>Stakeholder Analysis.</a:t>
            </a:r>
          </a:p>
          <a:p>
            <a:pPr marL="403200" indent="-403200">
              <a:buFont typeface="+mj-lt"/>
              <a:buAutoNum type="arabicPeriod"/>
            </a:pPr>
            <a:r>
              <a:rPr lang="en-GB" sz="2200" dirty="0"/>
              <a:t>Who are the stakeholders?</a:t>
            </a:r>
          </a:p>
          <a:p>
            <a:pPr marL="403200" indent="-403200">
              <a:buFont typeface="+mj-lt"/>
              <a:buAutoNum type="arabicPeriod"/>
            </a:pPr>
            <a:r>
              <a:rPr lang="en-GB" sz="2200" dirty="0"/>
              <a:t>What does each stakeholder want?</a:t>
            </a:r>
          </a:p>
          <a:p>
            <a:pPr marL="403200" indent="-403200">
              <a:buFont typeface="+mj-lt"/>
              <a:buAutoNum type="arabicPeriod"/>
            </a:pPr>
            <a:r>
              <a:rPr lang="en-GB" sz="2200" dirty="0"/>
              <a:t>What resources do they contribute to the organization?</a:t>
            </a:r>
          </a:p>
          <a:p>
            <a:pPr marL="403200" indent="-403200">
              <a:buFont typeface="+mj-lt"/>
              <a:buAutoNum type="arabicPeriod"/>
            </a:pPr>
            <a:r>
              <a:rPr lang="en-GB" sz="2200" dirty="0"/>
              <a:t>What claims are they likely to make on the organization?</a:t>
            </a:r>
          </a:p>
        </p:txBody>
      </p:sp>
      <p:pic>
        <p:nvPicPr>
          <p:cNvPr id="7" name="Picture 6" descr="A diagram shows a list of stakeholders of a firm."/>
          <p:cNvPicPr>
            <a:picLocks noChangeAspect="1"/>
          </p:cNvPicPr>
          <p:nvPr/>
        </p:nvPicPr>
        <p:blipFill>
          <a:blip r:embed="rId2"/>
          <a:stretch>
            <a:fillRect/>
          </a:stretch>
        </p:blipFill>
        <p:spPr>
          <a:xfrm>
            <a:off x="4090735" y="1278000"/>
            <a:ext cx="4710365" cy="3859660"/>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405543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Assessing the Firm’s Current Position </a:t>
            </a:r>
            <a:r>
              <a:rPr lang="en-GB" sz="1100" b="0" dirty="0"/>
              <a:t>5</a:t>
            </a:r>
            <a:endParaRPr lang="en-IN" b="0" dirty="0"/>
          </a:p>
        </p:txBody>
      </p:sp>
      <p:sp>
        <p:nvSpPr>
          <p:cNvPr id="3" name="Content Placeholder 2"/>
          <p:cNvSpPr>
            <a:spLocks noGrp="1"/>
          </p:cNvSpPr>
          <p:nvPr>
            <p:ph sz="quarter" idx="11"/>
          </p:nvPr>
        </p:nvSpPr>
        <p:spPr>
          <a:xfrm>
            <a:off x="342900" y="1276709"/>
            <a:ext cx="8458199" cy="1044000"/>
          </a:xfrm>
        </p:spPr>
        <p:txBody>
          <a:bodyPr>
            <a:normAutofit fontScale="92500" lnSpcReduction="20000"/>
          </a:bodyPr>
          <a:lstStyle/>
          <a:p>
            <a:r>
              <a:rPr lang="en-GB" sz="2600" b="1" dirty="0"/>
              <a:t>Internal Analysis.</a:t>
            </a:r>
          </a:p>
          <a:p>
            <a:pPr marL="403200" indent="-403200">
              <a:buFont typeface="+mj-lt"/>
              <a:buAutoNum type="arabicPeriod"/>
            </a:pPr>
            <a:r>
              <a:rPr lang="en-GB" sz="2400" dirty="0"/>
              <a:t>Identify the firm’s strengths and weaknesses. It’s helpful to consider each element of value chain.</a:t>
            </a:r>
          </a:p>
        </p:txBody>
      </p:sp>
      <p:pic>
        <p:nvPicPr>
          <p:cNvPr id="6" name="Picture 5" descr="A chart shows the competitive advantage of creating and sustaining superior performance."/>
          <p:cNvPicPr>
            <a:picLocks noChangeAspect="1"/>
          </p:cNvPicPr>
          <p:nvPr/>
        </p:nvPicPr>
        <p:blipFill>
          <a:blip r:embed="rId2"/>
          <a:stretch>
            <a:fillRect/>
          </a:stretch>
        </p:blipFill>
        <p:spPr>
          <a:xfrm>
            <a:off x="1459243" y="2485828"/>
            <a:ext cx="6221915" cy="3213753"/>
          </a:xfrm>
          <a:prstGeom prst="rect">
            <a:avLst/>
          </a:prstGeom>
        </p:spPr>
      </p:pic>
      <p:sp>
        <p:nvSpPr>
          <p:cNvPr id="4" name="Content Placeholder 3"/>
          <p:cNvSpPr>
            <a:spLocks noGrp="1"/>
          </p:cNvSpPr>
          <p:nvPr>
            <p:ph sz="quarter" idx="14"/>
          </p:nvPr>
        </p:nvSpPr>
        <p:spPr>
          <a:xfrm>
            <a:off x="342900" y="5836099"/>
            <a:ext cx="8458199" cy="336104"/>
          </a:xfrm>
        </p:spPr>
        <p:txBody>
          <a:bodyPr>
            <a:normAutofit/>
          </a:bodyPr>
          <a:lstStyle/>
          <a:p>
            <a:r>
              <a:rPr lang="en-GB" sz="1400" dirty="0"/>
              <a:t>Source: Michael Porter, </a:t>
            </a:r>
            <a:r>
              <a:rPr lang="en-GB" sz="1400" b="1" dirty="0"/>
              <a:t>Competitive Advantage: Creating and Sustaining Superior Performance</a:t>
            </a:r>
            <a:r>
              <a:rPr lang="en-GB" sz="1400" dirty="0"/>
              <a:t>.</a:t>
            </a:r>
          </a:p>
        </p:txBody>
      </p:sp>
      <p:sp>
        <p:nvSpPr>
          <p:cNvPr id="5" name="Text Placeholder 4"/>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7" name="Slide Number Placeholder 6"/>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1158924992"/>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1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1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917</TotalTime>
  <Words>2385</Words>
  <Application>Microsoft Office PowerPoint</Application>
  <PresentationFormat>On-screen Show (4:3)</PresentationFormat>
  <Paragraphs>198</Paragraphs>
  <Slides>29</Slides>
  <Notes>1</Notes>
  <HiddenSlides>8</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29</vt:i4>
      </vt:variant>
    </vt:vector>
  </HeadingPairs>
  <TitlesOfParts>
    <vt:vector size="37"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6</vt:lpstr>
      <vt:lpstr>Tesla, Inc. in 2021</vt:lpstr>
      <vt:lpstr>Reinventing Hotels: citizenM</vt:lpstr>
      <vt:lpstr>Overview</vt:lpstr>
      <vt:lpstr>Assessing the Firm’s Current Position 1</vt:lpstr>
      <vt:lpstr>Assessing the Firm’s Current Position 2</vt:lpstr>
      <vt:lpstr>Assessing the Firm’s Current Position 3</vt:lpstr>
      <vt:lpstr>Assessing the Firm’s Current Position 4</vt:lpstr>
      <vt:lpstr>Assessing the Firm’s Current Position 5</vt:lpstr>
      <vt:lpstr>Research Brief</vt:lpstr>
      <vt:lpstr>Assessing the Firm’s Current Position 6</vt:lpstr>
      <vt:lpstr>Identifying Core Competencies and Capabilities 1</vt:lpstr>
      <vt:lpstr>Identifying Core Competencies and Capabilities 2</vt:lpstr>
      <vt:lpstr>Risk of Core Rigidities</vt:lpstr>
      <vt:lpstr>Strategic Intent</vt:lpstr>
      <vt:lpstr>Research Brief: Blue Ocean Strategy 1</vt:lpstr>
      <vt:lpstr>Research Brief: Blue Ocean Strategy 2</vt:lpstr>
      <vt:lpstr>Theory In Action</vt:lpstr>
      <vt:lpstr>Discussion Questions</vt:lpstr>
      <vt:lpstr>Supplementary Video</vt:lpstr>
      <vt:lpstr>End of Main Content</vt:lpstr>
      <vt:lpstr>Accessibility Content: Text Alternatives for Images</vt:lpstr>
      <vt:lpstr>Assessing the Firm’s Current Position 3 –Text Alternative</vt:lpstr>
      <vt:lpstr>Assessing the Firm’s Current Position 4 – Text Alternative</vt:lpstr>
      <vt:lpstr>Assessing the Firm’s Current Position 5 – Text Alternative</vt:lpstr>
      <vt:lpstr>Identifying Core Competencies and Capabilities 2 – Text Alternative</vt:lpstr>
      <vt:lpstr>Strategic Intent – Text Alternative</vt:lpstr>
      <vt:lpstr>Research Brief: Blue Ocean Strategy 2 – Text Alternative</vt:lpstr>
      <vt:lpstr>Theory In Action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the Organization's Strategic Direction, 7th Edition</dc:title>
  <dc:creator/>
  <cp:keywords/>
  <cp:lastModifiedBy>Nithiyanadhan Rajagopal</cp:lastModifiedBy>
  <cp:revision>98</cp:revision>
  <dcterms:created xsi:type="dcterms:W3CDTF">2021-07-01T13:49:16Z</dcterms:created>
  <dcterms:modified xsi:type="dcterms:W3CDTF">2022-01-24T16:03:16Z</dcterms:modified>
</cp:coreProperties>
</file>