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24"/>
  </p:notesMasterIdLst>
  <p:sldIdLst>
    <p:sldId id="303" r:id="rId6"/>
    <p:sldId id="267"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260" r:id="rId20"/>
    <p:sldId id="258" r:id="rId21"/>
    <p:sldId id="264" r:id="rId22"/>
    <p:sldId id="34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303"/>
            <p14:sldId id="267"/>
            <p14:sldId id="341"/>
            <p14:sldId id="342"/>
            <p14:sldId id="343"/>
            <p14:sldId id="344"/>
            <p14:sldId id="345"/>
            <p14:sldId id="346"/>
            <p14:sldId id="347"/>
            <p14:sldId id="348"/>
            <p14:sldId id="349"/>
            <p14:sldId id="350"/>
            <p14:sldId id="351"/>
            <p14:sldId id="352"/>
            <p14:sldId id="260"/>
          </p14:sldIdLst>
        </p14:section>
        <p14:section name="Appendix: Image Descriptions for Unsighted Students" id="{9E859B0B-078E-463E-89A6-21C20DD280C4}">
          <p14:sldIdLst>
            <p14:sldId id="258"/>
            <p14:sldId id="264"/>
            <p14:sldId id="340"/>
          </p14:sldIdLst>
        </p14:section>
      </p14:sectionLst>
    </p:ext>
    <p:ext uri="{EFAFB233-063F-42B5-8137-9DF3F51BA10A}">
      <p15:sldGuideLst xmlns:p15="http://schemas.microsoft.com/office/powerpoint/2012/main">
        <p15:guide id="2" pos="3264" userDrawn="1">
          <p15:clr>
            <a:srgbClr val="A4A3A4"/>
          </p15:clr>
        </p15:guide>
        <p15:guide id="3" orient="horz" pos="2251"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000"/>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18" autoAdjust="0"/>
    <p:restoredTop sz="86314" autoAdjust="0"/>
  </p:normalViewPr>
  <p:slideViewPr>
    <p:cSldViewPr snapToGrid="0" showGuides="1">
      <p:cViewPr varScale="1">
        <p:scale>
          <a:sx n="58" d="100"/>
          <a:sy n="58" d="100"/>
        </p:scale>
        <p:origin x="1692" y="78"/>
      </p:cViewPr>
      <p:guideLst>
        <p:guide pos="3264"/>
        <p:guide orient="horz" pos="2251"/>
        <p:guide pos="5640"/>
      </p:guideLst>
    </p:cSldViewPr>
  </p:slideViewPr>
  <p:outlineViewPr>
    <p:cViewPr>
      <p:scale>
        <a:sx n="33" d="100"/>
        <a:sy n="33" d="100"/>
      </p:scale>
      <p:origin x="0" y="-1807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C15294-8BCE-4B15-84C9-4E8D5074478D}" type="datetimeFigureOut">
              <a:rPr lang="en-US" smtClean="0"/>
              <a:t>1/24/2022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356329-1779-487C-B587-BBABA473AA7C}" type="slidenum">
              <a:rPr lang="en-US" smtClean="0"/>
              <a:t>‹#›</a:t>
            </a:fld>
            <a:endParaRPr lang="en-US"/>
          </a:p>
        </p:txBody>
      </p:sp>
    </p:spTree>
    <p:extLst>
      <p:ext uri="{BB962C8B-B14F-4D97-AF65-F5344CB8AC3E}">
        <p14:creationId xmlns:p14="http://schemas.microsoft.com/office/powerpoint/2010/main" val="1955805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356329-1779-487C-B587-BBABA473AA7C}" type="slidenum">
              <a:rPr lang="en-US" smtClean="0"/>
              <a:t>1</a:t>
            </a:fld>
            <a:endParaRPr lang="en-US"/>
          </a:p>
        </p:txBody>
      </p:sp>
    </p:spTree>
    <p:extLst>
      <p:ext uri="{BB962C8B-B14F-4D97-AF65-F5344CB8AC3E}">
        <p14:creationId xmlns:p14="http://schemas.microsoft.com/office/powerpoint/2010/main" val="2940225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
        <p:nvSpPr>
          <p:cNvPr id="5" name="Content Placeholder 4">
            <a:extLst>
              <a:ext uri="{FF2B5EF4-FFF2-40B4-BE49-F238E27FC236}">
                <a16:creationId xmlns:a16="http://schemas.microsoft.com/office/drawing/2014/main" id="{BF25DC59-5AB2-417D-B46A-F09F380F8F67}"/>
              </a:ext>
            </a:extLst>
          </p:cNvPr>
          <p:cNvSpPr>
            <a:spLocks noGrp="1"/>
          </p:cNvSpPr>
          <p:nvPr>
            <p:ph sz="quarter" idx="10"/>
          </p:nvPr>
        </p:nvSpPr>
        <p:spPr>
          <a:xfrm>
            <a:off x="277813" y="6526213"/>
            <a:ext cx="8699500" cy="2047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3395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6" name="Content Placeholder 5">
            <a:extLst>
              <a:ext uri="{FF2B5EF4-FFF2-40B4-BE49-F238E27FC236}">
                <a16:creationId xmlns:a16="http://schemas.microsoft.com/office/drawing/2014/main" id="{95FB06C8-11A0-4E73-A5CE-7801EB091162}"/>
              </a:ext>
            </a:extLst>
          </p:cNvPr>
          <p:cNvSpPr>
            <a:spLocks noGrp="1"/>
          </p:cNvSpPr>
          <p:nvPr>
            <p:ph sz="quarter" idx="12"/>
          </p:nvPr>
        </p:nvSpPr>
        <p:spPr>
          <a:xfrm>
            <a:off x="166688" y="6426200"/>
            <a:ext cx="8505825" cy="3111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515965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233546"/>
            <a:ext cx="8458200" cy="821119"/>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704" r:id="rId3"/>
    <p:sldLayoutId id="2147483682" r:id="rId4"/>
    <p:sldLayoutId id="2147483683" r:id="rId5"/>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solidFill>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 id="2147483705" r:id="rId2"/>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youtu.be/EHULUlCYOUQ" TargetMode="External"/><Relationship Id="rId2" Type="http://schemas.openxmlformats.org/officeDocument/2006/relationships/hyperlink" Target="https://youtu.be/tJlJJhPJHs0"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12.xml"/><Relationship Id="rId1" Type="http://schemas.openxmlformats.org/officeDocument/2006/relationships/slideLayout" Target="../slideLayouts/slideLayout16.xml"/><Relationship Id="rId4" Type="http://schemas.openxmlformats.org/officeDocument/2006/relationships/slide" Target="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sz="2800" dirty="0"/>
              <a:t>Chapter 8</a:t>
            </a:r>
            <a:endParaRPr lang="en-US" dirty="0"/>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a:xfrm>
            <a:off x="621792" y="4332064"/>
            <a:ext cx="2940805" cy="524944"/>
          </a:xfrm>
        </p:spPr>
        <p:txBody>
          <a:bodyPr/>
          <a:lstStyle/>
          <a:p>
            <a:r>
              <a:rPr lang="en-US" sz="1400" dirty="0"/>
              <a:t>Collaboration Strategies</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a:xfrm>
            <a:off x="621791" y="5096655"/>
            <a:ext cx="3043303" cy="690097"/>
          </a:xfrm>
        </p:spPr>
        <p:txBody>
          <a:bodyPr/>
          <a:lstStyle/>
          <a:p>
            <a:r>
              <a:rPr lang="en-US" dirty="0"/>
              <a:t>Strategic Management of Technological Innovation, 7</a:t>
            </a:r>
            <a:r>
              <a:rPr lang="en-US" baseline="30000" dirty="0"/>
              <a:t>th</a:t>
            </a:r>
            <a:r>
              <a:rPr lang="en-US" dirty="0"/>
              <a:t> Edition</a:t>
            </a:r>
          </a:p>
          <a:p>
            <a:r>
              <a:rPr lang="en-US" dirty="0"/>
              <a:t>Melissa A. Schilling</a:t>
            </a:r>
          </a:p>
        </p:txBody>
      </p:sp>
      <p:pic>
        <p:nvPicPr>
          <p:cNvPr id="6" name="Picture 5" descr="Book Cover Image">
            <a:extLst>
              <a:ext uri="{FF2B5EF4-FFF2-40B4-BE49-F238E27FC236}">
                <a16:creationId xmlns:a16="http://schemas.microsoft.com/office/drawing/2014/main" id="{8305DBB4-9788-407D-A585-30760F9B531D}"/>
              </a:ext>
            </a:extLst>
          </p:cNvPr>
          <p:cNvPicPr>
            <a:picLocks noChangeAspect="1"/>
          </p:cNvPicPr>
          <p:nvPr/>
        </p:nvPicPr>
        <p:blipFill>
          <a:blip r:embed="rId3"/>
          <a:stretch>
            <a:fillRect/>
          </a:stretch>
        </p:blipFill>
        <p:spPr>
          <a:xfrm>
            <a:off x="4958080" y="1150902"/>
            <a:ext cx="3785944" cy="5206435"/>
          </a:xfrm>
          <a:prstGeom prst="rect">
            <a:avLst/>
          </a:prstGeom>
        </p:spPr>
      </p:pic>
      <p:sp>
        <p:nvSpPr>
          <p:cNvPr id="3" name="Content Placeholder 2">
            <a:extLst>
              <a:ext uri="{FF2B5EF4-FFF2-40B4-BE49-F238E27FC236}">
                <a16:creationId xmlns:a16="http://schemas.microsoft.com/office/drawing/2014/main" id="{158696B5-5EAD-4C7F-88A9-5606312B50D7}"/>
              </a:ext>
            </a:extLst>
          </p:cNvPr>
          <p:cNvSpPr>
            <a:spLocks noGrp="1"/>
          </p:cNvSpPr>
          <p:nvPr>
            <p:ph sz="quarter" idx="12"/>
          </p:nvPr>
        </p:nvSpPr>
        <p:spPr>
          <a:xfrm>
            <a:off x="-16187" y="6529070"/>
            <a:ext cx="9193437" cy="231494"/>
          </a:xfrm>
        </p:spPr>
        <p:txBody>
          <a:bodyPr/>
          <a:lstStyle/>
          <a:p>
            <a:pPr algn="ctr"/>
            <a:r>
              <a:rPr lang="en-IN" sz="1200" noProof="1">
                <a:latin typeface="Arial" panose="020B0604020202020204" pitchFamily="34" charset="0"/>
                <a:cs typeface="Arial" panose="020B0604020202020204" pitchFamily="34" charset="0"/>
              </a:rPr>
              <a:t>© McGraw Hill LLC. All rights reserved. No reproduction or distribution without the prior written consent of McGraw Hill LLC.</a:t>
            </a:r>
            <a:endParaRPr lang="en-US" sz="1200" noProof="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144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Choosing and Monitoring Partners </a:t>
            </a:r>
            <a:r>
              <a:rPr lang="en-GB" sz="1000" b="0" dirty="0"/>
              <a:t>1</a:t>
            </a:r>
            <a:endParaRPr lang="en-IN" b="0" dirty="0"/>
          </a:p>
        </p:txBody>
      </p:sp>
      <p:sp>
        <p:nvSpPr>
          <p:cNvPr id="3" name="Content Placeholder 2"/>
          <p:cNvSpPr>
            <a:spLocks noGrp="1"/>
          </p:cNvSpPr>
          <p:nvPr>
            <p:ph sz="quarter" idx="11"/>
          </p:nvPr>
        </p:nvSpPr>
        <p:spPr>
          <a:xfrm>
            <a:off x="342900" y="1276709"/>
            <a:ext cx="8458200" cy="3096000"/>
          </a:xfrm>
        </p:spPr>
        <p:txBody>
          <a:bodyPr>
            <a:normAutofit lnSpcReduction="10000"/>
          </a:bodyPr>
          <a:lstStyle/>
          <a:p>
            <a:r>
              <a:rPr lang="en-GB" sz="2400" b="1" dirty="0"/>
              <a:t>Partner Monitoring and Governance.</a:t>
            </a:r>
          </a:p>
          <a:p>
            <a:pPr marL="291600" lvl="1" indent="-291600"/>
            <a:r>
              <a:rPr lang="en-GB" sz="2200" dirty="0"/>
              <a:t>Successful collaborations require clear yet flexible monitoring and governance mechanisms.</a:t>
            </a:r>
          </a:p>
          <a:p>
            <a:pPr marL="622800" lvl="2" indent="-320400"/>
            <a:r>
              <a:rPr lang="en-GB" sz="2000" dirty="0"/>
              <a:t>May utilize legally binding </a:t>
            </a:r>
            <a:r>
              <a:rPr lang="en-GB" sz="2000" b="1" dirty="0"/>
              <a:t>contractual arrangements</a:t>
            </a:r>
            <a:r>
              <a:rPr lang="en-GB" sz="2000" dirty="0"/>
              <a:t>.</a:t>
            </a:r>
          </a:p>
          <a:p>
            <a:pPr marL="1144800" lvl="3" indent="-230400"/>
            <a:r>
              <a:rPr lang="en-GB" sz="1800" dirty="0"/>
              <a:t>Helps ensure partners are aware of rights and obligations.</a:t>
            </a:r>
          </a:p>
          <a:p>
            <a:pPr marL="1144800" lvl="3" indent="-230400"/>
            <a:r>
              <a:rPr lang="en-GB" sz="1800" dirty="0"/>
              <a:t>Provides legal remedies for violations.</a:t>
            </a:r>
          </a:p>
          <a:p>
            <a:pPr marL="622800" lvl="2" indent="-320400"/>
            <a:r>
              <a:rPr lang="en-GB" sz="2000" dirty="0"/>
              <a:t>Contracts often include:</a:t>
            </a:r>
          </a:p>
        </p:txBody>
      </p:sp>
      <p:sp>
        <p:nvSpPr>
          <p:cNvPr id="4" name="Content Placeholder 3"/>
          <p:cNvSpPr>
            <a:spLocks noGrp="1"/>
          </p:cNvSpPr>
          <p:nvPr>
            <p:ph sz="quarter" idx="14"/>
          </p:nvPr>
        </p:nvSpPr>
        <p:spPr>
          <a:xfrm>
            <a:off x="342900" y="4457700"/>
            <a:ext cx="8458200" cy="2124000"/>
          </a:xfrm>
        </p:spPr>
        <p:txBody>
          <a:bodyPr>
            <a:noAutofit/>
          </a:bodyPr>
          <a:lstStyle/>
          <a:p>
            <a:pPr marL="806400" lvl="1" indent="-446400">
              <a:buFont typeface="+mj-lt"/>
              <a:buAutoNum type="arabicPeriod"/>
            </a:pPr>
            <a:r>
              <a:rPr lang="en-GB" sz="1600" dirty="0"/>
              <a:t>What each partner is obligated to contribute.</a:t>
            </a:r>
          </a:p>
          <a:p>
            <a:pPr marL="806400" lvl="1" indent="-446400">
              <a:buFont typeface="+mj-lt"/>
              <a:buAutoNum type="arabicPeriod"/>
            </a:pPr>
            <a:r>
              <a:rPr lang="en-GB" sz="1600" dirty="0"/>
              <a:t>How much control each partner has in arrangement.</a:t>
            </a:r>
          </a:p>
          <a:p>
            <a:pPr marL="806400" lvl="1" indent="-446400">
              <a:buFont typeface="+mj-lt"/>
              <a:buAutoNum type="arabicPeriod"/>
            </a:pPr>
            <a:r>
              <a:rPr lang="en-GB" sz="1600" dirty="0"/>
              <a:t>When and how proceeds of collaboration will be distributed.</a:t>
            </a:r>
          </a:p>
          <a:p>
            <a:pPr marL="806400" lvl="1" indent="-446400">
              <a:buFont typeface="+mj-lt"/>
              <a:buAutoNum type="arabicPeriod"/>
            </a:pPr>
            <a:r>
              <a:rPr lang="en-GB" sz="1600" dirty="0"/>
              <a:t>Review and reporting requirements.</a:t>
            </a:r>
          </a:p>
          <a:p>
            <a:pPr marL="806400" lvl="1" indent="-446400">
              <a:buFont typeface="+mj-lt"/>
              <a:buAutoNum type="arabicPeriod"/>
            </a:pPr>
            <a:r>
              <a:rPr lang="en-GB" sz="1600" dirty="0"/>
              <a:t>Provisions for terminating relationship.</a:t>
            </a:r>
          </a:p>
        </p:txBody>
      </p:sp>
      <p:sp>
        <p:nvSpPr>
          <p:cNvPr id="7" name="Slide Number Placeholder 6"/>
          <p:cNvSpPr>
            <a:spLocks noGrp="1"/>
          </p:cNvSpPr>
          <p:nvPr>
            <p:ph type="sldNum" sz="quarter" idx="10"/>
          </p:nvPr>
        </p:nvSpPr>
        <p:spPr/>
        <p:txBody>
          <a:bodyPr/>
          <a:lstStyle/>
          <a:p>
            <a:fld id="{68151E55-6873-49E2-B8D5-2F265E6F1973}" type="slidenum">
              <a:rPr lang="en-US" smtClean="0"/>
              <a:t>10</a:t>
            </a:fld>
            <a:endParaRPr lang="en-US" dirty="0"/>
          </a:p>
        </p:txBody>
      </p:sp>
    </p:spTree>
    <p:extLst>
      <p:ext uri="{BB962C8B-B14F-4D97-AF65-F5344CB8AC3E}">
        <p14:creationId xmlns:p14="http://schemas.microsoft.com/office/powerpoint/2010/main" val="114333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Choosing and Monitoring Partners </a:t>
            </a:r>
            <a:r>
              <a:rPr lang="en-GB" sz="1000" b="0" dirty="0"/>
              <a:t>2</a:t>
            </a:r>
            <a:endParaRPr lang="en-IN" b="0" dirty="0"/>
          </a:p>
        </p:txBody>
      </p:sp>
      <p:sp>
        <p:nvSpPr>
          <p:cNvPr id="3" name="Content Placeholder 2"/>
          <p:cNvSpPr>
            <a:spLocks noGrp="1"/>
          </p:cNvSpPr>
          <p:nvPr>
            <p:ph sz="quarter" idx="11"/>
          </p:nvPr>
        </p:nvSpPr>
        <p:spPr>
          <a:xfrm>
            <a:off x="342900" y="1276709"/>
            <a:ext cx="8458200" cy="1760405"/>
          </a:xfrm>
        </p:spPr>
        <p:txBody>
          <a:bodyPr>
            <a:normAutofit/>
          </a:bodyPr>
          <a:lstStyle/>
          <a:p>
            <a:r>
              <a:rPr lang="en-GB" sz="2400" dirty="0"/>
              <a:t>May also use shared </a:t>
            </a:r>
            <a:r>
              <a:rPr lang="en-GB" sz="2400" b="1" dirty="0"/>
              <a:t>equity ownership </a:t>
            </a:r>
            <a:r>
              <a:rPr lang="en-GB" sz="2400" dirty="0"/>
              <a:t>(that is, each partner contributes capital and owns a share of equity in the alliance).</a:t>
            </a:r>
          </a:p>
          <a:p>
            <a:pPr marL="291600" lvl="1" indent="-291600"/>
            <a:r>
              <a:rPr lang="en-GB" sz="2200" dirty="0"/>
              <a:t>Helps to align incentives and provide sense of ownership.</a:t>
            </a:r>
          </a:p>
        </p:txBody>
      </p:sp>
      <p:sp>
        <p:nvSpPr>
          <p:cNvPr id="4" name="Content Placeholder 3"/>
          <p:cNvSpPr>
            <a:spLocks noGrp="1"/>
          </p:cNvSpPr>
          <p:nvPr>
            <p:ph sz="quarter" idx="14"/>
          </p:nvPr>
        </p:nvSpPr>
        <p:spPr>
          <a:xfrm>
            <a:off x="342900" y="3259158"/>
            <a:ext cx="8458200" cy="3322542"/>
          </a:xfrm>
        </p:spPr>
        <p:txBody>
          <a:bodyPr>
            <a:noAutofit/>
          </a:bodyPr>
          <a:lstStyle/>
          <a:p>
            <a:pPr marL="0" lvl="1" indent="0">
              <a:buNone/>
            </a:pPr>
            <a:r>
              <a:rPr lang="en-GB" sz="2400" dirty="0"/>
              <a:t>May rely on </a:t>
            </a:r>
            <a:r>
              <a:rPr lang="en-GB" sz="2400" b="1" dirty="0"/>
              <a:t>relational governance </a:t>
            </a:r>
            <a:r>
              <a:rPr lang="en-GB" sz="2400" dirty="0"/>
              <a:t>(self-enforcing governance based on the goodwill, trust, and reputation of partners).</a:t>
            </a:r>
          </a:p>
          <a:p>
            <a:pPr marL="291600" lvl="1" indent="-291600"/>
            <a:r>
              <a:rPr lang="en-GB" sz="2200" dirty="0"/>
              <a:t>Built over time.</a:t>
            </a:r>
          </a:p>
          <a:p>
            <a:pPr marL="291600" lvl="1" indent="-291600"/>
            <a:r>
              <a:rPr lang="en-GB" sz="2200" dirty="0"/>
              <a:t>Can facilitate more extensive cooperation, sharing, and learning by partners.</a:t>
            </a:r>
          </a:p>
        </p:txBody>
      </p:sp>
      <p:sp>
        <p:nvSpPr>
          <p:cNvPr id="7" name="Slide Number Placeholder 6"/>
          <p:cNvSpPr>
            <a:spLocks noGrp="1"/>
          </p:cNvSpPr>
          <p:nvPr>
            <p:ph type="sldNum" sz="quarter" idx="10"/>
          </p:nvPr>
        </p:nvSpPr>
        <p:spPr/>
        <p:txBody>
          <a:bodyPr/>
          <a:lstStyle/>
          <a:p>
            <a:fld id="{68151E55-6873-49E2-B8D5-2F265E6F1973}" type="slidenum">
              <a:rPr lang="en-US" smtClean="0"/>
              <a:t>11</a:t>
            </a:fld>
            <a:endParaRPr lang="en-US" dirty="0"/>
          </a:p>
        </p:txBody>
      </p:sp>
    </p:spTree>
    <p:extLst>
      <p:ext uri="{BB962C8B-B14F-4D97-AF65-F5344CB8AC3E}">
        <p14:creationId xmlns:p14="http://schemas.microsoft.com/office/powerpoint/2010/main" val="356535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Research Brief</a:t>
            </a:r>
          </a:p>
        </p:txBody>
      </p:sp>
      <p:sp>
        <p:nvSpPr>
          <p:cNvPr id="3" name="Content Placeholder 2"/>
          <p:cNvSpPr>
            <a:spLocks noGrp="1"/>
          </p:cNvSpPr>
          <p:nvPr>
            <p:ph sz="quarter" idx="11"/>
          </p:nvPr>
        </p:nvSpPr>
        <p:spPr>
          <a:xfrm>
            <a:off x="342900" y="1276709"/>
            <a:ext cx="8458200" cy="437791"/>
          </a:xfrm>
        </p:spPr>
        <p:txBody>
          <a:bodyPr>
            <a:noAutofit/>
          </a:bodyPr>
          <a:lstStyle/>
          <a:p>
            <a:r>
              <a:rPr lang="en-IN" sz="2400" b="1" dirty="0"/>
              <a:t>Strategic Positions in Collaborative Networks.</a:t>
            </a:r>
          </a:p>
        </p:txBody>
      </p:sp>
      <p:sp>
        <p:nvSpPr>
          <p:cNvPr id="11" name="Content Placeholder 10"/>
          <p:cNvSpPr>
            <a:spLocks noGrp="1"/>
          </p:cNvSpPr>
          <p:nvPr>
            <p:ph sz="quarter" idx="14"/>
          </p:nvPr>
        </p:nvSpPr>
        <p:spPr>
          <a:xfrm>
            <a:off x="342900" y="1877787"/>
            <a:ext cx="4223222" cy="4245428"/>
          </a:xfrm>
        </p:spPr>
        <p:txBody>
          <a:bodyPr>
            <a:normAutofit lnSpcReduction="10000"/>
          </a:bodyPr>
          <a:lstStyle/>
          <a:p>
            <a:r>
              <a:rPr lang="en-GB" dirty="0"/>
              <a:t>A firm’s position within a collaborative network influences its access to information and other resources, and its influence over desired outcomes. Some of the key aspects of a firm’s position include </a:t>
            </a:r>
            <a:r>
              <a:rPr lang="en-GB" b="1" dirty="0"/>
              <a:t>centrality</a:t>
            </a:r>
            <a:r>
              <a:rPr lang="en-GB" dirty="0"/>
              <a:t> and opportunities for </a:t>
            </a:r>
            <a:r>
              <a:rPr lang="en-GB" b="1" dirty="0"/>
              <a:t>brokerage</a:t>
            </a:r>
            <a:r>
              <a:rPr lang="en-GB" dirty="0"/>
              <a:t>. For example, in this graph, though P</a:t>
            </a:r>
            <a:r>
              <a:rPr lang="en-GB" sz="100" dirty="0"/>
              <a:t> </a:t>
            </a:r>
            <a:r>
              <a:rPr lang="en-GB" dirty="0" err="1"/>
              <a:t>P</a:t>
            </a:r>
            <a:r>
              <a:rPr lang="en-GB" sz="100" dirty="0"/>
              <a:t> </a:t>
            </a:r>
            <a:r>
              <a:rPr lang="en-GB" dirty="0"/>
              <a:t>D Inc. has only three alliances, it serves as an important bridge between the two lobes of the network, which should give it important opportunities for brokerage.</a:t>
            </a:r>
          </a:p>
        </p:txBody>
      </p:sp>
      <p:pic>
        <p:nvPicPr>
          <p:cNvPr id="12" name="Picture 11" descr="The global technology collaboration network is represented by numerous line segments with dots at the end."/>
          <p:cNvPicPr>
            <a:picLocks noChangeAspect="1"/>
          </p:cNvPicPr>
          <p:nvPr/>
        </p:nvPicPr>
        <p:blipFill>
          <a:blip r:embed="rId2"/>
          <a:stretch>
            <a:fillRect/>
          </a:stretch>
        </p:blipFill>
        <p:spPr>
          <a:xfrm>
            <a:off x="4724586" y="1877787"/>
            <a:ext cx="4081953" cy="3606547"/>
          </a:xfrm>
          <a:prstGeom prst="rect">
            <a:avLst/>
          </a:prstGeom>
        </p:spPr>
      </p:pic>
      <p:sp>
        <p:nvSpPr>
          <p:cNvPr id="9" name="Text Placeholder 8"/>
          <p:cNvSpPr>
            <a:spLocks noGrp="1"/>
          </p:cNvSpPr>
          <p:nvPr>
            <p:ph type="body" sz="quarter" idx="12"/>
          </p:nvPr>
        </p:nvSpPr>
        <p:spPr>
          <a:xfrm>
            <a:off x="2926800" y="6332400"/>
            <a:ext cx="3286800" cy="262800"/>
          </a:xfrm>
        </p:spPr>
        <p:txBody>
          <a:bodyPr/>
          <a:lstStyle/>
          <a:p>
            <a:r>
              <a:rPr lang="en-GB" sz="1200" u="sng" dirty="0">
                <a:hlinkClick r:id="rId3" action="ppaction://hlinksldjump"/>
              </a:rPr>
              <a:t>Access the text alternative for these images.</a:t>
            </a:r>
            <a:endParaRPr lang="en-GB" sz="1200" u="sng" dirty="0"/>
          </a:p>
        </p:txBody>
      </p:sp>
      <p:sp>
        <p:nvSpPr>
          <p:cNvPr id="8" name="Slide Number Placeholder 7"/>
          <p:cNvSpPr>
            <a:spLocks noGrp="1"/>
          </p:cNvSpPr>
          <p:nvPr>
            <p:ph type="sldNum" sz="quarter" idx="10"/>
          </p:nvPr>
        </p:nvSpPr>
        <p:spPr/>
        <p:txBody>
          <a:bodyPr/>
          <a:lstStyle/>
          <a:p>
            <a:fld id="{68151E55-6873-49E2-B8D5-2F265E6F1973}" type="slidenum">
              <a:rPr lang="en-US" smtClean="0"/>
              <a:t>12</a:t>
            </a:fld>
            <a:endParaRPr lang="en-US" dirty="0"/>
          </a:p>
        </p:txBody>
      </p:sp>
    </p:spTree>
    <p:extLst>
      <p:ext uri="{BB962C8B-B14F-4D97-AF65-F5344CB8AC3E}">
        <p14:creationId xmlns:p14="http://schemas.microsoft.com/office/powerpoint/2010/main" val="572157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Discussion Questions</a:t>
            </a:r>
          </a:p>
        </p:txBody>
      </p:sp>
      <p:sp>
        <p:nvSpPr>
          <p:cNvPr id="3" name="Content Placeholder 2"/>
          <p:cNvSpPr>
            <a:spLocks noGrp="1"/>
          </p:cNvSpPr>
          <p:nvPr>
            <p:ph sz="quarter" idx="11"/>
          </p:nvPr>
        </p:nvSpPr>
        <p:spPr>
          <a:xfrm>
            <a:off x="342900" y="1276709"/>
            <a:ext cx="8458200" cy="5238391"/>
          </a:xfrm>
        </p:spPr>
        <p:txBody>
          <a:bodyPr>
            <a:noAutofit/>
          </a:bodyPr>
          <a:lstStyle/>
          <a:p>
            <a:pPr marL="403200" indent="-403200">
              <a:lnSpc>
                <a:spcPct val="90000"/>
              </a:lnSpc>
              <a:buFont typeface="+mj-lt"/>
              <a:buAutoNum type="arabicPeriod"/>
            </a:pPr>
            <a:r>
              <a:rPr lang="en-GB" sz="2200" dirty="0"/>
              <a:t>What are some of the advantages and disadvantages of collaborating on a development project?</a:t>
            </a:r>
          </a:p>
          <a:p>
            <a:pPr marL="403200" indent="-403200">
              <a:lnSpc>
                <a:spcPct val="90000"/>
              </a:lnSpc>
              <a:buFont typeface="+mj-lt"/>
              <a:buAutoNum type="arabicPeriod"/>
            </a:pPr>
            <a:r>
              <a:rPr lang="en-GB" sz="2200" dirty="0"/>
              <a:t>How does the </a:t>
            </a:r>
            <a:r>
              <a:rPr lang="en-GB" sz="2200" b="1" dirty="0"/>
              <a:t>mode</a:t>
            </a:r>
            <a:r>
              <a:rPr lang="en-GB" sz="2200" dirty="0"/>
              <a:t> of collaborating (for example, strategic alliance, joint venture, licensing, outsourcing, collective research organization) influence the success of a collaboration?</a:t>
            </a:r>
          </a:p>
          <a:p>
            <a:pPr marL="403200" indent="-403200">
              <a:lnSpc>
                <a:spcPct val="90000"/>
              </a:lnSpc>
              <a:buFont typeface="+mj-lt"/>
              <a:buAutoNum type="arabicPeriod"/>
            </a:pPr>
            <a:r>
              <a:rPr lang="en-GB" sz="2200" dirty="0"/>
              <a:t>Identify an example of collaboration between two or more organizations. What were the advantages and disadvantages of collaboration versus solo development? What collaboration mode did the partners choose? What were the advantages and disadvantages of the collaboration mode?</a:t>
            </a:r>
          </a:p>
          <a:p>
            <a:pPr marL="403200" indent="-403200">
              <a:buFont typeface="+mj-lt"/>
              <a:buAutoNum type="arabicPeriod"/>
            </a:pPr>
            <a:r>
              <a:rPr lang="en-GB" sz="2200" dirty="0"/>
              <a:t>If a firm decides it is in its best interest to collaborate on a development project, how would you recommend the firm go about choosing a partner, a collaboration mode, and governance structure for the relationship?</a:t>
            </a:r>
          </a:p>
        </p:txBody>
      </p:sp>
      <p:sp>
        <p:nvSpPr>
          <p:cNvPr id="6" name="Slide Number Placeholder 5"/>
          <p:cNvSpPr>
            <a:spLocks noGrp="1"/>
          </p:cNvSpPr>
          <p:nvPr>
            <p:ph type="sldNum" sz="quarter" idx="10"/>
          </p:nvPr>
        </p:nvSpPr>
        <p:spPr/>
        <p:txBody>
          <a:bodyPr/>
          <a:lstStyle/>
          <a:p>
            <a:fld id="{68151E55-6873-49E2-B8D5-2F265E6F1973}" type="slidenum">
              <a:rPr lang="en-US" smtClean="0"/>
              <a:t>13</a:t>
            </a:fld>
            <a:endParaRPr lang="en-US" dirty="0"/>
          </a:p>
        </p:txBody>
      </p:sp>
    </p:spTree>
    <p:extLst>
      <p:ext uri="{BB962C8B-B14F-4D97-AF65-F5344CB8AC3E}">
        <p14:creationId xmlns:p14="http://schemas.microsoft.com/office/powerpoint/2010/main" val="2066516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Supplementary Video</a:t>
            </a:r>
          </a:p>
        </p:txBody>
      </p:sp>
      <p:sp>
        <p:nvSpPr>
          <p:cNvPr id="3" name="Content Placeholder 2"/>
          <p:cNvSpPr>
            <a:spLocks noGrp="1"/>
          </p:cNvSpPr>
          <p:nvPr>
            <p:ph sz="quarter" idx="11"/>
          </p:nvPr>
        </p:nvSpPr>
        <p:spPr>
          <a:xfrm>
            <a:off x="342900" y="1276709"/>
            <a:ext cx="8458200" cy="5238391"/>
          </a:xfrm>
        </p:spPr>
        <p:txBody>
          <a:bodyPr>
            <a:noAutofit/>
          </a:bodyPr>
          <a:lstStyle/>
          <a:p>
            <a:pPr>
              <a:lnSpc>
                <a:spcPct val="90000"/>
              </a:lnSpc>
            </a:pPr>
            <a:r>
              <a:rPr lang="en-GB" sz="2200" dirty="0"/>
              <a:t>Short Videos on:</a:t>
            </a:r>
          </a:p>
          <a:p>
            <a:pPr>
              <a:lnSpc>
                <a:spcPct val="90000"/>
              </a:lnSpc>
            </a:pPr>
            <a:r>
              <a:rPr lang="en-GB" sz="2200" dirty="0"/>
              <a:t>Innovation Strategy: Collaboration Types.</a:t>
            </a:r>
          </a:p>
          <a:p>
            <a:pPr>
              <a:lnSpc>
                <a:spcPct val="90000"/>
              </a:lnSpc>
            </a:pPr>
            <a:r>
              <a:rPr lang="en-GB" sz="2200" dirty="0">
                <a:hlinkClick r:id="rId2"/>
              </a:rPr>
              <a:t>https://youtu.be/tJlJJhPJHs0</a:t>
            </a:r>
            <a:endParaRPr lang="en-GB" sz="2200" dirty="0"/>
          </a:p>
          <a:p>
            <a:pPr>
              <a:lnSpc>
                <a:spcPct val="90000"/>
              </a:lnSpc>
            </a:pPr>
            <a:r>
              <a:rPr lang="en-GB" sz="2200" dirty="0"/>
              <a:t>Innovation Strategy: Collaboration Partners and Governance.</a:t>
            </a:r>
          </a:p>
          <a:p>
            <a:pPr>
              <a:lnSpc>
                <a:spcPct val="90000"/>
              </a:lnSpc>
            </a:pPr>
            <a:r>
              <a:rPr lang="en-GB" sz="2200" dirty="0">
                <a:hlinkClick r:id="rId3"/>
              </a:rPr>
              <a:t>https://youtu.be/EHULUlCYOUQ</a:t>
            </a:r>
            <a:endParaRPr lang="en-GB" sz="2200" dirty="0"/>
          </a:p>
        </p:txBody>
      </p:sp>
      <p:sp>
        <p:nvSpPr>
          <p:cNvPr id="6" name="Slide Number Placeholder 5"/>
          <p:cNvSpPr>
            <a:spLocks noGrp="1"/>
          </p:cNvSpPr>
          <p:nvPr>
            <p:ph type="sldNum" sz="quarter" idx="10"/>
          </p:nvPr>
        </p:nvSpPr>
        <p:spPr/>
        <p:txBody>
          <a:bodyPr/>
          <a:lstStyle/>
          <a:p>
            <a:fld id="{68151E55-6873-49E2-B8D5-2F265E6F1973}" type="slidenum">
              <a:rPr lang="en-US" smtClean="0"/>
              <a:t>14</a:t>
            </a:fld>
            <a:endParaRPr lang="en-US" dirty="0"/>
          </a:p>
        </p:txBody>
      </p:sp>
    </p:spTree>
    <p:extLst>
      <p:ext uri="{BB962C8B-B14F-4D97-AF65-F5344CB8AC3E}">
        <p14:creationId xmlns:p14="http://schemas.microsoft.com/office/powerpoint/2010/main" val="3480167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dirty="0"/>
              <a:t>End of Main Content</a:t>
            </a:r>
          </a:p>
        </p:txBody>
      </p:sp>
      <p:sp>
        <p:nvSpPr>
          <p:cNvPr id="4" name="Content Placeholder 3">
            <a:extLst>
              <a:ext uri="{FF2B5EF4-FFF2-40B4-BE49-F238E27FC236}">
                <a16:creationId xmlns:a16="http://schemas.microsoft.com/office/drawing/2014/main" id="{2AAE7BB7-8AAC-4997-A2E0-E359554D7833}"/>
              </a:ext>
            </a:extLst>
          </p:cNvPr>
          <p:cNvSpPr>
            <a:spLocks noGrp="1"/>
          </p:cNvSpPr>
          <p:nvPr>
            <p:ph sz="quarter" idx="10"/>
          </p:nvPr>
        </p:nvSpPr>
        <p:spPr>
          <a:xfrm>
            <a:off x="-83129" y="6551618"/>
            <a:ext cx="9277005" cy="232133"/>
          </a:xfrm>
        </p:spPr>
        <p:txBody>
          <a:bodyPr/>
          <a:lstStyle/>
          <a:p>
            <a:pPr algn="ctr"/>
            <a:r>
              <a:rPr lang="en-IN" sz="1200" noProof="1">
                <a:latin typeface="Arial" panose="020B0604020202020204" pitchFamily="34" charset="0"/>
                <a:cs typeface="Arial" panose="020B0604020202020204" pitchFamily="34" charset="0"/>
              </a:rPr>
              <a:t>© McGraw Hill LLC. All rights reserved. No reproduction or distribution without the prior written consent of McGraw Hill LLC.</a:t>
            </a:r>
            <a:endParaRPr lang="en-US" sz="1200" noProof="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0484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dirty="0"/>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4245016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200" dirty="0"/>
              <a:t>Types of Collaborative Arrangements </a:t>
            </a:r>
            <a:r>
              <a:rPr lang="en-US" sz="1000" b="0" dirty="0"/>
              <a:t>1</a:t>
            </a:r>
            <a:r>
              <a:rPr lang="en-US" sz="3200" dirty="0"/>
              <a: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283512" cy="4418165"/>
          </a:xfrm>
        </p:spPr>
        <p:txBody>
          <a:bodyPr>
            <a:normAutofit/>
          </a:bodyPr>
          <a:lstStyle/>
          <a:p>
            <a:r>
              <a:rPr lang="en-US" sz="2400" b="0" i="0" u="none" strike="noStrike" dirty="0">
                <a:solidFill>
                  <a:srgbClr val="000000"/>
                </a:solidFill>
                <a:effectLst/>
              </a:rPr>
              <a:t>Row 1 has column headers, individual alliances and a network of alliances. Column 1 has row headers, capability complementation and capability transfer. Row 1, columns 2 and 3 read: A, G</a:t>
            </a:r>
            <a:r>
              <a:rPr lang="en-US" sz="100" b="0" i="0" u="none" strike="noStrike" dirty="0">
                <a:solidFill>
                  <a:srgbClr val="000000"/>
                </a:solidFill>
                <a:effectLst/>
              </a:rPr>
              <a:t> </a:t>
            </a:r>
            <a:r>
              <a:rPr lang="en-US" sz="2400" b="0" i="0" u="none" strike="noStrike" dirty="0">
                <a:solidFill>
                  <a:srgbClr val="000000"/>
                </a:solidFill>
                <a:effectLst/>
              </a:rPr>
              <a:t>E, S</a:t>
            </a:r>
            <a:r>
              <a:rPr lang="en-US" sz="100" b="0" i="0" u="none" strike="noStrike" dirty="0">
                <a:solidFill>
                  <a:srgbClr val="000000"/>
                </a:solidFill>
                <a:effectLst/>
              </a:rPr>
              <a:t> </a:t>
            </a:r>
            <a:r>
              <a:rPr lang="en-US" sz="2400" b="0" i="0" u="none" strike="noStrike" dirty="0">
                <a:solidFill>
                  <a:srgbClr val="000000"/>
                </a:solidFill>
                <a:effectLst/>
              </a:rPr>
              <a:t>N</a:t>
            </a:r>
            <a:r>
              <a:rPr lang="en-US" sz="100" b="0" i="0" u="none" strike="noStrike" dirty="0">
                <a:solidFill>
                  <a:srgbClr val="000000"/>
                </a:solidFill>
                <a:effectLst/>
              </a:rPr>
              <a:t> </a:t>
            </a:r>
            <a:r>
              <a:rPr lang="en-US" sz="2400" b="0" i="0" u="none" strike="noStrike" dirty="0">
                <a:solidFill>
                  <a:srgbClr val="000000"/>
                </a:solidFill>
                <a:effectLst/>
              </a:rPr>
              <a:t>E</a:t>
            </a:r>
            <a:r>
              <a:rPr lang="en-US" sz="100" b="0" i="0" u="none" strike="noStrike" dirty="0">
                <a:solidFill>
                  <a:srgbClr val="000000"/>
                </a:solidFill>
                <a:effectLst/>
              </a:rPr>
              <a:t> </a:t>
            </a:r>
            <a:r>
              <a:rPr lang="en-US" sz="2400" b="0" i="0" u="none" strike="noStrike" dirty="0">
                <a:solidFill>
                  <a:srgbClr val="000000"/>
                </a:solidFill>
                <a:effectLst/>
              </a:rPr>
              <a:t>C</a:t>
            </a:r>
            <a:r>
              <a:rPr lang="en-US" sz="100" b="0" i="0" u="none" strike="noStrike" dirty="0">
                <a:solidFill>
                  <a:srgbClr val="000000"/>
                </a:solidFill>
                <a:effectLst/>
              </a:rPr>
              <a:t> </a:t>
            </a:r>
            <a:r>
              <a:rPr lang="en-US" sz="2400" b="0" i="0" u="none" strike="noStrike" dirty="0">
                <a:solidFill>
                  <a:srgbClr val="000000"/>
                </a:solidFill>
                <a:effectLst/>
              </a:rPr>
              <a:t>M</a:t>
            </a:r>
            <a:r>
              <a:rPr lang="en-US" sz="100" b="0" i="0" u="none" strike="noStrike" dirty="0">
                <a:solidFill>
                  <a:srgbClr val="000000"/>
                </a:solidFill>
                <a:effectLst/>
              </a:rPr>
              <a:t> </a:t>
            </a:r>
            <a:r>
              <a:rPr lang="en-US" sz="2400" b="0" i="0" u="none" strike="noStrike" dirty="0">
                <a:solidFill>
                  <a:srgbClr val="000000"/>
                </a:solidFill>
                <a:effectLst/>
              </a:rPr>
              <a:t>A alliance. B, Corning Glass alliances. Row 2, columns 2 and 3 read: C, Thomson J</a:t>
            </a:r>
            <a:r>
              <a:rPr lang="en-US" sz="100" b="0" i="0" u="none" strike="noStrike" dirty="0">
                <a:solidFill>
                  <a:srgbClr val="000000"/>
                </a:solidFill>
                <a:effectLst/>
              </a:rPr>
              <a:t> </a:t>
            </a:r>
            <a:r>
              <a:rPr lang="en-US" sz="2400" b="0" i="0" u="none" strike="noStrike" dirty="0">
                <a:solidFill>
                  <a:srgbClr val="000000"/>
                </a:solidFill>
                <a:effectLst/>
              </a:rPr>
              <a:t>V</a:t>
            </a:r>
            <a:r>
              <a:rPr lang="en-US" sz="100" b="0" i="0" u="none" strike="noStrike" dirty="0">
                <a:solidFill>
                  <a:srgbClr val="000000"/>
                </a:solidFill>
                <a:effectLst/>
              </a:rPr>
              <a:t> </a:t>
            </a:r>
            <a:r>
              <a:rPr lang="en-US" sz="2400" b="0" i="0" u="none" strike="noStrike" dirty="0">
                <a:solidFill>
                  <a:srgbClr val="000000"/>
                </a:solidFill>
                <a:effectLst/>
              </a:rPr>
              <a:t>C alliance. D, </a:t>
            </a:r>
            <a:r>
              <a:rPr lang="en-US" sz="2400" b="0" i="0" u="none" strike="noStrike" dirty="0" err="1">
                <a:solidFill>
                  <a:srgbClr val="000000"/>
                </a:solidFill>
                <a:effectLst/>
              </a:rPr>
              <a:t>Aspla</a:t>
            </a:r>
            <a:r>
              <a:rPr lang="en-US" sz="2400" b="0" i="0" u="none" strike="noStrike" dirty="0">
                <a:solidFill>
                  <a:srgbClr val="000000"/>
                </a:solidFill>
                <a:effectLst/>
              </a:rPr>
              <a:t>.</a:t>
            </a:r>
            <a:r>
              <a:rPr lang="en-US" sz="2400" dirty="0"/>
              <a:t> </a:t>
            </a:r>
            <a:endParaRPr lang="en-GB" sz="240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17</a:t>
            </a:fld>
            <a:endParaRPr lang="en-US"/>
          </a:p>
        </p:txBody>
      </p:sp>
    </p:spTree>
    <p:extLst>
      <p:ext uri="{BB962C8B-B14F-4D97-AF65-F5344CB8AC3E}">
        <p14:creationId xmlns:p14="http://schemas.microsoft.com/office/powerpoint/2010/main" val="57252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600" dirty="0"/>
              <a:t>Research Brief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068234"/>
            <a:ext cx="2980826" cy="225425"/>
          </a:xfrm>
        </p:spPr>
        <p:txBody>
          <a:bodyPr/>
          <a:lstStyle/>
          <a:p>
            <a:r>
              <a:rPr lang="en-US" dirty="0">
                <a:hlinkClick r:id="rId2" action="ppaction://hlinksldjump"/>
              </a:rPr>
              <a:t>Return to parent-slide containing images.</a:t>
            </a:r>
            <a:endParaRPr lang="en-US" dirty="0">
              <a:hlinkClick r:id="rId3" action="ppaction://hlinksldjump"/>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0"/>
            <a:ext cx="8458200" cy="4876799"/>
          </a:xfrm>
        </p:spPr>
        <p:txBody>
          <a:bodyPr>
            <a:normAutofit/>
          </a:bodyPr>
          <a:lstStyle/>
          <a:p>
            <a:r>
              <a:rPr lang="en-US" sz="2400" b="0" i="0" u="none" strike="noStrike" dirty="0">
                <a:solidFill>
                  <a:srgbClr val="000000"/>
                </a:solidFill>
                <a:effectLst/>
              </a:rPr>
              <a:t>Informix Software Incorporated leads to numerous line segments, out of which most of them lead to I</a:t>
            </a:r>
            <a:r>
              <a:rPr lang="en-US" sz="100" b="0" i="0" u="none" strike="noStrike" dirty="0">
                <a:solidFill>
                  <a:srgbClr val="000000"/>
                </a:solidFill>
                <a:effectLst/>
              </a:rPr>
              <a:t> </a:t>
            </a:r>
            <a:r>
              <a:rPr lang="en-US" sz="2400" b="0" i="0" u="none" strike="noStrike" dirty="0">
                <a:solidFill>
                  <a:srgbClr val="000000"/>
                </a:solidFill>
                <a:effectLst/>
              </a:rPr>
              <a:t>B</a:t>
            </a:r>
            <a:r>
              <a:rPr lang="en-US" sz="100" b="0" i="0" u="none" strike="noStrike" dirty="0">
                <a:solidFill>
                  <a:srgbClr val="000000"/>
                </a:solidFill>
                <a:effectLst/>
              </a:rPr>
              <a:t> </a:t>
            </a:r>
            <a:r>
              <a:rPr lang="en-US" sz="2400" b="0" i="0" u="none" strike="noStrike" dirty="0">
                <a:solidFill>
                  <a:srgbClr val="000000"/>
                </a:solidFill>
                <a:effectLst/>
              </a:rPr>
              <a:t>M Corporation and Toshiba Corporation. I</a:t>
            </a:r>
            <a:r>
              <a:rPr lang="en-US" sz="100" b="0" i="0" u="none" strike="noStrike" dirty="0">
                <a:solidFill>
                  <a:srgbClr val="000000"/>
                </a:solidFill>
                <a:effectLst/>
              </a:rPr>
              <a:t> </a:t>
            </a:r>
            <a:r>
              <a:rPr lang="en-US" sz="2400" b="0" i="0" u="none" strike="noStrike" dirty="0">
                <a:solidFill>
                  <a:srgbClr val="000000"/>
                </a:solidFill>
                <a:effectLst/>
              </a:rPr>
              <a:t>B</a:t>
            </a:r>
            <a:r>
              <a:rPr lang="en-US" sz="100" b="0" i="0" u="none" strike="noStrike" dirty="0">
                <a:solidFill>
                  <a:srgbClr val="000000"/>
                </a:solidFill>
                <a:effectLst/>
              </a:rPr>
              <a:t> </a:t>
            </a:r>
            <a:r>
              <a:rPr lang="en-US" sz="2400" b="0" i="0" u="none" strike="noStrike" dirty="0">
                <a:solidFill>
                  <a:srgbClr val="000000"/>
                </a:solidFill>
                <a:effectLst/>
              </a:rPr>
              <a:t>M Corporation is interconnected to Belmont Research Incorporated and P</a:t>
            </a:r>
            <a:r>
              <a:rPr lang="en-US" sz="100" b="0" i="0" u="none" strike="noStrike" dirty="0">
                <a:solidFill>
                  <a:srgbClr val="000000"/>
                </a:solidFill>
                <a:effectLst/>
              </a:rPr>
              <a:t> </a:t>
            </a:r>
            <a:r>
              <a:rPr lang="en-US" sz="2400" b="0" i="0" u="none" strike="noStrike" dirty="0" err="1">
                <a:solidFill>
                  <a:srgbClr val="000000"/>
                </a:solidFill>
                <a:effectLst/>
              </a:rPr>
              <a:t>P</a:t>
            </a:r>
            <a:r>
              <a:rPr lang="en-US" sz="100" b="0" i="0" u="none" strike="noStrike" dirty="0">
                <a:solidFill>
                  <a:srgbClr val="000000"/>
                </a:solidFill>
                <a:effectLst/>
              </a:rPr>
              <a:t> </a:t>
            </a:r>
            <a:r>
              <a:rPr lang="en-US" sz="2400" b="0" i="0" u="none" strike="noStrike" dirty="0">
                <a:solidFill>
                  <a:srgbClr val="000000"/>
                </a:solidFill>
                <a:effectLst/>
              </a:rPr>
              <a:t>D Incorporated, that further leads to Eli Lilly and Company. Toshiba Corporation leads to Abbott Laboratories, that is further linked to Eli Lilly and Company. Eli Lilly and Company further leads to Texaco Incorporated and Fulcrum Technologies Incorporated, that leads to Informix Software Incorporated.</a:t>
            </a:r>
            <a:r>
              <a:rPr lang="en-US" sz="2400" dirty="0"/>
              <a:t> </a:t>
            </a:r>
            <a:endParaRPr lang="en-GB" sz="2400" dirty="0"/>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dirty="0">
                <a:hlinkClick r:id="rId2" action="ppaction://hlinksldjump"/>
              </a:rPr>
              <a:t>Return to parent-slide containing images.</a:t>
            </a:r>
            <a:endParaRPr lang="en-US" dirty="0">
              <a:hlinkClick r:id="rId4" action="ppaction://hlinksldjump"/>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18</a:t>
            </a:fld>
            <a:endParaRPr lang="en-US"/>
          </a:p>
        </p:txBody>
      </p:sp>
    </p:spTree>
    <p:extLst>
      <p:ext uri="{BB962C8B-B14F-4D97-AF65-F5344CB8AC3E}">
        <p14:creationId xmlns:p14="http://schemas.microsoft.com/office/powerpoint/2010/main" val="124294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1D81F0-0CDC-4E0E-BBF2-7665DA728640}"/>
              </a:ext>
            </a:extLst>
          </p:cNvPr>
          <p:cNvSpPr>
            <a:spLocks noGrp="1"/>
          </p:cNvSpPr>
          <p:nvPr>
            <p:ph type="title"/>
          </p:nvPr>
        </p:nvSpPr>
        <p:spPr/>
        <p:txBody>
          <a:bodyPr>
            <a:normAutofit fontScale="90000"/>
          </a:bodyPr>
          <a:lstStyle/>
          <a:p>
            <a:r>
              <a:rPr lang="en-GB" dirty="0"/>
              <a:t>Zeta Energy and “The Holy Grail” of Batteries </a:t>
            </a:r>
            <a:r>
              <a:rPr lang="en-GB" sz="1100" b="0" dirty="0"/>
              <a:t>1</a:t>
            </a:r>
            <a:endParaRPr lang="en-US" sz="1100" b="0" dirty="0"/>
          </a:p>
        </p:txBody>
      </p:sp>
      <p:sp>
        <p:nvSpPr>
          <p:cNvPr id="9" name="Content Placeholder 8">
            <a:extLst>
              <a:ext uri="{FF2B5EF4-FFF2-40B4-BE49-F238E27FC236}">
                <a16:creationId xmlns:a16="http://schemas.microsoft.com/office/drawing/2014/main" id="{89D1ACFE-D2E9-4B59-BDAB-09967B2AC57E}"/>
              </a:ext>
            </a:extLst>
          </p:cNvPr>
          <p:cNvSpPr>
            <a:spLocks noGrp="1"/>
          </p:cNvSpPr>
          <p:nvPr>
            <p:ph sz="quarter" idx="11"/>
          </p:nvPr>
        </p:nvSpPr>
        <p:spPr>
          <a:xfrm>
            <a:off x="342900" y="1276710"/>
            <a:ext cx="8458200" cy="5195342"/>
          </a:xfrm>
        </p:spPr>
        <p:txBody>
          <a:bodyPr>
            <a:noAutofit/>
          </a:bodyPr>
          <a:lstStyle/>
          <a:p>
            <a:pPr defTabSz="809625">
              <a:lnSpc>
                <a:spcPct val="90000"/>
              </a:lnSpc>
              <a:defRPr/>
            </a:pPr>
            <a:r>
              <a:rPr lang="en-GB" sz="2200" dirty="0"/>
              <a:t>In 2021, Zeta Energy had developed a lithium metal battery that had an extremely high energy density, long life, and much lower cost than traditional lithium-ion batteries. The batteries were also recyclable and did not use cobalt (a politically sensitive and expensive material).</a:t>
            </a:r>
          </a:p>
          <a:p>
            <a:pPr defTabSz="809625">
              <a:lnSpc>
                <a:spcPct val="90000"/>
              </a:lnSpc>
              <a:defRPr/>
            </a:pPr>
            <a:r>
              <a:rPr lang="en-GB" sz="2200" dirty="0"/>
              <a:t>Demonstrating commercial scale of the batteries, however, required $100 million for the factory, equipment, and personnel.</a:t>
            </a:r>
          </a:p>
          <a:p>
            <a:pPr defTabSz="809625">
              <a:lnSpc>
                <a:spcPct val="90000"/>
              </a:lnSpc>
              <a:defRPr/>
            </a:pPr>
            <a:r>
              <a:rPr lang="en-GB" sz="2200" dirty="0"/>
              <a:t>There was considerable uncertainty about which battery technology(</a:t>
            </a:r>
            <a:r>
              <a:rPr lang="en-GB" sz="2200" dirty="0" err="1"/>
              <a:t>ies</a:t>
            </a:r>
            <a:r>
              <a:rPr lang="en-GB" sz="2200" dirty="0"/>
              <a:t>) would succeed, making investors wary. Furthermore, the founder was reluctant to go to venture capitalists because he did not want to give up significant control of the firm.</a:t>
            </a:r>
          </a:p>
          <a:p>
            <a:pPr defTabSz="809625">
              <a:lnSpc>
                <a:spcPct val="90000"/>
              </a:lnSpc>
              <a:defRPr/>
            </a:pPr>
            <a:r>
              <a:rPr lang="en-GB" sz="2200" dirty="0"/>
              <a:t>Zeta was considering several different types of collaboration to gain access to needed resources: chemical firms, consumer electronics firms, the government, other battery companies etc. Which, if any, made the most sense?</a:t>
            </a:r>
          </a:p>
        </p:txBody>
      </p:sp>
      <p:sp>
        <p:nvSpPr>
          <p:cNvPr id="7" name="Slide Number Placeholder 6">
            <a:extLst>
              <a:ext uri="{FF2B5EF4-FFF2-40B4-BE49-F238E27FC236}">
                <a16:creationId xmlns:a16="http://schemas.microsoft.com/office/drawing/2014/main" id="{EF83E3A7-608F-42B0-8B97-A0245700480F}"/>
              </a:ext>
            </a:extLst>
          </p:cNvPr>
          <p:cNvSpPr>
            <a:spLocks noGrp="1"/>
          </p:cNvSpPr>
          <p:nvPr>
            <p:ph type="sldNum" sz="quarter" idx="10"/>
          </p:nvPr>
        </p:nvSpPr>
        <p:spPr/>
        <p:txBody>
          <a:bodyPr/>
          <a:lstStyle/>
          <a:p>
            <a:fld id="{68151E55-6873-49E2-B8D5-2F265E6F1973}" type="slidenum">
              <a:rPr lang="en-US" smtClean="0"/>
              <a:t>2</a:t>
            </a:fld>
            <a:endParaRPr lang="en-US" dirty="0"/>
          </a:p>
        </p:txBody>
      </p:sp>
    </p:spTree>
    <p:extLst>
      <p:ext uri="{BB962C8B-B14F-4D97-AF65-F5344CB8AC3E}">
        <p14:creationId xmlns:p14="http://schemas.microsoft.com/office/powerpoint/2010/main" val="3470092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1D81F0-0CDC-4E0E-BBF2-7665DA728640}"/>
              </a:ext>
            </a:extLst>
          </p:cNvPr>
          <p:cNvSpPr>
            <a:spLocks noGrp="1"/>
          </p:cNvSpPr>
          <p:nvPr>
            <p:ph type="title"/>
          </p:nvPr>
        </p:nvSpPr>
        <p:spPr/>
        <p:txBody>
          <a:bodyPr>
            <a:normAutofit fontScale="90000"/>
          </a:bodyPr>
          <a:lstStyle/>
          <a:p>
            <a:r>
              <a:rPr lang="en-GB" dirty="0"/>
              <a:t>Zeta Energy and “The Holy Grail” of Batteries </a:t>
            </a:r>
            <a:r>
              <a:rPr lang="en-GB" sz="1100" b="0" dirty="0"/>
              <a:t>2</a:t>
            </a:r>
            <a:endParaRPr lang="en-US" sz="1100" b="0" dirty="0"/>
          </a:p>
        </p:txBody>
      </p:sp>
      <p:sp>
        <p:nvSpPr>
          <p:cNvPr id="9" name="Content Placeholder 8">
            <a:extLst>
              <a:ext uri="{FF2B5EF4-FFF2-40B4-BE49-F238E27FC236}">
                <a16:creationId xmlns:a16="http://schemas.microsoft.com/office/drawing/2014/main" id="{89D1ACFE-D2E9-4B59-BDAB-09967B2AC57E}"/>
              </a:ext>
            </a:extLst>
          </p:cNvPr>
          <p:cNvSpPr>
            <a:spLocks noGrp="1"/>
          </p:cNvSpPr>
          <p:nvPr>
            <p:ph sz="quarter" idx="11"/>
          </p:nvPr>
        </p:nvSpPr>
        <p:spPr>
          <a:xfrm>
            <a:off x="342900" y="1276710"/>
            <a:ext cx="8458200" cy="5195342"/>
          </a:xfrm>
        </p:spPr>
        <p:txBody>
          <a:bodyPr>
            <a:noAutofit/>
          </a:bodyPr>
          <a:lstStyle/>
          <a:p>
            <a:pPr defTabSz="809625">
              <a:lnSpc>
                <a:spcPct val="90000"/>
              </a:lnSpc>
              <a:defRPr/>
            </a:pPr>
            <a:r>
              <a:rPr lang="en-GB" sz="2400" b="1" dirty="0"/>
              <a:t>Discussion Questions:</a:t>
            </a:r>
          </a:p>
          <a:p>
            <a:pPr marL="403200" indent="-403200" defTabSz="809625">
              <a:lnSpc>
                <a:spcPct val="90000"/>
              </a:lnSpc>
              <a:buFont typeface="+mj-lt"/>
              <a:buAutoNum type="arabicPeriod"/>
              <a:defRPr/>
            </a:pPr>
            <a:r>
              <a:rPr lang="en-GB" sz="2200" dirty="0"/>
              <a:t>What are the pros and cons of Zeta Energy collaborating with another organization?</a:t>
            </a:r>
          </a:p>
          <a:p>
            <a:pPr marL="403200" indent="-403200" defTabSz="809625">
              <a:lnSpc>
                <a:spcPct val="90000"/>
              </a:lnSpc>
              <a:buFont typeface="+mj-lt"/>
              <a:buAutoNum type="arabicPeriod"/>
              <a:defRPr/>
            </a:pPr>
            <a:r>
              <a:rPr lang="en-GB" sz="2200" dirty="0"/>
              <a:t>What type of potential partner offers the most “resource fit” for Zeta Energy? What type of potential partner offers the most “strategic fit” for Zeta Energy? Is there a collaboration partner you would recommend?</a:t>
            </a:r>
          </a:p>
          <a:p>
            <a:pPr marL="403200" indent="-403200" defTabSz="809625">
              <a:lnSpc>
                <a:spcPct val="90000"/>
              </a:lnSpc>
              <a:buFont typeface="+mj-lt"/>
              <a:buAutoNum type="arabicPeriod"/>
              <a:defRPr/>
            </a:pPr>
            <a:r>
              <a:rPr lang="en-GB" sz="2200" dirty="0"/>
              <a:t>If Zeta Energy entered into a collaboration, what type of collaboration structure (for example, R&amp;D alliance, joint venture, licensing, outsourcing, etc.) should it use? What would you recommend to Zeta Energy about governance of the collaboration?</a:t>
            </a:r>
          </a:p>
        </p:txBody>
      </p:sp>
      <p:sp>
        <p:nvSpPr>
          <p:cNvPr id="7" name="Slide Number Placeholder 6">
            <a:extLst>
              <a:ext uri="{FF2B5EF4-FFF2-40B4-BE49-F238E27FC236}">
                <a16:creationId xmlns:a16="http://schemas.microsoft.com/office/drawing/2014/main" id="{EF83E3A7-608F-42B0-8B97-A0245700480F}"/>
              </a:ext>
            </a:extLst>
          </p:cNvPr>
          <p:cNvSpPr>
            <a:spLocks noGrp="1"/>
          </p:cNvSpPr>
          <p:nvPr>
            <p:ph type="sldNum" sz="quarter" idx="10"/>
          </p:nvPr>
        </p:nvSpPr>
        <p:spPr/>
        <p:txBody>
          <a:bodyPr/>
          <a:lstStyle/>
          <a:p>
            <a:fld id="{68151E55-6873-49E2-B8D5-2F265E6F1973}" type="slidenum">
              <a:rPr lang="en-US" smtClean="0"/>
              <a:t>3</a:t>
            </a:fld>
            <a:endParaRPr lang="en-US" dirty="0"/>
          </a:p>
        </p:txBody>
      </p:sp>
    </p:spTree>
    <p:extLst>
      <p:ext uri="{BB962C8B-B14F-4D97-AF65-F5344CB8AC3E}">
        <p14:creationId xmlns:p14="http://schemas.microsoft.com/office/powerpoint/2010/main" val="232117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1D81F0-0CDC-4E0E-BBF2-7665DA728640}"/>
              </a:ext>
            </a:extLst>
          </p:cNvPr>
          <p:cNvSpPr>
            <a:spLocks noGrp="1"/>
          </p:cNvSpPr>
          <p:nvPr>
            <p:ph type="title"/>
          </p:nvPr>
        </p:nvSpPr>
        <p:spPr/>
        <p:txBody>
          <a:bodyPr>
            <a:normAutofit/>
          </a:bodyPr>
          <a:lstStyle/>
          <a:p>
            <a:r>
              <a:rPr lang="en-GB" dirty="0"/>
              <a:t>Overview</a:t>
            </a:r>
            <a:endParaRPr lang="en-US" sz="1100" b="0" dirty="0"/>
          </a:p>
        </p:txBody>
      </p:sp>
      <p:sp>
        <p:nvSpPr>
          <p:cNvPr id="9" name="Content Placeholder 8">
            <a:extLst>
              <a:ext uri="{FF2B5EF4-FFF2-40B4-BE49-F238E27FC236}">
                <a16:creationId xmlns:a16="http://schemas.microsoft.com/office/drawing/2014/main" id="{89D1ACFE-D2E9-4B59-BDAB-09967B2AC57E}"/>
              </a:ext>
            </a:extLst>
          </p:cNvPr>
          <p:cNvSpPr>
            <a:spLocks noGrp="1"/>
          </p:cNvSpPr>
          <p:nvPr>
            <p:ph sz="quarter" idx="11"/>
          </p:nvPr>
        </p:nvSpPr>
        <p:spPr>
          <a:xfrm>
            <a:off x="342900" y="1276710"/>
            <a:ext cx="8458200" cy="5195342"/>
          </a:xfrm>
        </p:spPr>
        <p:txBody>
          <a:bodyPr>
            <a:noAutofit/>
          </a:bodyPr>
          <a:lstStyle/>
          <a:p>
            <a:pPr defTabSz="809625">
              <a:lnSpc>
                <a:spcPct val="90000"/>
              </a:lnSpc>
              <a:defRPr/>
            </a:pPr>
            <a:r>
              <a:rPr lang="en-GB" sz="2400" dirty="0"/>
              <a:t>Firms must often choose between performing innovation activities alone or in collaboration.</a:t>
            </a:r>
          </a:p>
          <a:p>
            <a:pPr defTabSz="809625">
              <a:lnSpc>
                <a:spcPct val="90000"/>
              </a:lnSpc>
              <a:defRPr/>
            </a:pPr>
            <a:r>
              <a:rPr lang="en-GB" sz="2400" dirty="0"/>
              <a:t>Collaboration can enable firms to achieve more, at a faster rate, and at less cost and risk.</a:t>
            </a:r>
          </a:p>
          <a:p>
            <a:pPr defTabSz="809625">
              <a:lnSpc>
                <a:spcPct val="90000"/>
              </a:lnSpc>
              <a:defRPr/>
            </a:pPr>
            <a:r>
              <a:rPr lang="en-GB" sz="2400" dirty="0"/>
              <a:t>However, collaboration also entails sharing control and rewards, and may risk partner malfeasance.</a:t>
            </a:r>
          </a:p>
          <a:p>
            <a:pPr defTabSz="809625">
              <a:lnSpc>
                <a:spcPct val="90000"/>
              </a:lnSpc>
              <a:defRPr/>
            </a:pPr>
            <a:r>
              <a:rPr lang="en-GB" sz="2400" dirty="0"/>
              <a:t>The advantages of going solo are compared with those of collaborating, and then different forms of collaboration are compared.</a:t>
            </a:r>
          </a:p>
        </p:txBody>
      </p:sp>
      <p:sp>
        <p:nvSpPr>
          <p:cNvPr id="7" name="Slide Number Placeholder 6">
            <a:extLst>
              <a:ext uri="{FF2B5EF4-FFF2-40B4-BE49-F238E27FC236}">
                <a16:creationId xmlns:a16="http://schemas.microsoft.com/office/drawing/2014/main" id="{EF83E3A7-608F-42B0-8B97-A0245700480F}"/>
              </a:ext>
            </a:extLst>
          </p:cNvPr>
          <p:cNvSpPr>
            <a:spLocks noGrp="1"/>
          </p:cNvSpPr>
          <p:nvPr>
            <p:ph type="sldNum" sz="quarter" idx="10"/>
          </p:nvPr>
        </p:nvSpPr>
        <p:spPr/>
        <p:txBody>
          <a:bodyPr/>
          <a:lstStyle/>
          <a:p>
            <a:fld id="{68151E55-6873-49E2-B8D5-2F265E6F1973}" type="slidenum">
              <a:rPr lang="en-US" smtClean="0"/>
              <a:t>4</a:t>
            </a:fld>
            <a:endParaRPr lang="en-US" dirty="0"/>
          </a:p>
        </p:txBody>
      </p:sp>
    </p:spTree>
    <p:extLst>
      <p:ext uri="{BB962C8B-B14F-4D97-AF65-F5344CB8AC3E}">
        <p14:creationId xmlns:p14="http://schemas.microsoft.com/office/powerpoint/2010/main" val="3916456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1D81F0-0CDC-4E0E-BBF2-7665DA728640}"/>
              </a:ext>
            </a:extLst>
          </p:cNvPr>
          <p:cNvSpPr>
            <a:spLocks noGrp="1"/>
          </p:cNvSpPr>
          <p:nvPr>
            <p:ph type="title"/>
          </p:nvPr>
        </p:nvSpPr>
        <p:spPr/>
        <p:txBody>
          <a:bodyPr>
            <a:normAutofit/>
          </a:bodyPr>
          <a:lstStyle/>
          <a:p>
            <a:r>
              <a:rPr lang="en-GB" dirty="0"/>
              <a:t>Reasons for Going Solo</a:t>
            </a:r>
            <a:endParaRPr lang="en-US" sz="1100" b="0" dirty="0"/>
          </a:p>
        </p:txBody>
      </p:sp>
      <p:sp>
        <p:nvSpPr>
          <p:cNvPr id="9" name="Content Placeholder 8">
            <a:extLst>
              <a:ext uri="{FF2B5EF4-FFF2-40B4-BE49-F238E27FC236}">
                <a16:creationId xmlns:a16="http://schemas.microsoft.com/office/drawing/2014/main" id="{89D1ACFE-D2E9-4B59-BDAB-09967B2AC57E}"/>
              </a:ext>
            </a:extLst>
          </p:cNvPr>
          <p:cNvSpPr>
            <a:spLocks noGrp="1"/>
          </p:cNvSpPr>
          <p:nvPr>
            <p:ph sz="quarter" idx="11"/>
          </p:nvPr>
        </p:nvSpPr>
        <p:spPr>
          <a:xfrm>
            <a:off x="342900" y="1276710"/>
            <a:ext cx="8458200" cy="5195342"/>
          </a:xfrm>
        </p:spPr>
        <p:txBody>
          <a:bodyPr>
            <a:noAutofit/>
          </a:bodyPr>
          <a:lstStyle/>
          <a:p>
            <a:pPr defTabSz="809625">
              <a:lnSpc>
                <a:spcPct val="90000"/>
              </a:lnSpc>
              <a:defRPr/>
            </a:pPr>
            <a:r>
              <a:rPr lang="en-GB" sz="2400" dirty="0"/>
              <a:t>Whether a firm chooses to engage in solo development or collaboration will be influence by:</a:t>
            </a:r>
          </a:p>
          <a:p>
            <a:pPr marL="291600" lvl="1" indent="-291600" defTabSz="809625">
              <a:lnSpc>
                <a:spcPct val="90000"/>
              </a:lnSpc>
              <a:defRPr/>
            </a:pPr>
            <a:r>
              <a:rPr lang="en-GB" sz="2200" b="1" dirty="0"/>
              <a:t>Availability of capabilities </a:t>
            </a:r>
            <a:r>
              <a:rPr lang="en-GB" sz="2200" dirty="0"/>
              <a:t>(does firm have needed capabilities in house? Does a potential partner?).</a:t>
            </a:r>
          </a:p>
          <a:p>
            <a:pPr marL="291600" lvl="1" indent="-291600" defTabSz="809625">
              <a:lnSpc>
                <a:spcPct val="90000"/>
              </a:lnSpc>
              <a:defRPr/>
            </a:pPr>
            <a:r>
              <a:rPr lang="en-GB" sz="2200" b="1" dirty="0"/>
              <a:t>Protecting proprietary technologies </a:t>
            </a:r>
            <a:r>
              <a:rPr lang="en-GB" sz="2200" dirty="0"/>
              <a:t>(how important is it to keep exclusive control of the technology?).</a:t>
            </a:r>
          </a:p>
          <a:p>
            <a:pPr marL="291600" lvl="1" indent="-291600" defTabSz="809625">
              <a:lnSpc>
                <a:spcPct val="90000"/>
              </a:lnSpc>
              <a:defRPr/>
            </a:pPr>
            <a:r>
              <a:rPr lang="en-GB" sz="2200" b="1" dirty="0"/>
              <a:t>Controlling technology development and use </a:t>
            </a:r>
            <a:r>
              <a:rPr lang="en-GB" sz="2200" dirty="0"/>
              <a:t>(how important is it for firm to direct development process and applications?).</a:t>
            </a:r>
          </a:p>
          <a:p>
            <a:pPr marL="291600" lvl="1" indent="-291600" defTabSz="809625">
              <a:lnSpc>
                <a:spcPct val="90000"/>
              </a:lnSpc>
              <a:defRPr/>
            </a:pPr>
            <a:r>
              <a:rPr lang="en-GB" sz="2200" b="1" dirty="0"/>
              <a:t>Building and renewing capabilities </a:t>
            </a:r>
            <a:r>
              <a:rPr lang="en-GB" sz="2200" dirty="0"/>
              <a:t>(is the project key to renewing or developing the firm’s capabilities?).</a:t>
            </a:r>
          </a:p>
        </p:txBody>
      </p:sp>
      <p:sp>
        <p:nvSpPr>
          <p:cNvPr id="7" name="Slide Number Placeholder 6">
            <a:extLst>
              <a:ext uri="{FF2B5EF4-FFF2-40B4-BE49-F238E27FC236}">
                <a16:creationId xmlns:a16="http://schemas.microsoft.com/office/drawing/2014/main" id="{EF83E3A7-608F-42B0-8B97-A0245700480F}"/>
              </a:ext>
            </a:extLst>
          </p:cNvPr>
          <p:cNvSpPr>
            <a:spLocks noGrp="1"/>
          </p:cNvSpPr>
          <p:nvPr>
            <p:ph type="sldNum" sz="quarter" idx="10"/>
          </p:nvPr>
        </p:nvSpPr>
        <p:spPr/>
        <p:txBody>
          <a:bodyPr/>
          <a:lstStyle/>
          <a:p>
            <a:fld id="{68151E55-6873-49E2-B8D5-2F265E6F1973}" type="slidenum">
              <a:rPr lang="en-US" smtClean="0"/>
              <a:t>5</a:t>
            </a:fld>
            <a:endParaRPr lang="en-US" dirty="0"/>
          </a:p>
        </p:txBody>
      </p:sp>
    </p:spTree>
    <p:extLst>
      <p:ext uri="{BB962C8B-B14F-4D97-AF65-F5344CB8AC3E}">
        <p14:creationId xmlns:p14="http://schemas.microsoft.com/office/powerpoint/2010/main" val="3722689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Types of Collaborative Arrangements </a:t>
            </a:r>
            <a:r>
              <a:rPr lang="en-GB" sz="1000" b="0" dirty="0"/>
              <a:t>1</a:t>
            </a:r>
            <a:endParaRPr lang="en-IN" b="0" dirty="0"/>
          </a:p>
        </p:txBody>
      </p:sp>
      <p:sp>
        <p:nvSpPr>
          <p:cNvPr id="3" name="Content Placeholder 2"/>
          <p:cNvSpPr>
            <a:spLocks noGrp="1"/>
          </p:cNvSpPr>
          <p:nvPr>
            <p:ph sz="quarter" idx="11"/>
          </p:nvPr>
        </p:nvSpPr>
        <p:spPr>
          <a:xfrm>
            <a:off x="342900" y="1276709"/>
            <a:ext cx="8458200" cy="2772000"/>
          </a:xfrm>
        </p:spPr>
        <p:txBody>
          <a:bodyPr>
            <a:normAutofit lnSpcReduction="10000"/>
          </a:bodyPr>
          <a:lstStyle/>
          <a:p>
            <a:r>
              <a:rPr lang="en-GB" sz="2200" dirty="0"/>
              <a:t>There are numerous types of collaborative arrangements, each with its own advantages or costs.</a:t>
            </a:r>
          </a:p>
          <a:p>
            <a:pPr marL="291600" lvl="1" indent="-291600"/>
            <a:r>
              <a:rPr lang="en-GB" b="1" dirty="0"/>
              <a:t>Strategic Alliances</a:t>
            </a:r>
            <a:r>
              <a:rPr lang="en-GB" dirty="0"/>
              <a:t>: formal or informal agreements between two or more organizations (or other entities) to cooperate in some way.</a:t>
            </a:r>
          </a:p>
          <a:p>
            <a:pPr marL="291600" lvl="1" indent="-291600"/>
            <a:r>
              <a:rPr lang="en-GB" dirty="0" err="1"/>
              <a:t>Doz</a:t>
            </a:r>
            <a:r>
              <a:rPr lang="en-GB" dirty="0"/>
              <a:t> and Hamel note that a firm’s alliance strategy might emphasize </a:t>
            </a:r>
            <a:r>
              <a:rPr lang="en-GB" b="1" dirty="0"/>
              <a:t>combining complementary capabilities </a:t>
            </a:r>
            <a:r>
              <a:rPr lang="en-GB" dirty="0"/>
              <a:t>or </a:t>
            </a:r>
            <a:r>
              <a:rPr lang="en-GB" b="1" dirty="0"/>
              <a:t>transferring capabilities</a:t>
            </a:r>
            <a:r>
              <a:rPr lang="en-GB" dirty="0"/>
              <a:t>. It might also emphasize </a:t>
            </a:r>
            <a:r>
              <a:rPr lang="en-GB" b="1" dirty="0"/>
              <a:t>individual</a:t>
            </a:r>
            <a:r>
              <a:rPr lang="en-GB" dirty="0"/>
              <a:t> </a:t>
            </a:r>
            <a:r>
              <a:rPr lang="en-GB" b="1" dirty="0"/>
              <a:t>alliances</a:t>
            </a:r>
            <a:r>
              <a:rPr lang="en-GB" dirty="0"/>
              <a:t> or a </a:t>
            </a:r>
            <a:r>
              <a:rPr lang="en-GB" b="1" dirty="0"/>
              <a:t>network</a:t>
            </a:r>
            <a:r>
              <a:rPr lang="en-GB" dirty="0"/>
              <a:t> </a:t>
            </a:r>
            <a:r>
              <a:rPr lang="en-GB" b="1" dirty="0"/>
              <a:t>of</a:t>
            </a:r>
            <a:r>
              <a:rPr lang="en-GB" dirty="0"/>
              <a:t> </a:t>
            </a:r>
            <a:r>
              <a:rPr lang="en-GB" b="1" dirty="0"/>
              <a:t>alliances</a:t>
            </a:r>
            <a:r>
              <a:rPr lang="en-GB" dirty="0"/>
              <a:t>.</a:t>
            </a:r>
          </a:p>
        </p:txBody>
      </p:sp>
      <p:pic>
        <p:nvPicPr>
          <p:cNvPr id="7" name="Picture 6" descr="A table with three rows and three columns is shown."/>
          <p:cNvPicPr>
            <a:picLocks noChangeAspect="1"/>
          </p:cNvPicPr>
          <p:nvPr/>
        </p:nvPicPr>
        <p:blipFill>
          <a:blip r:embed="rId2"/>
          <a:stretch>
            <a:fillRect/>
          </a:stretch>
        </p:blipFill>
        <p:spPr>
          <a:xfrm>
            <a:off x="1976958" y="4254747"/>
            <a:ext cx="5190085" cy="1838956"/>
          </a:xfrm>
          <a:prstGeom prst="rect">
            <a:avLst/>
          </a:prstGeom>
        </p:spPr>
      </p:pic>
      <p:sp>
        <p:nvSpPr>
          <p:cNvPr id="4" name="Text Placeholder 3"/>
          <p:cNvSpPr>
            <a:spLocks noGrp="1"/>
          </p:cNvSpPr>
          <p:nvPr>
            <p:ph type="body" sz="quarter" idx="12"/>
          </p:nvPr>
        </p:nvSpPr>
        <p:spPr>
          <a:xfrm>
            <a:off x="2926800" y="6332400"/>
            <a:ext cx="3286800" cy="262800"/>
          </a:xfrm>
        </p:spPr>
        <p:txBody>
          <a:bodyPr/>
          <a:lstStyle/>
          <a:p>
            <a:r>
              <a:rPr lang="en-GB" sz="1200" u="sng" dirty="0">
                <a:hlinkClick r:id="rId3" action="ppaction://hlinksldjump"/>
              </a:rPr>
              <a:t>Access the text alternative for these images</a:t>
            </a:r>
            <a:r>
              <a:rPr lang="en-IN" sz="1200" u="sng" dirty="0">
                <a:hlinkClick r:id="rId3" action="ppaction://hlinksldjump"/>
              </a:rPr>
              <a:t>.</a:t>
            </a:r>
            <a:endParaRPr lang="en-GB" sz="1200" u="sng" dirty="0"/>
          </a:p>
        </p:txBody>
      </p:sp>
      <p:sp>
        <p:nvSpPr>
          <p:cNvPr id="6" name="Slide Number Placeholder 5"/>
          <p:cNvSpPr>
            <a:spLocks noGrp="1"/>
          </p:cNvSpPr>
          <p:nvPr>
            <p:ph type="sldNum" sz="quarter" idx="10"/>
          </p:nvPr>
        </p:nvSpPr>
        <p:spPr/>
        <p:txBody>
          <a:bodyPr/>
          <a:lstStyle/>
          <a:p>
            <a:fld id="{68151E55-6873-49E2-B8D5-2F265E6F1973}" type="slidenum">
              <a:rPr lang="en-US" smtClean="0"/>
              <a:t>6</a:t>
            </a:fld>
            <a:endParaRPr lang="en-US" dirty="0"/>
          </a:p>
        </p:txBody>
      </p:sp>
    </p:spTree>
    <p:extLst>
      <p:ext uri="{BB962C8B-B14F-4D97-AF65-F5344CB8AC3E}">
        <p14:creationId xmlns:p14="http://schemas.microsoft.com/office/powerpoint/2010/main" val="104312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1D81F0-0CDC-4E0E-BBF2-7665DA728640}"/>
              </a:ext>
            </a:extLst>
          </p:cNvPr>
          <p:cNvSpPr>
            <a:spLocks noGrp="1"/>
          </p:cNvSpPr>
          <p:nvPr>
            <p:ph type="title"/>
          </p:nvPr>
        </p:nvSpPr>
        <p:spPr/>
        <p:txBody>
          <a:bodyPr>
            <a:normAutofit/>
          </a:bodyPr>
          <a:lstStyle/>
          <a:p>
            <a:r>
              <a:rPr lang="en-GB" dirty="0"/>
              <a:t>Types of Collaborative Arrangements </a:t>
            </a:r>
            <a:r>
              <a:rPr lang="en-GB" sz="1000" b="0" dirty="0"/>
              <a:t>2</a:t>
            </a:r>
            <a:endParaRPr lang="en-US" sz="1100" b="0" dirty="0"/>
          </a:p>
        </p:txBody>
      </p:sp>
      <p:sp>
        <p:nvSpPr>
          <p:cNvPr id="9" name="Content Placeholder 8">
            <a:extLst>
              <a:ext uri="{FF2B5EF4-FFF2-40B4-BE49-F238E27FC236}">
                <a16:creationId xmlns:a16="http://schemas.microsoft.com/office/drawing/2014/main" id="{89D1ACFE-D2E9-4B59-BDAB-09967B2AC57E}"/>
              </a:ext>
            </a:extLst>
          </p:cNvPr>
          <p:cNvSpPr>
            <a:spLocks noGrp="1"/>
          </p:cNvSpPr>
          <p:nvPr>
            <p:ph sz="quarter" idx="11"/>
          </p:nvPr>
        </p:nvSpPr>
        <p:spPr>
          <a:xfrm>
            <a:off x="342900" y="1276710"/>
            <a:ext cx="8458200" cy="5195342"/>
          </a:xfrm>
        </p:spPr>
        <p:txBody>
          <a:bodyPr>
            <a:noAutofit/>
          </a:bodyPr>
          <a:lstStyle/>
          <a:p>
            <a:pPr defTabSz="809625">
              <a:lnSpc>
                <a:spcPct val="90000"/>
              </a:lnSpc>
              <a:defRPr/>
            </a:pPr>
            <a:r>
              <a:rPr lang="en-GB" sz="2400" b="1" dirty="0"/>
              <a:t>Joint Ventures</a:t>
            </a:r>
            <a:r>
              <a:rPr lang="en-GB" sz="2400" dirty="0"/>
              <a:t>: A particular type of strategic alliance that entails significant equity investment and often establishes a new separate legal entity.</a:t>
            </a:r>
          </a:p>
          <a:p>
            <a:pPr defTabSz="809625">
              <a:lnSpc>
                <a:spcPct val="90000"/>
              </a:lnSpc>
              <a:defRPr/>
            </a:pPr>
            <a:r>
              <a:rPr lang="en-GB" sz="2400" b="1" dirty="0"/>
              <a:t>Licensing</a:t>
            </a:r>
            <a:r>
              <a:rPr lang="en-GB" sz="2400" dirty="0"/>
              <a:t>: a contractual arrangement that gives an organization (or individual) the rights to use another’s intellectual property, typically in exchange for royalties.</a:t>
            </a:r>
          </a:p>
          <a:p>
            <a:pPr defTabSz="809625">
              <a:lnSpc>
                <a:spcPct val="90000"/>
              </a:lnSpc>
              <a:defRPr/>
            </a:pPr>
            <a:r>
              <a:rPr lang="en-GB" sz="2400" b="1" dirty="0"/>
              <a:t>Outsourcing</a:t>
            </a:r>
            <a:r>
              <a:rPr lang="en-GB" sz="2400" dirty="0"/>
              <a:t>: When an organization (or individual) procures services or products from another rather than producing them in-house.</a:t>
            </a:r>
          </a:p>
          <a:p>
            <a:pPr defTabSz="809625">
              <a:lnSpc>
                <a:spcPct val="90000"/>
              </a:lnSpc>
              <a:defRPr/>
            </a:pPr>
            <a:r>
              <a:rPr lang="en-GB" sz="2400" b="1" dirty="0"/>
              <a:t>Collective Research Organizations</a:t>
            </a:r>
            <a:r>
              <a:rPr lang="en-GB" sz="2400" dirty="0"/>
              <a:t>: Organizations formed to facilitate collaboration among a group of firms.</a:t>
            </a:r>
          </a:p>
        </p:txBody>
      </p:sp>
      <p:sp>
        <p:nvSpPr>
          <p:cNvPr id="7" name="Slide Number Placeholder 6">
            <a:extLst>
              <a:ext uri="{FF2B5EF4-FFF2-40B4-BE49-F238E27FC236}">
                <a16:creationId xmlns:a16="http://schemas.microsoft.com/office/drawing/2014/main" id="{EF83E3A7-608F-42B0-8B97-A0245700480F}"/>
              </a:ext>
            </a:extLst>
          </p:cNvPr>
          <p:cNvSpPr>
            <a:spLocks noGrp="1"/>
          </p:cNvSpPr>
          <p:nvPr>
            <p:ph type="sldNum" sz="quarter" idx="10"/>
          </p:nvPr>
        </p:nvSpPr>
        <p:spPr/>
        <p:txBody>
          <a:bodyPr/>
          <a:lstStyle/>
          <a:p>
            <a:fld id="{68151E55-6873-49E2-B8D5-2F265E6F1973}" type="slidenum">
              <a:rPr lang="en-US" smtClean="0"/>
              <a:t>7</a:t>
            </a:fld>
            <a:endParaRPr lang="en-US" dirty="0"/>
          </a:p>
        </p:txBody>
      </p:sp>
    </p:spTree>
    <p:extLst>
      <p:ext uri="{BB962C8B-B14F-4D97-AF65-F5344CB8AC3E}">
        <p14:creationId xmlns:p14="http://schemas.microsoft.com/office/powerpoint/2010/main" val="3970156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1D81F0-0CDC-4E0E-BBF2-7665DA728640}"/>
              </a:ext>
            </a:extLst>
          </p:cNvPr>
          <p:cNvSpPr>
            <a:spLocks noGrp="1"/>
          </p:cNvSpPr>
          <p:nvPr>
            <p:ph type="title"/>
          </p:nvPr>
        </p:nvSpPr>
        <p:spPr/>
        <p:txBody>
          <a:bodyPr>
            <a:normAutofit/>
          </a:bodyPr>
          <a:lstStyle/>
          <a:p>
            <a:r>
              <a:rPr lang="en-GB" dirty="0"/>
              <a:t>Choosing a Mode of Collaboration </a:t>
            </a:r>
            <a:r>
              <a:rPr lang="en-GB" sz="1000" b="0" dirty="0"/>
              <a:t>1</a:t>
            </a:r>
            <a:endParaRPr lang="en-US" sz="1100" b="0" dirty="0"/>
          </a:p>
        </p:txBody>
      </p:sp>
      <p:sp>
        <p:nvSpPr>
          <p:cNvPr id="9" name="Content Placeholder 8">
            <a:extLst>
              <a:ext uri="{FF2B5EF4-FFF2-40B4-BE49-F238E27FC236}">
                <a16:creationId xmlns:a16="http://schemas.microsoft.com/office/drawing/2014/main" id="{89D1ACFE-D2E9-4B59-BDAB-09967B2AC57E}"/>
              </a:ext>
            </a:extLst>
          </p:cNvPr>
          <p:cNvSpPr>
            <a:spLocks noGrp="1"/>
          </p:cNvSpPr>
          <p:nvPr>
            <p:ph sz="quarter" idx="11"/>
          </p:nvPr>
        </p:nvSpPr>
        <p:spPr>
          <a:xfrm>
            <a:off x="342900" y="1276710"/>
            <a:ext cx="8458200" cy="372476"/>
          </a:xfrm>
        </p:spPr>
        <p:txBody>
          <a:bodyPr>
            <a:noAutofit/>
          </a:bodyPr>
          <a:lstStyle/>
          <a:p>
            <a:pPr defTabSz="809625">
              <a:lnSpc>
                <a:spcPct val="90000"/>
              </a:lnSpc>
              <a:defRPr/>
            </a:pPr>
            <a:r>
              <a:rPr lang="en-GB" dirty="0"/>
              <a:t>Firms should match the trade-offs of a collaboration mode to their needs.</a:t>
            </a:r>
          </a:p>
        </p:txBody>
      </p:sp>
      <p:graphicFrame>
        <p:nvGraphicFramePr>
          <p:cNvPr id="2" name="Table 1"/>
          <p:cNvGraphicFramePr>
            <a:graphicFrameLocks noGrp="1"/>
          </p:cNvGraphicFramePr>
          <p:nvPr>
            <p:extLst>
              <p:ext uri="{D42A27DB-BD31-4B8C-83A1-F6EECF244321}">
                <p14:modId xmlns:p14="http://schemas.microsoft.com/office/powerpoint/2010/main" val="3431934546"/>
              </p:ext>
            </p:extLst>
          </p:nvPr>
        </p:nvGraphicFramePr>
        <p:xfrm>
          <a:off x="342901" y="1764900"/>
          <a:ext cx="8458198" cy="3982622"/>
        </p:xfrm>
        <a:graphic>
          <a:graphicData uri="http://schemas.openxmlformats.org/drawingml/2006/table">
            <a:tbl>
              <a:tblPr firstRow="1" bandRow="1">
                <a:tableStyleId>{5C22544A-7EE6-4342-B048-85BDC9FD1C3A}</a:tableStyleId>
              </a:tblPr>
              <a:tblGrid>
                <a:gridCol w="1420585">
                  <a:extLst>
                    <a:ext uri="{9D8B030D-6E8A-4147-A177-3AD203B41FA5}">
                      <a16:colId xmlns:a16="http://schemas.microsoft.com/office/drawing/2014/main" val="4176950225"/>
                    </a:ext>
                  </a:extLst>
                </a:gridCol>
                <a:gridCol w="914400">
                  <a:extLst>
                    <a:ext uri="{9D8B030D-6E8A-4147-A177-3AD203B41FA5}">
                      <a16:colId xmlns:a16="http://schemas.microsoft.com/office/drawing/2014/main" val="1201151153"/>
                    </a:ext>
                  </a:extLst>
                </a:gridCol>
                <a:gridCol w="816428">
                  <a:extLst>
                    <a:ext uri="{9D8B030D-6E8A-4147-A177-3AD203B41FA5}">
                      <a16:colId xmlns:a16="http://schemas.microsoft.com/office/drawing/2014/main" val="166544010"/>
                    </a:ext>
                  </a:extLst>
                </a:gridCol>
                <a:gridCol w="816429">
                  <a:extLst>
                    <a:ext uri="{9D8B030D-6E8A-4147-A177-3AD203B41FA5}">
                      <a16:colId xmlns:a16="http://schemas.microsoft.com/office/drawing/2014/main" val="1618099560"/>
                    </a:ext>
                  </a:extLst>
                </a:gridCol>
                <a:gridCol w="1420586">
                  <a:extLst>
                    <a:ext uri="{9D8B030D-6E8A-4147-A177-3AD203B41FA5}">
                      <a16:colId xmlns:a16="http://schemas.microsoft.com/office/drawing/2014/main" val="2609221893"/>
                    </a:ext>
                  </a:extLst>
                </a:gridCol>
                <a:gridCol w="1485900">
                  <a:extLst>
                    <a:ext uri="{9D8B030D-6E8A-4147-A177-3AD203B41FA5}">
                      <a16:colId xmlns:a16="http://schemas.microsoft.com/office/drawing/2014/main" val="1325952261"/>
                    </a:ext>
                  </a:extLst>
                </a:gridCol>
                <a:gridCol w="1583870">
                  <a:extLst>
                    <a:ext uri="{9D8B030D-6E8A-4147-A177-3AD203B41FA5}">
                      <a16:colId xmlns:a16="http://schemas.microsoft.com/office/drawing/2014/main" val="1261547576"/>
                    </a:ext>
                  </a:extLst>
                </a:gridCol>
              </a:tblGrid>
              <a:tr h="370840">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algn="ctr"/>
                      <a:r>
                        <a:rPr lang="en-US" sz="100" dirty="0">
                          <a:latin typeface="+mn-lt"/>
                        </a:rPr>
                        <a:t>Blank</a:t>
                      </a:r>
                    </a:p>
                  </a:txBody>
                  <a:tcPr marT="45705" marB="45705"/>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lt1"/>
                          </a:solidFill>
                          <a:latin typeface="+mn-lt"/>
                        </a:rPr>
                        <a:t>Speed</a:t>
                      </a:r>
                      <a:endParaRPr lang="en-US" sz="1400" b="0" u="none" strike="noStrike" kern="1200" baseline="0" dirty="0">
                        <a:solidFill>
                          <a:schemeClr val="lt1"/>
                        </a:solidFill>
                        <a:latin typeface="+mn-lt"/>
                      </a:endParaRPr>
                    </a:p>
                  </a:txBody>
                  <a:tcPr marT="45705" marB="45705"/>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lt1"/>
                          </a:solidFill>
                          <a:latin typeface="+mn-lt"/>
                        </a:rPr>
                        <a:t>Cost</a:t>
                      </a:r>
                      <a:endParaRPr lang="en-US" sz="1400" b="0" u="none" strike="noStrike" kern="1200" baseline="0" dirty="0">
                        <a:solidFill>
                          <a:schemeClr val="lt1"/>
                        </a:solidFill>
                        <a:latin typeface="+mn-lt"/>
                      </a:endParaRPr>
                    </a:p>
                  </a:txBody>
                  <a:tcPr marT="45705" marB="45705"/>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lt1"/>
                          </a:solidFill>
                          <a:latin typeface="+mn-lt"/>
                        </a:rPr>
                        <a:t>Control</a:t>
                      </a:r>
                      <a:endParaRPr lang="en-US" sz="1400" b="0" u="none" strike="noStrike" kern="1200" baseline="0" dirty="0">
                        <a:solidFill>
                          <a:schemeClr val="lt1"/>
                        </a:solidFill>
                        <a:latin typeface="+mn-lt"/>
                      </a:endParaRPr>
                    </a:p>
                  </a:txBody>
                  <a:tcPr marT="45705" marB="45705"/>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lt1"/>
                          </a:solidFill>
                          <a:latin typeface="+mn-lt"/>
                        </a:rPr>
                        <a:t>Leverages Existing Competencies</a:t>
                      </a:r>
                      <a:endParaRPr lang="en-US" sz="1400" b="0" i="0" u="none" strike="noStrike" kern="1200" baseline="0" dirty="0">
                        <a:solidFill>
                          <a:schemeClr val="lt1"/>
                        </a:solidFill>
                        <a:latin typeface="+mn-lt"/>
                        <a:ea typeface="+mn-ea"/>
                        <a:cs typeface="+mn-cs"/>
                      </a:endParaRPr>
                    </a:p>
                  </a:txBody>
                  <a:tcPr marT="45705" marB="45705"/>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lt1"/>
                          </a:solidFill>
                          <a:latin typeface="+mn-lt"/>
                        </a:rPr>
                        <a:t>Develops New Competencies</a:t>
                      </a:r>
                      <a:endParaRPr lang="en-US" sz="1400" b="0" i="0" u="none" strike="noStrike" kern="1200" baseline="0" dirty="0">
                        <a:solidFill>
                          <a:schemeClr val="lt1"/>
                        </a:solidFill>
                        <a:latin typeface="+mn-lt"/>
                        <a:ea typeface="+mn-ea"/>
                        <a:cs typeface="+mn-cs"/>
                      </a:endParaRPr>
                    </a:p>
                  </a:txBody>
                  <a:tcPr marT="45705" marB="45705"/>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lt1"/>
                          </a:solidFill>
                          <a:latin typeface="+mn-lt"/>
                        </a:rPr>
                        <a:t>Accesses Other Firms’ Competencies</a:t>
                      </a:r>
                      <a:endParaRPr lang="en-US" sz="1400" b="0" i="0" u="none" strike="noStrike" kern="1200" baseline="0" dirty="0">
                        <a:solidFill>
                          <a:schemeClr val="lt1"/>
                        </a:solidFill>
                        <a:latin typeface="+mn-lt"/>
                        <a:ea typeface="+mn-ea"/>
                        <a:cs typeface="+mn-cs"/>
                      </a:endParaRPr>
                    </a:p>
                  </a:txBody>
                  <a:tcPr marT="45705" marB="45705"/>
                </a:tc>
                <a:extLst>
                  <a:ext uri="{0D108BD9-81ED-4DB2-BD59-A6C34878D82A}">
                    <a16:rowId xmlns:a16="http://schemas.microsoft.com/office/drawing/2014/main" val="167969544"/>
                  </a:ext>
                </a:extLst>
              </a:tr>
              <a:tr h="37084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dk1"/>
                          </a:solidFill>
                          <a:latin typeface="+mn-lt"/>
                        </a:rPr>
                        <a:t>Solo Internal Development </a:t>
                      </a:r>
                      <a:endParaRPr lang="en-US" sz="1400" b="0" i="0" u="none" strike="noStrike" kern="1200" baseline="0" dirty="0">
                        <a:solidFill>
                          <a:schemeClr val="dk1"/>
                        </a:solidFill>
                        <a:latin typeface="+mn-lt"/>
                        <a:ea typeface="+mn-ea"/>
                        <a:cs typeface="+mn-cs"/>
                      </a:endParaRP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Low</a:t>
                      </a:r>
                      <a:endParaRPr lang="en-US" sz="1400" b="0" i="0" u="none" strike="noStrike" kern="1200" baseline="0" dirty="0">
                        <a:solidFill>
                          <a:schemeClr val="dk1"/>
                        </a:solidFill>
                        <a:latin typeface="+mn-lt"/>
                        <a:ea typeface="+mn-ea"/>
                        <a:cs typeface="+mn-cs"/>
                      </a:endParaRP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High</a:t>
                      </a: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High</a:t>
                      </a: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Yes</a:t>
                      </a: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Yes</a:t>
                      </a: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No</a:t>
                      </a:r>
                    </a:p>
                  </a:txBody>
                  <a:tcPr marT="45705" marB="45705"/>
                </a:tc>
                <a:extLst>
                  <a:ext uri="{0D108BD9-81ED-4DB2-BD59-A6C34878D82A}">
                    <a16:rowId xmlns:a16="http://schemas.microsoft.com/office/drawing/2014/main" val="1225626724"/>
                  </a:ext>
                </a:extLst>
              </a:tr>
              <a:tr h="37084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dk1"/>
                          </a:solidFill>
                          <a:latin typeface="+mn-lt"/>
                        </a:rPr>
                        <a:t>Strategic Alliances</a:t>
                      </a:r>
                      <a:endParaRPr lang="en-US" sz="1400" b="0" i="0" u="none" strike="noStrike" kern="1200" baseline="0" dirty="0">
                        <a:solidFill>
                          <a:schemeClr val="dk1"/>
                        </a:solidFill>
                        <a:latin typeface="+mn-lt"/>
                        <a:ea typeface="+mn-ea"/>
                        <a:cs typeface="+mn-cs"/>
                      </a:endParaRP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Varies</a:t>
                      </a:r>
                      <a:endParaRPr lang="en-US" sz="1400" b="0" i="0" u="none" strike="noStrike" kern="1200" baseline="0" dirty="0">
                        <a:solidFill>
                          <a:schemeClr val="dk1"/>
                        </a:solidFill>
                        <a:latin typeface="+mn-lt"/>
                        <a:ea typeface="+mn-ea"/>
                        <a:cs typeface="+mn-cs"/>
                      </a:endParaRP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Varies</a:t>
                      </a: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Low</a:t>
                      </a: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Yes</a:t>
                      </a: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Yes</a:t>
                      </a: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Sometimes</a:t>
                      </a:r>
                    </a:p>
                  </a:txBody>
                  <a:tcPr marT="45705" marB="45705"/>
                </a:tc>
                <a:extLst>
                  <a:ext uri="{0D108BD9-81ED-4DB2-BD59-A6C34878D82A}">
                    <a16:rowId xmlns:a16="http://schemas.microsoft.com/office/drawing/2014/main" val="1053893705"/>
                  </a:ext>
                </a:extLst>
              </a:tr>
              <a:tr h="37084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dk1"/>
                          </a:solidFill>
                          <a:latin typeface="+mn-lt"/>
                        </a:rPr>
                        <a:t>Joint Ventures</a:t>
                      </a:r>
                      <a:endParaRPr lang="en-US" sz="1400" b="0" i="0" u="none" strike="noStrike" kern="1200" baseline="0" dirty="0">
                        <a:solidFill>
                          <a:schemeClr val="dk1"/>
                        </a:solidFill>
                        <a:latin typeface="+mn-lt"/>
                        <a:ea typeface="+mn-ea"/>
                        <a:cs typeface="+mn-cs"/>
                      </a:endParaRP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Low</a:t>
                      </a:r>
                      <a:endParaRPr lang="en-US" sz="1400" b="0" i="0" u="none" strike="noStrike" kern="1200" baseline="0" dirty="0">
                        <a:solidFill>
                          <a:schemeClr val="dk1"/>
                        </a:solidFill>
                        <a:latin typeface="+mn-lt"/>
                        <a:ea typeface="+mn-ea"/>
                        <a:cs typeface="+mn-cs"/>
                      </a:endParaRP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Shared</a:t>
                      </a: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Shared</a:t>
                      </a: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Yes</a:t>
                      </a: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Yes</a:t>
                      </a: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Yes</a:t>
                      </a:r>
                    </a:p>
                  </a:txBody>
                  <a:tcPr marT="45705" marB="45705"/>
                </a:tc>
                <a:extLst>
                  <a:ext uri="{0D108BD9-81ED-4DB2-BD59-A6C34878D82A}">
                    <a16:rowId xmlns:a16="http://schemas.microsoft.com/office/drawing/2014/main" val="2273607483"/>
                  </a:ext>
                </a:extLst>
              </a:tr>
              <a:tr h="37084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dk1"/>
                          </a:solidFill>
                          <a:latin typeface="+mn-lt"/>
                        </a:rPr>
                        <a:t>Licensing In</a:t>
                      </a:r>
                      <a:endParaRPr lang="en-US" sz="1400" b="0" i="0" u="none" strike="noStrike" kern="1200" baseline="0" dirty="0">
                        <a:solidFill>
                          <a:schemeClr val="dk1"/>
                        </a:solidFill>
                        <a:latin typeface="+mn-lt"/>
                        <a:ea typeface="+mn-ea"/>
                        <a:cs typeface="+mn-cs"/>
                      </a:endParaRP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High</a:t>
                      </a:r>
                      <a:endParaRPr lang="en-US" sz="1400" b="0" i="0" u="none" strike="noStrike" kern="1200" baseline="0" dirty="0">
                        <a:solidFill>
                          <a:schemeClr val="dk1"/>
                        </a:solidFill>
                        <a:latin typeface="+mn-lt"/>
                        <a:ea typeface="+mn-ea"/>
                        <a:cs typeface="+mn-cs"/>
                      </a:endParaRP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Medium</a:t>
                      </a: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Low</a:t>
                      </a: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Sometimes</a:t>
                      </a: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Sometimes</a:t>
                      </a:r>
                    </a:p>
                  </a:txBody>
                  <a:tcPr marT="45705" marB="45705"/>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Sometimes</a:t>
                      </a:r>
                    </a:p>
                  </a:txBody>
                  <a:tcPr marT="45705" marB="45705"/>
                </a:tc>
                <a:extLst>
                  <a:ext uri="{0D108BD9-81ED-4DB2-BD59-A6C34878D82A}">
                    <a16:rowId xmlns:a16="http://schemas.microsoft.com/office/drawing/2014/main" val="1784341840"/>
                  </a:ext>
                </a:extLst>
              </a:tr>
              <a:tr h="37084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dk1"/>
                          </a:solidFill>
                          <a:latin typeface="+mn-lt"/>
                        </a:rPr>
                        <a:t>Licensing Out</a:t>
                      </a:r>
                      <a:endParaRPr lang="en-US" sz="1400" b="0" i="0" u="none" strike="noStrike" kern="1200" baseline="0" dirty="0">
                        <a:solidFill>
                          <a:schemeClr val="dk1"/>
                        </a:solidFill>
                        <a:latin typeface="+mn-lt"/>
                        <a:ea typeface="+mn-ea"/>
                        <a:cs typeface="+mn-cs"/>
                      </a:endParaRPr>
                    </a:p>
                  </a:txBody>
                  <a:tcPr marL="45720" marR="45720" marT="45716" marB="45716"/>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rPr>
                        <a:t>High</a:t>
                      </a:r>
                      <a:endParaRPr lang="en-US" sz="1400" b="0" i="0" u="none" strike="noStrike" kern="1200" baseline="0" dirty="0">
                        <a:solidFill>
                          <a:schemeClr val="dk1"/>
                        </a:solidFill>
                        <a:latin typeface="+mn-lt"/>
                        <a:ea typeface="+mn-ea"/>
                        <a:cs typeface="+mn-cs"/>
                      </a:endParaRPr>
                    </a:p>
                  </a:txBody>
                  <a:tcPr marL="45720" marR="45720" marT="45716" marB="45716"/>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Low</a:t>
                      </a:r>
                    </a:p>
                  </a:txBody>
                  <a:tcPr marL="45720" marR="45720" marT="45716" marB="45716"/>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Medium</a:t>
                      </a:r>
                    </a:p>
                  </a:txBody>
                  <a:tcPr marL="45720" marR="45720" marT="45716" marB="45716"/>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Yes</a:t>
                      </a:r>
                    </a:p>
                  </a:txBody>
                  <a:tcPr marL="45720" marR="45720" marT="45716" marB="45716"/>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No</a:t>
                      </a:r>
                    </a:p>
                  </a:txBody>
                  <a:tcPr marL="45720" marR="45720" marT="45716" marB="45716"/>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Sometimes</a:t>
                      </a:r>
                    </a:p>
                  </a:txBody>
                  <a:tcPr marL="45720" marR="45720" marT="45716" marB="45716"/>
                </a:tc>
                <a:extLst>
                  <a:ext uri="{0D108BD9-81ED-4DB2-BD59-A6C34878D82A}">
                    <a16:rowId xmlns:a16="http://schemas.microsoft.com/office/drawing/2014/main" val="1091230203"/>
                  </a:ext>
                </a:extLst>
              </a:tr>
              <a:tr h="37084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dk1"/>
                          </a:solidFill>
                          <a:latin typeface="+mn-lt"/>
                        </a:rPr>
                        <a:t>Outsourcing</a:t>
                      </a:r>
                      <a:endParaRPr lang="en-US" sz="1400" b="0" i="0" u="none" strike="noStrike" kern="1200" baseline="0" dirty="0">
                        <a:solidFill>
                          <a:schemeClr val="dk1"/>
                        </a:solidFill>
                        <a:latin typeface="+mn-lt"/>
                        <a:ea typeface="+mn-ea"/>
                        <a:cs typeface="+mn-cs"/>
                      </a:endParaRPr>
                    </a:p>
                  </a:txBody>
                  <a:tcPr marL="45720" marR="45720" marT="45716" marB="45716"/>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Medium</a:t>
                      </a:r>
                      <a:endParaRPr lang="en-US" sz="1400" b="0" i="0" u="none" strike="noStrike" kern="1200" baseline="0" dirty="0">
                        <a:solidFill>
                          <a:schemeClr val="dk1"/>
                        </a:solidFill>
                        <a:latin typeface="+mn-lt"/>
                        <a:ea typeface="+mn-ea"/>
                        <a:cs typeface="+mn-cs"/>
                      </a:endParaRPr>
                    </a:p>
                  </a:txBody>
                  <a:tcPr marL="45720" marR="45720" marT="45716" marB="45716"/>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Medium</a:t>
                      </a:r>
                    </a:p>
                  </a:txBody>
                  <a:tcPr marL="45720" marR="45720" marT="45716" marB="45716"/>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Medium</a:t>
                      </a:r>
                    </a:p>
                  </a:txBody>
                  <a:tcPr marL="45720" marR="45720" marT="45716" marB="45716"/>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Sometimes</a:t>
                      </a:r>
                    </a:p>
                  </a:txBody>
                  <a:tcPr marL="45720" marR="45720" marT="45716" marB="45716"/>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No</a:t>
                      </a:r>
                    </a:p>
                  </a:txBody>
                  <a:tcPr marL="45720" marR="45720" marT="45716" marB="45716"/>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Yes</a:t>
                      </a:r>
                    </a:p>
                  </a:txBody>
                  <a:tcPr marL="45720" marR="45720" marT="45716" marB="45716"/>
                </a:tc>
                <a:extLst>
                  <a:ext uri="{0D108BD9-81ED-4DB2-BD59-A6C34878D82A}">
                    <a16:rowId xmlns:a16="http://schemas.microsoft.com/office/drawing/2014/main" val="1497342654"/>
                  </a:ext>
                </a:extLst>
              </a:tr>
              <a:tr h="370840">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u="none" strike="noStrike" kern="1200" baseline="0" dirty="0">
                          <a:solidFill>
                            <a:schemeClr val="dk1"/>
                          </a:solidFill>
                          <a:latin typeface="+mn-lt"/>
                        </a:rPr>
                        <a:t>Collective Research Organizations</a:t>
                      </a:r>
                      <a:endParaRPr lang="en-US" sz="1400" b="0" i="0" u="none" strike="noStrike" kern="1200" baseline="0" dirty="0">
                        <a:solidFill>
                          <a:schemeClr val="dk1"/>
                        </a:solidFill>
                        <a:latin typeface="+mn-lt"/>
                        <a:ea typeface="+mn-ea"/>
                        <a:cs typeface="+mn-cs"/>
                      </a:endParaRPr>
                    </a:p>
                  </a:txBody>
                  <a:tcPr marL="45720" marR="45720" marT="45716" marB="45716"/>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u="none" strike="noStrike" kern="1200" baseline="0" dirty="0">
                          <a:solidFill>
                            <a:schemeClr val="dk1"/>
                          </a:solidFill>
                          <a:latin typeface="+mn-lt"/>
                        </a:rPr>
                        <a:t>Low</a:t>
                      </a:r>
                      <a:endParaRPr lang="en-US" sz="1400" b="0" i="0" u="none" strike="noStrike" kern="1200" baseline="0" dirty="0">
                        <a:solidFill>
                          <a:schemeClr val="dk1"/>
                        </a:solidFill>
                        <a:latin typeface="+mn-lt"/>
                        <a:ea typeface="+mn-ea"/>
                        <a:cs typeface="+mn-cs"/>
                      </a:endParaRPr>
                    </a:p>
                  </a:txBody>
                  <a:tcPr marL="45720" marR="45720" marT="45716" marB="45716"/>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Varies</a:t>
                      </a:r>
                    </a:p>
                  </a:txBody>
                  <a:tcPr marL="45720" marR="45720" marT="45716" marB="45716"/>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Varies</a:t>
                      </a:r>
                    </a:p>
                  </a:txBody>
                  <a:tcPr marL="45720" marR="45720" marT="45716" marB="45716"/>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Yes</a:t>
                      </a:r>
                    </a:p>
                  </a:txBody>
                  <a:tcPr marL="45720" marR="45720" marT="45716" marB="45716"/>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Yes</a:t>
                      </a:r>
                    </a:p>
                  </a:txBody>
                  <a:tcPr marL="45720" marR="45720" marT="45716" marB="45716"/>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r>
                        <a:rPr lang="en-US" sz="1400" dirty="0">
                          <a:latin typeface="+mn-lt"/>
                        </a:rPr>
                        <a:t>Yes</a:t>
                      </a:r>
                    </a:p>
                  </a:txBody>
                  <a:tcPr marL="45720" marR="45720" marT="45716" marB="45716"/>
                </a:tc>
                <a:extLst>
                  <a:ext uri="{0D108BD9-81ED-4DB2-BD59-A6C34878D82A}">
                    <a16:rowId xmlns:a16="http://schemas.microsoft.com/office/drawing/2014/main" val="4118726557"/>
                  </a:ext>
                </a:extLst>
              </a:tr>
            </a:tbl>
          </a:graphicData>
        </a:graphic>
      </p:graphicFrame>
      <p:sp>
        <p:nvSpPr>
          <p:cNvPr id="7" name="Slide Number Placeholder 6">
            <a:extLst>
              <a:ext uri="{FF2B5EF4-FFF2-40B4-BE49-F238E27FC236}">
                <a16:creationId xmlns:a16="http://schemas.microsoft.com/office/drawing/2014/main" id="{EF83E3A7-608F-42B0-8B97-A0245700480F}"/>
              </a:ext>
            </a:extLst>
          </p:cNvPr>
          <p:cNvSpPr>
            <a:spLocks noGrp="1"/>
          </p:cNvSpPr>
          <p:nvPr>
            <p:ph type="sldNum" sz="quarter" idx="10"/>
          </p:nvPr>
        </p:nvSpPr>
        <p:spPr/>
        <p:txBody>
          <a:bodyPr/>
          <a:lstStyle/>
          <a:p>
            <a:fld id="{68151E55-6873-49E2-B8D5-2F265E6F1973}" type="slidenum">
              <a:rPr lang="en-US" smtClean="0"/>
              <a:t>8</a:t>
            </a:fld>
            <a:endParaRPr lang="en-US" dirty="0"/>
          </a:p>
        </p:txBody>
      </p:sp>
    </p:spTree>
    <p:extLst>
      <p:ext uri="{BB962C8B-B14F-4D97-AF65-F5344CB8AC3E}">
        <p14:creationId xmlns:p14="http://schemas.microsoft.com/office/powerpoint/2010/main" val="726001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C1D81F0-0CDC-4E0E-BBF2-7665DA728640}"/>
              </a:ext>
            </a:extLst>
          </p:cNvPr>
          <p:cNvSpPr>
            <a:spLocks noGrp="1"/>
          </p:cNvSpPr>
          <p:nvPr>
            <p:ph type="title"/>
          </p:nvPr>
        </p:nvSpPr>
        <p:spPr/>
        <p:txBody>
          <a:bodyPr>
            <a:normAutofit/>
          </a:bodyPr>
          <a:lstStyle/>
          <a:p>
            <a:r>
              <a:rPr lang="en-GB" dirty="0"/>
              <a:t>Choosing a Mode of Collaboration </a:t>
            </a:r>
            <a:r>
              <a:rPr lang="en-GB" sz="1000" b="0" dirty="0"/>
              <a:t>2</a:t>
            </a:r>
            <a:endParaRPr lang="en-US" sz="1100" b="0" dirty="0"/>
          </a:p>
        </p:txBody>
      </p:sp>
      <p:sp>
        <p:nvSpPr>
          <p:cNvPr id="3" name="Content Placeholder 2"/>
          <p:cNvSpPr>
            <a:spLocks noGrp="1"/>
          </p:cNvSpPr>
          <p:nvPr>
            <p:ph sz="quarter" idx="11"/>
          </p:nvPr>
        </p:nvSpPr>
        <p:spPr>
          <a:xfrm>
            <a:off x="342900" y="1276709"/>
            <a:ext cx="8458200" cy="5238391"/>
          </a:xfrm>
        </p:spPr>
        <p:txBody>
          <a:bodyPr>
            <a:normAutofit fontScale="92500"/>
          </a:bodyPr>
          <a:lstStyle/>
          <a:p>
            <a:r>
              <a:rPr lang="en-GB" sz="2400" b="1" dirty="0"/>
              <a:t>Partner Selection.</a:t>
            </a:r>
          </a:p>
          <a:p>
            <a:pPr marL="291600" lvl="1" indent="-291600"/>
            <a:r>
              <a:rPr lang="en-GB" sz="2200" b="1" dirty="0"/>
              <a:t>Resource fit</a:t>
            </a:r>
            <a:r>
              <a:rPr lang="en-GB" sz="2200" dirty="0"/>
              <a:t>: How well does the potential partner fit the resource needs of the project? Are resources complementary or supplementary?</a:t>
            </a:r>
          </a:p>
          <a:p>
            <a:pPr marL="291600" lvl="1" indent="-291600"/>
            <a:r>
              <a:rPr lang="en-GB" sz="2200" b="1" dirty="0"/>
              <a:t>Strategic fit</a:t>
            </a:r>
            <a:r>
              <a:rPr lang="en-GB" sz="2200" dirty="0"/>
              <a:t>: Does the potential partner have compatible objectives and styles?</a:t>
            </a:r>
          </a:p>
          <a:p>
            <a:pPr marL="291600" lvl="1" indent="-291600"/>
            <a:r>
              <a:rPr lang="en-GB" sz="2200" b="1" dirty="0"/>
              <a:t>Impact on Opportunities and Threats</a:t>
            </a:r>
            <a:r>
              <a:rPr lang="en-GB" sz="2200" dirty="0"/>
              <a:t>: How would collaboration impact bargaining power of customers and suppliers, degree of rivalry, threat of entry or substitutes?</a:t>
            </a:r>
          </a:p>
          <a:p>
            <a:pPr marL="291600" lvl="1" indent="-291600"/>
            <a:r>
              <a:rPr lang="en-GB" sz="2200" b="1" dirty="0"/>
              <a:t>Impact on Internal Strengths and Weaknesses</a:t>
            </a:r>
            <a:r>
              <a:rPr lang="en-GB" sz="2200" dirty="0"/>
              <a:t>: Would collaboration enhance firm’s strengths? Overcome its weaknesses? Create a competitive advantage?</a:t>
            </a:r>
          </a:p>
          <a:p>
            <a:pPr marL="291600" lvl="1" indent="-291600"/>
            <a:r>
              <a:rPr lang="en-GB" sz="2200" b="1" dirty="0"/>
              <a:t>Impact on Strategic Direction</a:t>
            </a:r>
            <a:r>
              <a:rPr lang="en-GB" sz="2200" dirty="0"/>
              <a:t>: Would the collaboration help the firm achieve its strategic intent?</a:t>
            </a:r>
          </a:p>
        </p:txBody>
      </p:sp>
      <p:sp>
        <p:nvSpPr>
          <p:cNvPr id="7" name="Slide Number Placeholder 6">
            <a:extLst>
              <a:ext uri="{FF2B5EF4-FFF2-40B4-BE49-F238E27FC236}">
                <a16:creationId xmlns:a16="http://schemas.microsoft.com/office/drawing/2014/main" id="{EF83E3A7-608F-42B0-8B97-A0245700480F}"/>
              </a:ext>
            </a:extLst>
          </p:cNvPr>
          <p:cNvSpPr>
            <a:spLocks noGrp="1"/>
          </p:cNvSpPr>
          <p:nvPr>
            <p:ph type="sldNum" sz="quarter" idx="10"/>
          </p:nvPr>
        </p:nvSpPr>
        <p:spPr/>
        <p:txBody>
          <a:bodyPr/>
          <a:lstStyle/>
          <a:p>
            <a:fld id="{68151E55-6873-49E2-B8D5-2F265E6F1973}" type="slidenum">
              <a:rPr lang="en-US" smtClean="0"/>
              <a:t>9</a:t>
            </a:fld>
            <a:endParaRPr lang="en-US" dirty="0"/>
          </a:p>
        </p:txBody>
      </p:sp>
    </p:spTree>
    <p:extLst>
      <p:ext uri="{BB962C8B-B14F-4D97-AF65-F5344CB8AC3E}">
        <p14:creationId xmlns:p14="http://schemas.microsoft.com/office/powerpoint/2010/main" val="4116671461"/>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E7BC6287-1E57-46F8-B46D-CC0ECE7CEE8E}"/>
    </a:ext>
  </a:extLst>
</a:theme>
</file>

<file path=ppt/theme/theme2.xml><?xml version="1.0" encoding="utf-8"?>
<a:theme xmlns:a="http://schemas.openxmlformats.org/drawingml/2006/main" name="MainContentSlideMaster">
  <a:themeElements>
    <a:clrScheme name="Custom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B9FDA032-B3B1-4FDF-8A44-9303BC60C76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AD8FA8EE-38E3-45B4-B8A8-91E7376F22D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59A53402-BF8D-4356-9B02-35501F8B049D}"/>
    </a:ext>
  </a:extLst>
</a:theme>
</file>

<file path=ppt/theme/theme5.xml><?xml version="1.0" encoding="utf-8"?>
<a:theme xmlns:a="http://schemas.openxmlformats.org/drawingml/2006/main" name="ImageDescriptionAppendixSlideMaster">
  <a:themeElements>
    <a:clrScheme name="Custom 1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21D45154-5908-4760-96C7-F0E2BCA85E9B}" vid="{002D0E3A-676D-4160-97AC-45FBF1A959A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Template_Editorial_v11_2020</Template>
  <TotalTime>867</TotalTime>
  <Words>1527</Words>
  <Application>Microsoft Office PowerPoint</Application>
  <PresentationFormat>On-screen Show (4:3)</PresentationFormat>
  <Paragraphs>162</Paragraphs>
  <Slides>18</Slides>
  <Notes>1</Notes>
  <HiddenSlides>3</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18</vt:i4>
      </vt:variant>
    </vt:vector>
  </HeadingPairs>
  <TitlesOfParts>
    <vt:vector size="25" baseType="lpstr">
      <vt:lpstr>Arial</vt:lpstr>
      <vt:lpstr>Calibri</vt:lpstr>
      <vt:lpstr>Title Slides Master</vt:lpstr>
      <vt:lpstr>MainContentSlideMaster</vt:lpstr>
      <vt:lpstr>ClosingMaster</vt:lpstr>
      <vt:lpstr>DividerSlideMaster</vt:lpstr>
      <vt:lpstr>ImageDescriptionAppendixSlideMaster</vt:lpstr>
      <vt:lpstr>Chapter 8</vt:lpstr>
      <vt:lpstr>Zeta Energy and “The Holy Grail” of Batteries 1</vt:lpstr>
      <vt:lpstr>Zeta Energy and “The Holy Grail” of Batteries 2</vt:lpstr>
      <vt:lpstr>Overview</vt:lpstr>
      <vt:lpstr>Reasons for Going Solo</vt:lpstr>
      <vt:lpstr>Types of Collaborative Arrangements 1</vt:lpstr>
      <vt:lpstr>Types of Collaborative Arrangements 2</vt:lpstr>
      <vt:lpstr>Choosing a Mode of Collaboration 1</vt:lpstr>
      <vt:lpstr>Choosing a Mode of Collaboration 2</vt:lpstr>
      <vt:lpstr>Choosing and Monitoring Partners 1</vt:lpstr>
      <vt:lpstr>Choosing and Monitoring Partners 2</vt:lpstr>
      <vt:lpstr>Research Brief</vt:lpstr>
      <vt:lpstr>Discussion Questions</vt:lpstr>
      <vt:lpstr>Supplementary Video</vt:lpstr>
      <vt:lpstr>End of Main Content</vt:lpstr>
      <vt:lpstr>Accessibility Content: Text Alternatives for Images</vt:lpstr>
      <vt:lpstr>Types of Collaborative Arrangements 1 – Text Alternative</vt:lpstr>
      <vt:lpstr>Research Brief – Text Alternative</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Collaboration Strategies, 7th  Edition</dc:title>
  <dc:creator/>
  <cp:keywords/>
  <cp:lastModifiedBy>Nithiyanadhan Rajagopal</cp:lastModifiedBy>
  <cp:revision>90</cp:revision>
  <dcterms:created xsi:type="dcterms:W3CDTF">2021-07-01T13:49:16Z</dcterms:created>
  <dcterms:modified xsi:type="dcterms:W3CDTF">2022-01-24T16:12:12Z</dcterms:modified>
</cp:coreProperties>
</file>