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2056b7e49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2a2056b7e49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a2056b7e49_1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2a2056b7e49_1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2056b7e49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2a2056b7e49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2056b7e49_1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2a2056b7e49_1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8fa53c02e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2a8fa53c02e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2056b7e49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2a2056b7e49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2056b7e49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2a2056b7e49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a2056b7e49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2a2056b7e49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a2056b7e49_1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2a2056b7e49_1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a2056b7e49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2a2056b7e49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388402" y="733806"/>
            <a:ext cx="3765887" cy="3805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4996625" y="2701528"/>
            <a:ext cx="3765887" cy="168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i="1"/>
            </a:lvl1pPr>
            <a:lvl2pPr lvl="1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388402" y="481531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388403" y="7328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590738" y="4815311"/>
            <a:ext cx="4784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4996626" y="4657444"/>
            <a:ext cx="3765887" cy="3428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88402" y="733806"/>
            <a:ext cx="3765887" cy="365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4996626" y="726948"/>
            <a:ext cx="3765887" cy="365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1828800" lvl="3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388402" y="481531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388403" y="7328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590738" y="4815311"/>
            <a:ext cx="4784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88402" y="733806"/>
            <a:ext cx="3765042" cy="3653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4996625" y="2674979"/>
            <a:ext cx="3765887" cy="1709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i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388402" y="481531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388403" y="7328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590738" y="4815311"/>
            <a:ext cx="4784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88402" y="733806"/>
            <a:ext cx="3765887" cy="3905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4547287" y="726948"/>
            <a:ext cx="3968063" cy="1916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1828800" lvl="3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4547287" y="2716387"/>
            <a:ext cx="3968063" cy="1916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1828800" lvl="3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388402" y="481531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388403" y="7328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590738" y="4815311"/>
            <a:ext cx="4784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>
            <a:off x="0" y="0"/>
            <a:ext cx="9141714" cy="5143496"/>
          </a:xfrm>
          <a:prstGeom prst="rect">
            <a:avLst/>
          </a:prstGeom>
          <a:solidFill>
            <a:srgbClr val="DEDEDE">
              <a:alpha val="4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8"/>
          <p:cNvSpPr/>
          <p:nvPr/>
        </p:nvSpPr>
        <p:spPr>
          <a:xfrm>
            <a:off x="388402" y="381067"/>
            <a:ext cx="8366760" cy="11195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88402" y="733589"/>
            <a:ext cx="8374111" cy="804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88402" y="1634181"/>
            <a:ext cx="3765042" cy="491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0" i="1"/>
            </a:lvl1pPr>
            <a:lvl2pPr marL="914400" lvl="1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2"/>
          </p:nvPr>
        </p:nvSpPr>
        <p:spPr>
          <a:xfrm>
            <a:off x="388402" y="2157064"/>
            <a:ext cx="3765042" cy="2492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1828800" lvl="3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3"/>
          </p:nvPr>
        </p:nvSpPr>
        <p:spPr>
          <a:xfrm>
            <a:off x="4996626" y="1634181"/>
            <a:ext cx="3765887" cy="491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0" i="1"/>
            </a:lvl1pPr>
            <a:lvl2pPr marL="914400" lvl="1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4"/>
          </p:nvPr>
        </p:nvSpPr>
        <p:spPr>
          <a:xfrm>
            <a:off x="4996626" y="2157064"/>
            <a:ext cx="3765887" cy="2492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1828800" lvl="3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dt" idx="10"/>
          </p:nvPr>
        </p:nvSpPr>
        <p:spPr>
          <a:xfrm>
            <a:off x="388402" y="481531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ftr" idx="11"/>
          </p:nvPr>
        </p:nvSpPr>
        <p:spPr>
          <a:xfrm>
            <a:off x="388403" y="7328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590738" y="4815311"/>
            <a:ext cx="4784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88402" y="733806"/>
            <a:ext cx="3765887" cy="365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dt" idx="10"/>
          </p:nvPr>
        </p:nvSpPr>
        <p:spPr>
          <a:xfrm>
            <a:off x="388402" y="481531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ftr" idx="11"/>
          </p:nvPr>
        </p:nvSpPr>
        <p:spPr>
          <a:xfrm>
            <a:off x="388403" y="7328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8590738" y="4815311"/>
            <a:ext cx="4784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dt" idx="10"/>
          </p:nvPr>
        </p:nvSpPr>
        <p:spPr>
          <a:xfrm>
            <a:off x="388402" y="481531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ftr" idx="11"/>
          </p:nvPr>
        </p:nvSpPr>
        <p:spPr>
          <a:xfrm>
            <a:off x="388403" y="7328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ldNum" idx="12"/>
          </p:nvPr>
        </p:nvSpPr>
        <p:spPr>
          <a:xfrm>
            <a:off x="8590738" y="4815311"/>
            <a:ext cx="4784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88402" y="733806"/>
            <a:ext cx="3765711" cy="1702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4989887" y="740567"/>
            <a:ext cx="3765711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984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2"/>
          </p:nvPr>
        </p:nvSpPr>
        <p:spPr>
          <a:xfrm>
            <a:off x="388402" y="2520779"/>
            <a:ext cx="3765711" cy="188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1"/>
            </a:lvl1pPr>
            <a:lvl2pPr marL="914400" lvl="1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dt" idx="10"/>
          </p:nvPr>
        </p:nvSpPr>
        <p:spPr>
          <a:xfrm>
            <a:off x="388402" y="481531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ftr" idx="11"/>
          </p:nvPr>
        </p:nvSpPr>
        <p:spPr>
          <a:xfrm>
            <a:off x="388403" y="7328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8590738" y="4815311"/>
            <a:ext cx="4784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88402" y="733806"/>
            <a:ext cx="3765711" cy="1702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>
            <a:spLocks noGrp="1"/>
          </p:cNvSpPr>
          <p:nvPr>
            <p:ph type="pic" idx="2"/>
          </p:nvPr>
        </p:nvSpPr>
        <p:spPr>
          <a:xfrm>
            <a:off x="4996626" y="740569"/>
            <a:ext cx="3770254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88402" y="2505332"/>
            <a:ext cx="3765711" cy="1896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0" i="1"/>
            </a:lvl1pPr>
            <a:lvl2pPr marL="914400" lvl="1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dt" idx="10"/>
          </p:nvPr>
        </p:nvSpPr>
        <p:spPr>
          <a:xfrm>
            <a:off x="388402" y="481531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ftr" idx="11"/>
          </p:nvPr>
        </p:nvSpPr>
        <p:spPr>
          <a:xfrm>
            <a:off x="388403" y="7328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8590738" y="4815311"/>
            <a:ext cx="4784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cxnSp>
        <p:nvCxnSpPr>
          <p:cNvPr id="117" name="Google Shape;117;p22"/>
          <p:cNvCxnSpPr/>
          <p:nvPr/>
        </p:nvCxnSpPr>
        <p:spPr>
          <a:xfrm>
            <a:off x="8766881" y="1629321"/>
            <a:ext cx="0" cy="251605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88402" y="733806"/>
            <a:ext cx="3765887" cy="365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 rot="5400000">
            <a:off x="5053148" y="670426"/>
            <a:ext cx="3652843" cy="376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1828800" lvl="3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dt" idx="10"/>
          </p:nvPr>
        </p:nvSpPr>
        <p:spPr>
          <a:xfrm>
            <a:off x="388402" y="481531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ftr" idx="11"/>
          </p:nvPr>
        </p:nvSpPr>
        <p:spPr>
          <a:xfrm>
            <a:off x="388403" y="7328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sldNum" idx="12"/>
          </p:nvPr>
        </p:nvSpPr>
        <p:spPr>
          <a:xfrm>
            <a:off x="8590738" y="4815311"/>
            <a:ext cx="4784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/>
          <p:nvPr/>
        </p:nvSpPr>
        <p:spPr>
          <a:xfrm>
            <a:off x="0" y="0"/>
            <a:ext cx="9141714" cy="5143496"/>
          </a:xfrm>
          <a:prstGeom prst="rect">
            <a:avLst/>
          </a:prstGeom>
          <a:solidFill>
            <a:srgbClr val="DEDEDE">
              <a:alpha val="6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 rot="5400000">
            <a:off x="5017264" y="726955"/>
            <a:ext cx="3717696" cy="3758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 rot="5400000">
            <a:off x="412498" y="723498"/>
            <a:ext cx="3717696" cy="376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1828800" lvl="3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dt" idx="10"/>
          </p:nvPr>
        </p:nvSpPr>
        <p:spPr>
          <a:xfrm>
            <a:off x="388402" y="481531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ftr" idx="11"/>
          </p:nvPr>
        </p:nvSpPr>
        <p:spPr>
          <a:xfrm>
            <a:off x="388403" y="7328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ldNum" idx="12"/>
          </p:nvPr>
        </p:nvSpPr>
        <p:spPr>
          <a:xfrm>
            <a:off x="8590738" y="4815311"/>
            <a:ext cx="4784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131" name="Google Shape;131;p24"/>
          <p:cNvSpPr/>
          <p:nvPr/>
        </p:nvSpPr>
        <p:spPr>
          <a:xfrm>
            <a:off x="4996626" y="4657444"/>
            <a:ext cx="3765887" cy="3428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88402" y="733806"/>
            <a:ext cx="3765887" cy="365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996626" y="726948"/>
            <a:ext cx="3765887" cy="365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388402" y="481531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88403" y="7328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590738" y="4815311"/>
            <a:ext cx="4784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88402" y="381067"/>
            <a:ext cx="3765887" cy="11195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/>
          <p:nvPr/>
        </p:nvSpPr>
        <p:spPr>
          <a:xfrm>
            <a:off x="388402" y="381067"/>
            <a:ext cx="3765887" cy="11195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5"/>
          <p:cNvSpPr/>
          <p:nvPr/>
        </p:nvSpPr>
        <p:spPr>
          <a:xfrm>
            <a:off x="0" y="0"/>
            <a:ext cx="9141714" cy="514349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5"/>
          <p:cNvSpPr/>
          <p:nvPr/>
        </p:nvSpPr>
        <p:spPr>
          <a:xfrm>
            <a:off x="0" y="0"/>
            <a:ext cx="9141714" cy="5143496"/>
          </a:xfrm>
          <a:prstGeom prst="rect">
            <a:avLst/>
          </a:prstGeom>
          <a:solidFill>
            <a:srgbClr val="DEDEDE">
              <a:alpha val="4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5"/>
          <p:cNvSpPr txBox="1">
            <a:spLocks noGrp="1"/>
          </p:cNvSpPr>
          <p:nvPr>
            <p:ph type="ctrTitle"/>
          </p:nvPr>
        </p:nvSpPr>
        <p:spPr>
          <a:xfrm>
            <a:off x="389335" y="732120"/>
            <a:ext cx="4607239" cy="1450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3571"/>
              <a:buFont typeface="Arial"/>
              <a:buNone/>
            </a:pPr>
            <a:r>
              <a:rPr lang="it" sz="28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Mobisec Unveiled: A Tactical Communication Approach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388401" y="381067"/>
            <a:ext cx="4594860" cy="11195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374828" y="2709731"/>
            <a:ext cx="4621746" cy="348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5"/>
          <p:cNvSpPr txBox="1">
            <a:spLocks noGrp="1"/>
          </p:cNvSpPr>
          <p:nvPr>
            <p:ph type="subTitle" idx="1"/>
          </p:nvPr>
        </p:nvSpPr>
        <p:spPr>
          <a:xfrm>
            <a:off x="388400" y="2885725"/>
            <a:ext cx="3765900" cy="18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i="0">
                <a:latin typeface="Montserrat"/>
                <a:ea typeface="Montserrat"/>
                <a:cs typeface="Montserrat"/>
                <a:sym typeface="Montserrat"/>
              </a:rPr>
              <a:t>Luca Calabrese</a:t>
            </a:r>
            <a:endParaRPr i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it" sz="1300" i="0">
                <a:latin typeface="Montserrat"/>
                <a:ea typeface="Montserrat"/>
                <a:cs typeface="Montserrat"/>
                <a:sym typeface="Montserrat"/>
              </a:rPr>
              <a:t>Marco Marchiante</a:t>
            </a:r>
            <a:endParaRPr sz="1300" i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it" sz="1300" i="0">
                <a:latin typeface="Montserrat"/>
                <a:ea typeface="Montserrat"/>
                <a:cs typeface="Montserrat"/>
                <a:sym typeface="Montserrat"/>
              </a:rPr>
              <a:t>Alberto Penzo</a:t>
            </a:r>
            <a:endParaRPr sz="1300" i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it" sz="1300" i="0">
                <a:latin typeface="Montserrat"/>
                <a:ea typeface="Montserrat"/>
                <a:cs typeface="Montserrat"/>
                <a:sym typeface="Montserrat"/>
              </a:rPr>
              <a:t>Dilmurod Rustam Ugli Rakhmatov</a:t>
            </a:r>
            <a:endParaRPr sz="1300" i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it" sz="1300" i="0">
                <a:latin typeface="Montserrat"/>
                <a:ea typeface="Montserrat"/>
                <a:cs typeface="Montserrat"/>
                <a:sym typeface="Montserrat"/>
              </a:rPr>
              <a:t>Gabriel Rovesti</a:t>
            </a:r>
            <a:endParaRPr i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5" descr="Robot operating a machine"/>
          <p:cNvPicPr preferRelativeResize="0"/>
          <p:nvPr/>
        </p:nvPicPr>
        <p:blipFill rotWithShape="1">
          <a:blip r:embed="rId3">
            <a:alphaModFix/>
          </a:blip>
          <a:srcRect l="21815" r="21096" b="-1"/>
          <a:stretch/>
        </p:blipFill>
        <p:spPr>
          <a:xfrm>
            <a:off x="5689672" y="501492"/>
            <a:ext cx="3079495" cy="4140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84791" y="3141704"/>
            <a:ext cx="2538920" cy="902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 txBox="1">
            <a:spLocks noGrp="1"/>
          </p:cNvSpPr>
          <p:nvPr>
            <p:ph type="sldNum" idx="12"/>
          </p:nvPr>
        </p:nvSpPr>
        <p:spPr>
          <a:xfrm>
            <a:off x="8225059" y="4815300"/>
            <a:ext cx="8442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z="1400"/>
              <a:t>10</a:t>
            </a:fld>
            <a:r>
              <a:rPr lang="it" sz="1400"/>
              <a:t>/10</a:t>
            </a:r>
            <a:endParaRPr sz="1400"/>
          </a:p>
        </p:txBody>
      </p:sp>
      <p:sp>
        <p:nvSpPr>
          <p:cNvPr id="287" name="Google Shape;287;p34"/>
          <p:cNvSpPr txBox="1">
            <a:spLocks noGrp="1"/>
          </p:cNvSpPr>
          <p:nvPr>
            <p:ph type="title"/>
          </p:nvPr>
        </p:nvSpPr>
        <p:spPr>
          <a:xfrm>
            <a:off x="454875" y="720750"/>
            <a:ext cx="71100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90"/>
              <a:buFont typeface="Arial"/>
              <a:buNone/>
            </a:pPr>
            <a:r>
              <a:rPr lang="it" sz="28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Future needs and critical thoughts</a:t>
            </a:r>
            <a:endParaRPr sz="28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34"/>
          <p:cNvSpPr txBox="1"/>
          <p:nvPr/>
        </p:nvSpPr>
        <p:spPr>
          <a:xfrm>
            <a:off x="6244425" y="1490100"/>
            <a:ext cx="18198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Important</a:t>
            </a:r>
            <a:endParaRPr sz="15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Regular monitoring of messaging through metrics such as customer engagement and  conversion rates 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34"/>
          <p:cNvSpPr/>
          <p:nvPr/>
        </p:nvSpPr>
        <p:spPr>
          <a:xfrm>
            <a:off x="6041675" y="1627588"/>
            <a:ext cx="243300" cy="1755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4"/>
          <p:cNvSpPr txBox="1"/>
          <p:nvPr/>
        </p:nvSpPr>
        <p:spPr>
          <a:xfrm>
            <a:off x="3802263" y="1490088"/>
            <a:ext cx="17328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Innovative</a:t>
            </a:r>
            <a:endParaRPr sz="15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Try to follow latest tendencies with a forward-thinking, trying a “lean marketing approach”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34"/>
          <p:cNvSpPr/>
          <p:nvPr/>
        </p:nvSpPr>
        <p:spPr>
          <a:xfrm>
            <a:off x="3558963" y="1627625"/>
            <a:ext cx="243300" cy="1755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4"/>
          <p:cNvSpPr txBox="1"/>
          <p:nvPr/>
        </p:nvSpPr>
        <p:spPr>
          <a:xfrm>
            <a:off x="1373550" y="1490088"/>
            <a:ext cx="17328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Accessible</a:t>
            </a:r>
            <a:endParaRPr sz="15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Helping in technical knowledge acquisition by companies and individuals alike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4"/>
          <p:cNvSpPr/>
          <p:nvPr/>
        </p:nvSpPr>
        <p:spPr>
          <a:xfrm>
            <a:off x="1130250" y="1627613"/>
            <a:ext cx="243300" cy="1755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4" name="Google Shape;294;p34"/>
          <p:cNvCxnSpPr/>
          <p:nvPr/>
        </p:nvCxnSpPr>
        <p:spPr>
          <a:xfrm>
            <a:off x="454868" y="4589224"/>
            <a:ext cx="8040600" cy="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388039" y="674386"/>
            <a:ext cx="74214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90"/>
              <a:buFont typeface="Arial"/>
              <a:buNone/>
            </a:pPr>
            <a:r>
              <a:rPr lang="it" sz="28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Mobisec: How winners play it better</a:t>
            </a:r>
            <a:endParaRPr sz="28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0" name="Google Shape;150;p26"/>
          <p:cNvCxnSpPr/>
          <p:nvPr/>
        </p:nvCxnSpPr>
        <p:spPr>
          <a:xfrm>
            <a:off x="431850" y="4534300"/>
            <a:ext cx="8089200" cy="153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" name="Google Shape;151;p26"/>
          <p:cNvSpPr txBox="1"/>
          <p:nvPr/>
        </p:nvSpPr>
        <p:spPr>
          <a:xfrm>
            <a:off x="388030" y="4658753"/>
            <a:ext cx="7914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1 - https://www.forbes.com/sites/louiscolumbus/2018/04/08/83-of-enterprises-are-complacent-about-mobile-security/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50" y="1291393"/>
            <a:ext cx="4237951" cy="301905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>
            <a:spLocks noGrp="1"/>
          </p:cNvSpPr>
          <p:nvPr>
            <p:ph type="sldNum" idx="12"/>
          </p:nvPr>
        </p:nvSpPr>
        <p:spPr>
          <a:xfrm>
            <a:off x="8158222" y="4815300"/>
            <a:ext cx="8442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z="1400"/>
              <a:t>2</a:t>
            </a:fld>
            <a:r>
              <a:rPr lang="it" sz="1400"/>
              <a:t>/10</a:t>
            </a:r>
            <a:endParaRPr sz="1400"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2400" y="1180750"/>
            <a:ext cx="1247549" cy="124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0000" y="2749012"/>
            <a:ext cx="1247550" cy="124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80813" y="2749001"/>
            <a:ext cx="1247549" cy="124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5538" y="2849025"/>
            <a:ext cx="1047200" cy="10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/>
        </p:nvSpPr>
        <p:spPr>
          <a:xfrm>
            <a:off x="6252400" y="2366375"/>
            <a:ext cx="1756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Brand Awareness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4572000" y="4036550"/>
            <a:ext cx="1756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Engaging Narrative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6149038" y="4036850"/>
            <a:ext cx="196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Unique Products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7543938" y="4036838"/>
            <a:ext cx="196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Training &amp; Projects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/>
          <p:nvPr/>
        </p:nvSpPr>
        <p:spPr>
          <a:xfrm>
            <a:off x="219650" y="1318650"/>
            <a:ext cx="2768400" cy="1868400"/>
          </a:xfrm>
          <a:prstGeom prst="round2DiagRect">
            <a:avLst>
              <a:gd name="adj1" fmla="val 16667"/>
              <a:gd name="adj2" fmla="val 3695"/>
            </a:avLst>
          </a:prstGeom>
          <a:solidFill>
            <a:srgbClr val="CFE2F3"/>
          </a:solidFill>
          <a:ln w="9525" cap="flat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7"/>
          <p:cNvSpPr/>
          <p:nvPr/>
        </p:nvSpPr>
        <p:spPr>
          <a:xfrm>
            <a:off x="3186600" y="1313475"/>
            <a:ext cx="2768400" cy="1868400"/>
          </a:xfrm>
          <a:prstGeom prst="round2DiagRect">
            <a:avLst>
              <a:gd name="adj1" fmla="val 16667"/>
              <a:gd name="adj2" fmla="val 3695"/>
            </a:avLst>
          </a:prstGeom>
          <a:solidFill>
            <a:srgbClr val="CFE2F3"/>
          </a:solidFill>
          <a:ln w="9525" cap="flat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7"/>
          <p:cNvSpPr/>
          <p:nvPr/>
        </p:nvSpPr>
        <p:spPr>
          <a:xfrm>
            <a:off x="6155950" y="1313475"/>
            <a:ext cx="2768400" cy="1868400"/>
          </a:xfrm>
          <a:prstGeom prst="round2DiagRect">
            <a:avLst>
              <a:gd name="adj1" fmla="val 16667"/>
              <a:gd name="adj2" fmla="val 3695"/>
            </a:avLst>
          </a:prstGeom>
          <a:solidFill>
            <a:srgbClr val="CFE2F3"/>
          </a:solidFill>
          <a:ln w="9525" cap="flat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7"/>
          <p:cNvSpPr txBox="1"/>
          <p:nvPr/>
        </p:nvSpPr>
        <p:spPr>
          <a:xfrm>
            <a:off x="217250" y="1318650"/>
            <a:ext cx="2768400" cy="18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marR="0" lvl="0" indent="-547199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MOBISEC DSA</a:t>
            </a:r>
            <a:endParaRPr sz="1500" b="1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69999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300"/>
              <a:buFont typeface="Montserrat"/>
              <a:buChar char="●"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Comprehensive data </a:t>
            </a:r>
            <a:r>
              <a:rPr lang="it" sz="1300" b="1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monitoring</a:t>
            </a:r>
            <a:r>
              <a:rPr lang="it" sz="1300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it" sz="1300" b="1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security</a:t>
            </a:r>
            <a:r>
              <a:rPr lang="it" sz="1300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300">
              <a:solidFill>
                <a:srgbClr val="3D85C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69999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300"/>
              <a:buFont typeface="Montserrat"/>
              <a:buChar char="●"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Proactive approach to identifying and </a:t>
            </a:r>
            <a:r>
              <a:rPr lang="it" sz="1300" b="1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addressing</a:t>
            </a:r>
            <a:r>
              <a:rPr lang="it" sz="1300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security </a:t>
            </a:r>
            <a:r>
              <a:rPr lang="it" sz="1300" b="1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vulnerabilities</a:t>
            </a:r>
            <a:endParaRPr sz="1300" b="1">
              <a:solidFill>
                <a:srgbClr val="6FA8D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3187800" y="1313475"/>
            <a:ext cx="2768400" cy="18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MOBISEC UEM</a:t>
            </a:r>
            <a:endParaRPr sz="1500" b="1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69999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300"/>
              <a:buFont typeface="Montserrat"/>
              <a:buChar char="●"/>
            </a:pPr>
            <a:r>
              <a:rPr lang="it" sz="1300" b="1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Manage</a:t>
            </a:r>
            <a:r>
              <a:rPr lang="it" sz="13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it" sz="1300" b="1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secure</a:t>
            </a:r>
            <a:r>
              <a:rPr lang="it" sz="13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corporate devices</a:t>
            </a:r>
            <a:endParaRPr sz="13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69999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300"/>
              <a:buFont typeface="Montserrat"/>
              <a:buChar char="●"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Balances </a:t>
            </a:r>
            <a:r>
              <a:rPr lang="it" sz="1300" b="1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user experience</a:t>
            </a: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with robust security measures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7"/>
          <p:cNvSpPr txBox="1"/>
          <p:nvPr/>
        </p:nvSpPr>
        <p:spPr>
          <a:xfrm>
            <a:off x="6155950" y="1313475"/>
            <a:ext cx="2768400" cy="18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Cybersecurity</a:t>
            </a:r>
            <a:br>
              <a:rPr lang="it" sz="1500" b="1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it" sz="1500" b="1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r>
              <a:rPr lang="it"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5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69999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300"/>
              <a:buFont typeface="Montserrat"/>
              <a:buChar char="●"/>
            </a:pPr>
            <a:r>
              <a:rPr lang="it" sz="13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Mitigates risk</a:t>
            </a: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through well-trained staff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69999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300"/>
              <a:buFont typeface="Montserrat"/>
              <a:buChar char="●"/>
            </a:pPr>
            <a:r>
              <a:rPr lang="it" sz="13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Tailored</a:t>
            </a:r>
            <a:r>
              <a:rPr lang="it"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training programs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6999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7"/>
          <p:cNvSpPr/>
          <p:nvPr/>
        </p:nvSpPr>
        <p:spPr>
          <a:xfrm>
            <a:off x="4809413" y="3400125"/>
            <a:ext cx="3183900" cy="1515900"/>
          </a:xfrm>
          <a:prstGeom prst="round2DiagRect">
            <a:avLst>
              <a:gd name="adj1" fmla="val 16667"/>
              <a:gd name="adj2" fmla="val 3695"/>
            </a:avLst>
          </a:prstGeom>
          <a:solidFill>
            <a:srgbClr val="CFE2F3"/>
          </a:solidFill>
          <a:ln w="9525" cap="flat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4809413" y="3400125"/>
            <a:ext cx="3183900" cy="15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App Scraping</a:t>
            </a:r>
            <a:endParaRPr sz="1500" b="1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69999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300"/>
              <a:buFont typeface="Montserrat"/>
              <a:buChar char="●"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Identify </a:t>
            </a:r>
            <a:r>
              <a:rPr lang="it" sz="1300" b="1">
                <a:solidFill>
                  <a:srgbClr val="2468A6"/>
                </a:solidFill>
                <a:latin typeface="Montserrat"/>
                <a:ea typeface="Montserrat"/>
                <a:cs typeface="Montserrat"/>
                <a:sym typeface="Montserrat"/>
              </a:rPr>
              <a:t>market gaps</a:t>
            </a:r>
            <a:endParaRPr sz="1300" b="1">
              <a:solidFill>
                <a:srgbClr val="2468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69999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300"/>
              <a:buFont typeface="Montserrat"/>
              <a:buChar char="●"/>
            </a:pPr>
            <a:r>
              <a:rPr lang="it" sz="1300" b="1">
                <a:solidFill>
                  <a:srgbClr val="2468A6"/>
                </a:solidFill>
                <a:latin typeface="Montserrat"/>
                <a:ea typeface="Montserrat"/>
                <a:cs typeface="Montserrat"/>
                <a:sym typeface="Montserrat"/>
              </a:rPr>
              <a:t>Predict</a:t>
            </a:r>
            <a:r>
              <a:rPr lang="it"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 advancements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69999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300"/>
              <a:buFont typeface="Montserrat"/>
              <a:buChar char="●"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Stay ahead of competition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sldNum" idx="12"/>
          </p:nvPr>
        </p:nvSpPr>
        <p:spPr>
          <a:xfrm>
            <a:off x="8225059" y="4815300"/>
            <a:ext cx="8442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z="1400"/>
              <a:t>3</a:t>
            </a:fld>
            <a:r>
              <a:rPr lang="it" sz="1400"/>
              <a:t>/10</a:t>
            </a:r>
            <a:endParaRPr sz="1400"/>
          </a:p>
        </p:txBody>
      </p:sp>
      <p:sp>
        <p:nvSpPr>
          <p:cNvPr id="175" name="Google Shape;175;p27"/>
          <p:cNvSpPr txBox="1">
            <a:spLocks noGrp="1"/>
          </p:cNvSpPr>
          <p:nvPr>
            <p:ph type="title"/>
          </p:nvPr>
        </p:nvSpPr>
        <p:spPr>
          <a:xfrm>
            <a:off x="454875" y="720750"/>
            <a:ext cx="78615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90"/>
              <a:buFont typeface="Arial"/>
              <a:buNone/>
            </a:pPr>
            <a:r>
              <a:rPr lang="it" sz="28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Understanding the offerings</a:t>
            </a:r>
            <a:endParaRPr sz="28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7"/>
          <p:cNvSpPr/>
          <p:nvPr/>
        </p:nvSpPr>
        <p:spPr>
          <a:xfrm>
            <a:off x="1150688" y="3400125"/>
            <a:ext cx="3183900" cy="1515900"/>
          </a:xfrm>
          <a:prstGeom prst="round2DiagRect">
            <a:avLst>
              <a:gd name="adj1" fmla="val 16667"/>
              <a:gd name="adj2" fmla="val 3695"/>
            </a:avLst>
          </a:prstGeom>
          <a:solidFill>
            <a:srgbClr val="CFE2F3"/>
          </a:solidFill>
          <a:ln w="9525" cap="flat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7"/>
          <p:cNvSpPr txBox="1"/>
          <p:nvPr/>
        </p:nvSpPr>
        <p:spPr>
          <a:xfrm>
            <a:off x="1150788" y="3400125"/>
            <a:ext cx="3183900" cy="15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MOBISEC HIWAVE</a:t>
            </a:r>
            <a:endParaRPr sz="1500" b="1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69999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300"/>
              <a:buFont typeface="Montserrat"/>
              <a:buChar char="●"/>
            </a:pPr>
            <a:r>
              <a:rPr lang="it" sz="1300" b="1">
                <a:solidFill>
                  <a:srgbClr val="5693CA"/>
                </a:solidFill>
                <a:latin typeface="Montserrat"/>
                <a:ea typeface="Montserrat"/>
                <a:cs typeface="Montserrat"/>
                <a:sym typeface="Montserrat"/>
              </a:rPr>
              <a:t>Secure</a:t>
            </a: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it" sz="1300" b="1">
                <a:solidFill>
                  <a:srgbClr val="5693CA"/>
                </a:solidFill>
                <a:latin typeface="Montserrat"/>
                <a:ea typeface="Montserrat"/>
                <a:cs typeface="Montserrat"/>
                <a:sym typeface="Montserrat"/>
              </a:rPr>
              <a:t>manage IoT</a:t>
            </a: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ecosystems 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69999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300"/>
              <a:buFont typeface="Montserrat"/>
              <a:buChar char="●"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Emphasis on </a:t>
            </a:r>
            <a:r>
              <a:rPr lang="it" sz="1300" b="1">
                <a:solidFill>
                  <a:srgbClr val="5693CA"/>
                </a:solidFill>
                <a:latin typeface="Montserrat"/>
                <a:ea typeface="Montserrat"/>
                <a:cs typeface="Montserrat"/>
                <a:sym typeface="Montserrat"/>
              </a:rPr>
              <a:t>data monitoring</a:t>
            </a:r>
            <a:endParaRPr sz="1300" b="1">
              <a:solidFill>
                <a:srgbClr val="5693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2985650" y="1313463"/>
            <a:ext cx="29703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500" b="1">
                <a:solidFill>
                  <a:srgbClr val="B1D1EE"/>
                </a:solidFill>
              </a:rPr>
              <a:t>3</a:t>
            </a:r>
            <a:endParaRPr sz="4500" b="1">
              <a:solidFill>
                <a:srgbClr val="B1D1EE"/>
              </a:solidFill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0" y="1313475"/>
            <a:ext cx="2988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500" b="1">
                <a:solidFill>
                  <a:srgbClr val="B1D1EE"/>
                </a:solidFill>
              </a:rPr>
              <a:t>1</a:t>
            </a:r>
            <a:endParaRPr sz="4500" b="1">
              <a:solidFill>
                <a:srgbClr val="B1D1EE"/>
              </a:solidFill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5955950" y="1313463"/>
            <a:ext cx="29703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500" b="1">
                <a:solidFill>
                  <a:srgbClr val="B1D1EE"/>
                </a:solidFill>
              </a:rPr>
              <a:t>5</a:t>
            </a:r>
            <a:endParaRPr sz="4500" b="1">
              <a:solidFill>
                <a:srgbClr val="B1D1EE"/>
              </a:solidFill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4334600" y="3400125"/>
            <a:ext cx="36585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500" b="1">
                <a:solidFill>
                  <a:srgbClr val="B1D1EE"/>
                </a:solidFill>
              </a:rPr>
              <a:t>4</a:t>
            </a:r>
            <a:endParaRPr sz="4500" b="1">
              <a:solidFill>
                <a:srgbClr val="B1D1EE"/>
              </a:solidFill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0" y="3400125"/>
            <a:ext cx="43347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500" b="1">
                <a:solidFill>
                  <a:srgbClr val="B1D1EE"/>
                </a:solidFill>
              </a:rPr>
              <a:t>2</a:t>
            </a:r>
            <a:endParaRPr sz="4500" b="1">
              <a:solidFill>
                <a:srgbClr val="B1D1EE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/>
          <p:nvPr/>
        </p:nvSpPr>
        <p:spPr>
          <a:xfrm>
            <a:off x="454875" y="3403900"/>
            <a:ext cx="4565700" cy="1144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D85C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454875" y="1893700"/>
            <a:ext cx="4565700" cy="1144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D85C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89" name="Google Shape;189;p28"/>
          <p:cNvPicPr preferRelativeResize="0"/>
          <p:nvPr/>
        </p:nvPicPr>
        <p:blipFill rotWithShape="1">
          <a:blip r:embed="rId3">
            <a:alphaModFix/>
          </a:blip>
          <a:srcRect l="34920" t="75208" r="39055"/>
          <a:stretch/>
        </p:blipFill>
        <p:spPr>
          <a:xfrm rot="5400000">
            <a:off x="2434745" y="3768581"/>
            <a:ext cx="377000" cy="41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 l="34920" t="75208" r="39055"/>
          <a:stretch/>
        </p:blipFill>
        <p:spPr>
          <a:xfrm rot="5400000">
            <a:off x="2434757" y="2258368"/>
            <a:ext cx="377000" cy="41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 txBox="1"/>
          <p:nvPr/>
        </p:nvSpPr>
        <p:spPr>
          <a:xfrm>
            <a:off x="454875" y="1357600"/>
            <a:ext cx="49038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b="1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Customers</a:t>
            </a:r>
            <a:endParaRPr sz="1800" b="1">
              <a:solidFill>
                <a:schemeClr val="dk1"/>
              </a:solidFill>
            </a:endParaRPr>
          </a:p>
        </p:txBody>
      </p:sp>
      <p:cxnSp>
        <p:nvCxnSpPr>
          <p:cNvPr id="192" name="Google Shape;192;p28"/>
          <p:cNvCxnSpPr/>
          <p:nvPr/>
        </p:nvCxnSpPr>
        <p:spPr>
          <a:xfrm flipH="1">
            <a:off x="5358600" y="1785875"/>
            <a:ext cx="9900" cy="28038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28"/>
          <p:cNvSpPr txBox="1">
            <a:spLocks noGrp="1"/>
          </p:cNvSpPr>
          <p:nvPr>
            <p:ph type="sldNum" idx="12"/>
          </p:nvPr>
        </p:nvSpPr>
        <p:spPr>
          <a:xfrm>
            <a:off x="8225059" y="4815300"/>
            <a:ext cx="8442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" sz="1400"/>
              <a:t>4</a:t>
            </a:fld>
            <a:r>
              <a:rPr lang="it" sz="1400"/>
              <a:t>/10</a:t>
            </a:r>
            <a:endParaRPr sz="1400"/>
          </a:p>
        </p:txBody>
      </p:sp>
      <p:sp>
        <p:nvSpPr>
          <p:cNvPr id="194" name="Google Shape;194;p28"/>
          <p:cNvSpPr txBox="1"/>
          <p:nvPr/>
        </p:nvSpPr>
        <p:spPr>
          <a:xfrm>
            <a:off x="5368500" y="1357600"/>
            <a:ext cx="3431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b="1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Audience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2866825" y="2092750"/>
            <a:ext cx="18339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69999" marR="0" lvl="0" indent="-172549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Font typeface="Montserrat"/>
              <a:buChar char="●"/>
            </a:pPr>
            <a:r>
              <a:rPr lang="it" sz="1300">
                <a:latin typeface="Montserrat"/>
                <a:ea typeface="Montserrat"/>
                <a:cs typeface="Montserrat"/>
                <a:sym typeface="Montserrat"/>
              </a:rPr>
              <a:t>Mid-Large Corporation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ontserrat"/>
              <a:ea typeface="Montserrat"/>
              <a:cs typeface="Montserrat"/>
              <a:sym typeface="Montserrat"/>
            </a:endParaRPr>
          </a:p>
          <a:p>
            <a:pPr marL="269999" marR="0" lvl="0" indent="-172549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Font typeface="Montserrat"/>
              <a:buChar char="●"/>
            </a:pPr>
            <a:r>
              <a:rPr lang="it" sz="1300">
                <a:latin typeface="Montserrat"/>
                <a:ea typeface="Montserrat"/>
                <a:cs typeface="Montserrat"/>
                <a:sym typeface="Montserrat"/>
              </a:rPr>
              <a:t>Daily PC usage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454875" y="3541300"/>
            <a:ext cx="1960800" cy="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IOT Management</a:t>
            </a:r>
            <a:endParaRPr b="1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Mobile App Development</a:t>
            </a:r>
            <a:endParaRPr b="1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454875" y="2072800"/>
            <a:ext cx="1960800" cy="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Mobisec UEM</a:t>
            </a:r>
            <a:endParaRPr b="1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Cybersecurity training</a:t>
            </a:r>
            <a:endParaRPr b="1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2866825" y="3703000"/>
            <a:ext cx="18339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69999" marR="0" lvl="0" indent="-172549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Font typeface="Montserrat"/>
              <a:buChar char="●"/>
            </a:pPr>
            <a:r>
              <a:rPr lang="it" sz="1300">
                <a:latin typeface="Montserrat"/>
                <a:ea typeface="Montserrat"/>
                <a:cs typeface="Montserrat"/>
                <a:sym typeface="Montserrat"/>
              </a:rPr>
              <a:t>Startups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ontserrat"/>
              <a:ea typeface="Montserrat"/>
              <a:cs typeface="Montserrat"/>
              <a:sym typeface="Montserrat"/>
            </a:endParaRPr>
          </a:p>
          <a:p>
            <a:pPr marL="269999" marR="0" lvl="0" indent="-172549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Font typeface="Montserrat"/>
              <a:buChar char="●"/>
            </a:pPr>
            <a:r>
              <a:rPr lang="it" sz="1300">
                <a:latin typeface="Montserrat"/>
                <a:ea typeface="Montserrat"/>
                <a:cs typeface="Montserrat"/>
                <a:sym typeface="Montserrat"/>
              </a:rPr>
              <a:t>Rapid growth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9" name="Google Shape;199;p28"/>
          <p:cNvPicPr preferRelativeResize="0"/>
          <p:nvPr/>
        </p:nvPicPr>
        <p:blipFill rotWithShape="1">
          <a:blip r:embed="rId3">
            <a:alphaModFix/>
          </a:blip>
          <a:srcRect l="-173197" t="189495" r="245984" b="-116217"/>
          <a:stretch/>
        </p:blipFill>
        <p:spPr>
          <a:xfrm>
            <a:off x="923625" y="3603625"/>
            <a:ext cx="708750" cy="80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8"/>
          <p:cNvSpPr txBox="1">
            <a:spLocks noGrp="1"/>
          </p:cNvSpPr>
          <p:nvPr>
            <p:ph type="title"/>
          </p:nvPr>
        </p:nvSpPr>
        <p:spPr>
          <a:xfrm>
            <a:off x="454875" y="677250"/>
            <a:ext cx="75849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90"/>
              <a:buFont typeface="Arial"/>
              <a:buNone/>
            </a:pPr>
            <a:r>
              <a:rPr lang="it" sz="28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Audience Analysis</a:t>
            </a:r>
            <a:endParaRPr sz="28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1" name="Google Shape;201;p28"/>
          <p:cNvPicPr preferRelativeResize="0"/>
          <p:nvPr/>
        </p:nvPicPr>
        <p:blipFill rotWithShape="1">
          <a:blip r:embed="rId3">
            <a:alphaModFix/>
          </a:blip>
          <a:srcRect l="34920" t="75208" r="39055"/>
          <a:stretch/>
        </p:blipFill>
        <p:spPr>
          <a:xfrm rot="10800000">
            <a:off x="6895845" y="2643831"/>
            <a:ext cx="377000" cy="41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/>
          <p:nvPr/>
        </p:nvSpPr>
        <p:spPr>
          <a:xfrm>
            <a:off x="5706525" y="1986000"/>
            <a:ext cx="26646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360000" marR="0" lvl="0" indent="-26255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Font typeface="Montserrat"/>
              <a:buChar char="●"/>
            </a:pPr>
            <a:r>
              <a:rPr lang="it" sz="1300">
                <a:latin typeface="Montserrat"/>
                <a:ea typeface="Montserrat"/>
                <a:cs typeface="Montserrat"/>
                <a:sym typeface="Montserrat"/>
              </a:rPr>
              <a:t>Decision-making power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ontserrat"/>
              <a:ea typeface="Montserrat"/>
              <a:cs typeface="Montserrat"/>
              <a:sym typeface="Montserrat"/>
            </a:endParaRPr>
          </a:p>
          <a:p>
            <a:pPr marL="360000" marR="0" lvl="0" indent="-26255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Font typeface="Montserrat"/>
              <a:buChar char="●"/>
            </a:pPr>
            <a:r>
              <a:rPr lang="it" sz="1300">
                <a:latin typeface="Montserrat"/>
                <a:ea typeface="Montserrat"/>
                <a:cs typeface="Montserrat"/>
                <a:sym typeface="Montserrat"/>
              </a:rPr>
              <a:t>Risk profiles awareness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5706525" y="3170500"/>
            <a:ext cx="2664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360000" marR="0" lvl="0" indent="-263525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Font typeface="Montserrat"/>
              <a:buChar char="●"/>
            </a:pPr>
            <a:r>
              <a:rPr lang="it" sz="1300">
                <a:latin typeface="Montserrat"/>
                <a:ea typeface="Montserrat"/>
                <a:cs typeface="Montserrat"/>
                <a:sym typeface="Montserrat"/>
              </a:rPr>
              <a:t>Network administrators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ontserrat"/>
              <a:ea typeface="Montserrat"/>
              <a:cs typeface="Montserrat"/>
              <a:sym typeface="Montserrat"/>
            </a:endParaRPr>
          </a:p>
          <a:p>
            <a:pPr marL="360000" marR="0" lvl="0" indent="-263525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Font typeface="Montserrat"/>
              <a:buChar char="●"/>
            </a:pPr>
            <a:r>
              <a:rPr lang="it" sz="1300">
                <a:latin typeface="Montserrat"/>
                <a:ea typeface="Montserrat"/>
                <a:cs typeface="Montserrat"/>
                <a:sym typeface="Montserrat"/>
              </a:rPr>
              <a:t>CTOs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ontserrat"/>
              <a:ea typeface="Montserrat"/>
              <a:cs typeface="Montserrat"/>
              <a:sym typeface="Montserrat"/>
            </a:endParaRPr>
          </a:p>
          <a:p>
            <a:pPr marL="360000" marR="0" lvl="0" indent="-263525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Font typeface="Montserrat"/>
              <a:buChar char="●"/>
            </a:pPr>
            <a:r>
              <a:rPr lang="it" sz="1300">
                <a:latin typeface="Montserrat"/>
                <a:ea typeface="Montserrat"/>
                <a:cs typeface="Montserrat"/>
                <a:sym typeface="Montserrat"/>
              </a:rPr>
              <a:t>IT Managers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ontserrat"/>
              <a:ea typeface="Montserrat"/>
              <a:cs typeface="Montserrat"/>
              <a:sym typeface="Montserrat"/>
            </a:endParaRPr>
          </a:p>
          <a:p>
            <a:pPr marL="360000" marR="0" lvl="0" indent="-263525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Font typeface="Montserrat"/>
              <a:buChar char="●"/>
            </a:pPr>
            <a:r>
              <a:rPr lang="it" sz="1300">
                <a:latin typeface="Montserrat"/>
                <a:ea typeface="Montserrat"/>
                <a:cs typeface="Montserrat"/>
                <a:sym typeface="Montserrat"/>
              </a:rPr>
              <a:t>Information Security Offices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4" name="Google Shape;204;p28"/>
          <p:cNvCxnSpPr/>
          <p:nvPr/>
        </p:nvCxnSpPr>
        <p:spPr>
          <a:xfrm>
            <a:off x="404218" y="4720949"/>
            <a:ext cx="8040600" cy="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>
            <a:spLocks noGrp="1"/>
          </p:cNvSpPr>
          <p:nvPr>
            <p:ph type="title"/>
          </p:nvPr>
        </p:nvSpPr>
        <p:spPr>
          <a:xfrm>
            <a:off x="454875" y="558828"/>
            <a:ext cx="64617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90"/>
              <a:buFont typeface="Arial"/>
              <a:buNone/>
            </a:pPr>
            <a:r>
              <a:rPr lang="it" sz="28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Budget Analysis</a:t>
            </a:r>
            <a:endParaRPr sz="28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0" name="Google Shape;210;p29"/>
          <p:cNvCxnSpPr/>
          <p:nvPr/>
        </p:nvCxnSpPr>
        <p:spPr>
          <a:xfrm>
            <a:off x="454867" y="4548674"/>
            <a:ext cx="8040655" cy="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1" name="Google Shape;211;p29"/>
          <p:cNvSpPr txBox="1"/>
          <p:nvPr/>
        </p:nvSpPr>
        <p:spPr>
          <a:xfrm>
            <a:off x="454868" y="4658753"/>
            <a:ext cx="79146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2 - https://www.linkedin.com/advice/0/what-best-tools-methods-track-report-communication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29"/>
          <p:cNvSpPr txBox="1">
            <a:spLocks noGrp="1"/>
          </p:cNvSpPr>
          <p:nvPr>
            <p:ph type="sldNum" idx="12"/>
          </p:nvPr>
        </p:nvSpPr>
        <p:spPr>
          <a:xfrm>
            <a:off x="8225059" y="4815300"/>
            <a:ext cx="8442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z="1400"/>
              <a:t>5</a:t>
            </a:fld>
            <a:r>
              <a:rPr lang="it" sz="1400"/>
              <a:t>/10</a:t>
            </a:r>
            <a:endParaRPr sz="1400"/>
          </a:p>
        </p:txBody>
      </p:sp>
      <p:pic>
        <p:nvPicPr>
          <p:cNvPr id="213" name="Google Shape;2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733" y="1074137"/>
            <a:ext cx="6904893" cy="336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>
            <a:spLocks noGrp="1"/>
          </p:cNvSpPr>
          <p:nvPr>
            <p:ph type="title"/>
          </p:nvPr>
        </p:nvSpPr>
        <p:spPr>
          <a:xfrm>
            <a:off x="365251" y="616711"/>
            <a:ext cx="74214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0851"/>
              <a:buFont typeface="Arial"/>
              <a:buNone/>
            </a:pPr>
            <a:r>
              <a:rPr lang="it" sz="3133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Channels Analysis</a:t>
            </a:r>
            <a:endParaRPr sz="4433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0"/>
          <p:cNvSpPr txBox="1">
            <a:spLocks noGrp="1"/>
          </p:cNvSpPr>
          <p:nvPr>
            <p:ph type="sldNum" idx="12"/>
          </p:nvPr>
        </p:nvSpPr>
        <p:spPr>
          <a:xfrm>
            <a:off x="8225059" y="4815300"/>
            <a:ext cx="8442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z="1400"/>
              <a:t>6</a:t>
            </a:fld>
            <a:r>
              <a:rPr lang="it" sz="1400"/>
              <a:t>/10</a:t>
            </a:r>
            <a:endParaRPr sz="1400"/>
          </a:p>
        </p:txBody>
      </p:sp>
      <p:pic>
        <p:nvPicPr>
          <p:cNvPr id="220" name="Google Shape;2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50" y="2630204"/>
            <a:ext cx="8839202" cy="299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550" y="1390650"/>
            <a:ext cx="1512017" cy="17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4550" y="2527875"/>
            <a:ext cx="2290275" cy="181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9950" y="2544075"/>
            <a:ext cx="1669052" cy="181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93325" y="1025650"/>
            <a:ext cx="2604525" cy="21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47675" y="1191488"/>
            <a:ext cx="2105625" cy="194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38797" y="3298325"/>
            <a:ext cx="723375" cy="1022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82788" y="1642426"/>
            <a:ext cx="723375" cy="68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86326" y="3311075"/>
            <a:ext cx="618524" cy="9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488528" y="1619288"/>
            <a:ext cx="844200" cy="734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955874" y="3248800"/>
            <a:ext cx="723375" cy="948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289800" y="3637762"/>
            <a:ext cx="170776" cy="170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p30"/>
          <p:cNvCxnSpPr/>
          <p:nvPr/>
        </p:nvCxnSpPr>
        <p:spPr>
          <a:xfrm>
            <a:off x="454868" y="4589224"/>
            <a:ext cx="8040600" cy="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/>
        </p:nvSpPr>
        <p:spPr>
          <a:xfrm>
            <a:off x="454875" y="1286675"/>
            <a:ext cx="7914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Montserrat"/>
                <a:ea typeface="Montserrat"/>
                <a:cs typeface="Montserrat"/>
                <a:sym typeface="Montserrat"/>
              </a:rPr>
              <a:t>How do we </a:t>
            </a:r>
            <a:r>
              <a:rPr lang="it" sz="1300" b="1">
                <a:latin typeface="Montserrat"/>
                <a:ea typeface="Montserrat"/>
                <a:cs typeface="Montserrat"/>
                <a:sym typeface="Montserrat"/>
              </a:rPr>
              <a:t>hook</a:t>
            </a:r>
            <a:r>
              <a:rPr lang="it" sz="1300"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it" sz="1300" b="1">
                <a:latin typeface="Montserrat"/>
                <a:ea typeface="Montserrat"/>
                <a:cs typeface="Montserrat"/>
                <a:sym typeface="Montserrat"/>
              </a:rPr>
              <a:t>retain</a:t>
            </a:r>
            <a:r>
              <a:rPr lang="it" sz="1300">
                <a:latin typeface="Montserrat"/>
                <a:ea typeface="Montserrat"/>
                <a:cs typeface="Montserrat"/>
                <a:sym typeface="Montserrat"/>
              </a:rPr>
              <a:t> new customers?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Montserrat"/>
                <a:ea typeface="Montserrat"/>
                <a:cs typeface="Montserrat"/>
                <a:sym typeface="Montserrat"/>
              </a:rPr>
              <a:t>By building a compelling messaging plan based on these factors: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8" name="Google Shape;238;p31"/>
          <p:cNvCxnSpPr/>
          <p:nvPr/>
        </p:nvCxnSpPr>
        <p:spPr>
          <a:xfrm>
            <a:off x="454868" y="4589224"/>
            <a:ext cx="8040600" cy="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9" name="Google Shape;239;p31"/>
          <p:cNvSpPr txBox="1"/>
          <p:nvPr/>
        </p:nvSpPr>
        <p:spPr>
          <a:xfrm>
            <a:off x="454868" y="4635303"/>
            <a:ext cx="79146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1"/>
          <p:cNvSpPr txBox="1">
            <a:spLocks noGrp="1"/>
          </p:cNvSpPr>
          <p:nvPr>
            <p:ph type="sldNum" idx="12"/>
          </p:nvPr>
        </p:nvSpPr>
        <p:spPr>
          <a:xfrm>
            <a:off x="8225059" y="4815300"/>
            <a:ext cx="8442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z="1400"/>
              <a:t>7</a:t>
            </a:fld>
            <a:r>
              <a:rPr lang="it" sz="1400"/>
              <a:t>/10</a:t>
            </a:r>
            <a:endParaRPr sz="1400"/>
          </a:p>
        </p:txBody>
      </p:sp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454875" y="649828"/>
            <a:ext cx="64617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90"/>
              <a:buFont typeface="Arial"/>
              <a:buNone/>
            </a:pPr>
            <a:r>
              <a:rPr lang="it" sz="28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Tasks Analysis</a:t>
            </a:r>
            <a:endParaRPr sz="28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454875" y="1962675"/>
            <a:ext cx="58320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it"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Consistency</a:t>
            </a: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ensuring consistency across channels reinforces the brand and helps to build trust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it"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Frequency</a:t>
            </a: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helps in reinforcing key messages and with brand exposure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it"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Engagement</a:t>
            </a: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build brand awareness and contributes to relationship building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it"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Educational tone</a:t>
            </a: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educating the audience about the importance of mobile security and the unique benefits of Mobisec’s product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it"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Testimonials</a:t>
            </a: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help to build trust and credibility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it"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Call to actions</a:t>
            </a: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it encourages further exploration and interaction 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/>
          <p:nvPr/>
        </p:nvSpPr>
        <p:spPr>
          <a:xfrm>
            <a:off x="6049399" y="1109849"/>
            <a:ext cx="2368893" cy="3072959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2"/>
          <p:cNvSpPr/>
          <p:nvPr/>
        </p:nvSpPr>
        <p:spPr>
          <a:xfrm>
            <a:off x="3430800" y="1109850"/>
            <a:ext cx="2282400" cy="29238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2"/>
          <p:cNvSpPr/>
          <p:nvPr/>
        </p:nvSpPr>
        <p:spPr>
          <a:xfrm>
            <a:off x="741975" y="1109862"/>
            <a:ext cx="2282400" cy="29238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2"/>
          <p:cNvSpPr txBox="1"/>
          <p:nvPr/>
        </p:nvSpPr>
        <p:spPr>
          <a:xfrm>
            <a:off x="454868" y="1615642"/>
            <a:ext cx="7914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1" name="Google Shape;251;p32"/>
          <p:cNvCxnSpPr/>
          <p:nvPr/>
        </p:nvCxnSpPr>
        <p:spPr>
          <a:xfrm>
            <a:off x="454868" y="4566824"/>
            <a:ext cx="8040600" cy="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2" name="Google Shape;252;p32"/>
          <p:cNvSpPr txBox="1"/>
          <p:nvPr/>
        </p:nvSpPr>
        <p:spPr>
          <a:xfrm>
            <a:off x="454875" y="4282131"/>
            <a:ext cx="7914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32"/>
          <p:cNvSpPr txBox="1">
            <a:spLocks noGrp="1"/>
          </p:cNvSpPr>
          <p:nvPr>
            <p:ph type="sldNum" idx="12"/>
          </p:nvPr>
        </p:nvSpPr>
        <p:spPr>
          <a:xfrm>
            <a:off x="8225059" y="4815300"/>
            <a:ext cx="8442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z="1400"/>
              <a:t>8</a:t>
            </a:fld>
            <a:r>
              <a:rPr lang="it" sz="1400"/>
              <a:t>/10</a:t>
            </a:r>
            <a:endParaRPr sz="1400"/>
          </a:p>
        </p:txBody>
      </p:sp>
      <p:sp>
        <p:nvSpPr>
          <p:cNvPr id="254" name="Google Shape;254;p32"/>
          <p:cNvSpPr txBox="1">
            <a:spLocks noGrp="1"/>
          </p:cNvSpPr>
          <p:nvPr>
            <p:ph type="title"/>
          </p:nvPr>
        </p:nvSpPr>
        <p:spPr>
          <a:xfrm>
            <a:off x="454875" y="543403"/>
            <a:ext cx="64617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90"/>
              <a:buFont typeface="Arial"/>
              <a:buNone/>
            </a:pPr>
            <a:r>
              <a:rPr lang="it" sz="28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Tasks Analysis</a:t>
            </a:r>
            <a:endParaRPr sz="28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32"/>
          <p:cNvSpPr txBox="1"/>
          <p:nvPr/>
        </p:nvSpPr>
        <p:spPr>
          <a:xfrm>
            <a:off x="774525" y="1332100"/>
            <a:ext cx="2217300" cy="21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❖"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Profile optimization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❖"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Content calendar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❖"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Employee engagement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❖"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Showcasing products and services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❖"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Event participation announcements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 txBox="1"/>
          <p:nvPr/>
        </p:nvSpPr>
        <p:spPr>
          <a:xfrm>
            <a:off x="6049400" y="1506525"/>
            <a:ext cx="2217300" cy="24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❖"/>
            </a:pPr>
            <a:r>
              <a:rPr lang="it" sz="1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Online courses on comprehensive mobile security topics</a:t>
            </a:r>
            <a:endParaRPr sz="13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❖"/>
            </a:pPr>
            <a:r>
              <a:rPr lang="it" sz="1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of mainstream platform like Zoom</a:t>
            </a:r>
            <a:endParaRPr sz="13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❖"/>
            </a:pPr>
            <a:r>
              <a:rPr lang="it" sz="1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Client engagement through Q&amp;A sessions</a:t>
            </a:r>
            <a:endParaRPr sz="13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❖"/>
            </a:pPr>
            <a:r>
              <a:rPr lang="it" sz="1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Post-event surveys for feedback</a:t>
            </a:r>
            <a:endParaRPr sz="13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2"/>
          <p:cNvSpPr txBox="1"/>
          <p:nvPr/>
        </p:nvSpPr>
        <p:spPr>
          <a:xfrm>
            <a:off x="774525" y="1153200"/>
            <a:ext cx="2217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LinkedIn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2"/>
          <p:cNvSpPr txBox="1"/>
          <p:nvPr/>
        </p:nvSpPr>
        <p:spPr>
          <a:xfrm>
            <a:off x="3479625" y="1426210"/>
            <a:ext cx="2217300" cy="23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❖"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Blog/Insights section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❖"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Customers success stories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❖"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Interactive website content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❖"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Innovative product demos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❖"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SEO optimization for better search engine visibility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2"/>
          <p:cNvSpPr txBox="1"/>
          <p:nvPr/>
        </p:nvSpPr>
        <p:spPr>
          <a:xfrm>
            <a:off x="3479625" y="1144925"/>
            <a:ext cx="2217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Mobisec website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2"/>
          <p:cNvSpPr txBox="1"/>
          <p:nvPr/>
        </p:nvSpPr>
        <p:spPr>
          <a:xfrm>
            <a:off x="6119625" y="1058200"/>
            <a:ext cx="2352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Webinars &amp; Industry events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/>
        </p:nvSpPr>
        <p:spPr>
          <a:xfrm>
            <a:off x="1056063" y="2946117"/>
            <a:ext cx="1313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Knowledge</a:t>
            </a:r>
            <a:endParaRPr sz="1800"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33"/>
          <p:cNvSpPr txBox="1">
            <a:spLocks noGrp="1"/>
          </p:cNvSpPr>
          <p:nvPr>
            <p:ph type="sldNum" idx="12"/>
          </p:nvPr>
        </p:nvSpPr>
        <p:spPr>
          <a:xfrm>
            <a:off x="8225059" y="4815300"/>
            <a:ext cx="8442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z="1400"/>
              <a:t>9</a:t>
            </a:fld>
            <a:r>
              <a:rPr lang="it" sz="1400"/>
              <a:t>/10</a:t>
            </a:r>
            <a:endParaRPr sz="1400"/>
          </a:p>
        </p:txBody>
      </p:sp>
      <p:sp>
        <p:nvSpPr>
          <p:cNvPr id="267" name="Google Shape;267;p33"/>
          <p:cNvSpPr txBox="1">
            <a:spLocks noGrp="1"/>
          </p:cNvSpPr>
          <p:nvPr>
            <p:ph type="title"/>
          </p:nvPr>
        </p:nvSpPr>
        <p:spPr>
          <a:xfrm>
            <a:off x="454875" y="720753"/>
            <a:ext cx="64617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90"/>
              <a:buFont typeface="Arial"/>
              <a:buNone/>
            </a:pPr>
            <a:r>
              <a:rPr lang="it" sz="28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Mobisec Messages and Goals</a:t>
            </a:r>
            <a:endParaRPr sz="28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8" name="Google Shape;2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888" y="1515226"/>
            <a:ext cx="1587924" cy="12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3388" y="1652325"/>
            <a:ext cx="1084425" cy="1084451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3"/>
          <p:cNvSpPr txBox="1"/>
          <p:nvPr/>
        </p:nvSpPr>
        <p:spPr>
          <a:xfrm>
            <a:off x="4994800" y="2946117"/>
            <a:ext cx="1221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Reference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1" name="Google Shape;27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9113" y="1562150"/>
            <a:ext cx="1165950" cy="122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3"/>
          <p:cNvSpPr txBox="1"/>
          <p:nvPr/>
        </p:nvSpPr>
        <p:spPr>
          <a:xfrm>
            <a:off x="3071187" y="2941888"/>
            <a:ext cx="1221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Presence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33"/>
          <p:cNvSpPr txBox="1"/>
          <p:nvPr/>
        </p:nvSpPr>
        <p:spPr>
          <a:xfrm>
            <a:off x="964400" y="3240188"/>
            <a:ext cx="1404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Transmit reliability and knowledge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3"/>
          <p:cNvSpPr txBox="1"/>
          <p:nvPr/>
        </p:nvSpPr>
        <p:spPr>
          <a:xfrm>
            <a:off x="4903150" y="3240225"/>
            <a:ext cx="1404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Become a reference for customers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33"/>
          <p:cNvSpPr txBox="1"/>
          <p:nvPr/>
        </p:nvSpPr>
        <p:spPr>
          <a:xfrm>
            <a:off x="2997488" y="3240213"/>
            <a:ext cx="14049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Transmit a sense of continuous presence for customers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6" name="Google Shape;276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57938" y="1652325"/>
            <a:ext cx="1221475" cy="122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3"/>
          <p:cNvSpPr txBox="1"/>
          <p:nvPr/>
        </p:nvSpPr>
        <p:spPr>
          <a:xfrm>
            <a:off x="6957862" y="2941899"/>
            <a:ext cx="1221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Visibility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3"/>
          <p:cNvSpPr txBox="1"/>
          <p:nvPr/>
        </p:nvSpPr>
        <p:spPr>
          <a:xfrm>
            <a:off x="6866213" y="3378800"/>
            <a:ext cx="1404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Increase visibility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33"/>
          <p:cNvSpPr txBox="1"/>
          <p:nvPr/>
        </p:nvSpPr>
        <p:spPr>
          <a:xfrm>
            <a:off x="454868" y="4282115"/>
            <a:ext cx="7914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3"/>
          <p:cNvSpPr txBox="1"/>
          <p:nvPr/>
        </p:nvSpPr>
        <p:spPr>
          <a:xfrm>
            <a:off x="454875" y="4282131"/>
            <a:ext cx="7914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1" name="Google Shape;281;p33"/>
          <p:cNvCxnSpPr/>
          <p:nvPr/>
        </p:nvCxnSpPr>
        <p:spPr>
          <a:xfrm>
            <a:off x="454868" y="4589224"/>
            <a:ext cx="8040600" cy="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rgbClr val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Presentazione su schermo (16:9)</PresentationFormat>
  <Paragraphs>129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Montserrat</vt:lpstr>
      <vt:lpstr>Simple Light</vt:lpstr>
      <vt:lpstr>GestaltVTI</vt:lpstr>
      <vt:lpstr>Mobisec Unveiled: A Tactical Communication Approach</vt:lpstr>
      <vt:lpstr>Mobisec: How winners play it better</vt:lpstr>
      <vt:lpstr>Understanding the offerings</vt:lpstr>
      <vt:lpstr>Audience Analysis</vt:lpstr>
      <vt:lpstr>Budget Analysis</vt:lpstr>
      <vt:lpstr>Channels Analysis</vt:lpstr>
      <vt:lpstr>Tasks Analysis</vt:lpstr>
      <vt:lpstr>Tasks Analysis</vt:lpstr>
      <vt:lpstr>Mobisec Messages and Goals</vt:lpstr>
      <vt:lpstr>Future needs and critical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Mobisec Unveiled: A Tactical Communication Approach</dc:title>
  <cp:lastModifiedBy>Gabriel Rovesti</cp:lastModifiedBy>
  <cp:revision>1</cp:revision>
  <dcterms:modified xsi:type="dcterms:W3CDTF">2023-12-22T07:54:49Z</dcterms:modified>
</cp:coreProperties>
</file>