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056b7e4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2056b7e49_1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2056b7e49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a2056b7e49_1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949e6cd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a949e6cdc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949e6cd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a949e6cdc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2056b7e4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a2056b7e49_1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fd2920f3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afd2920f35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8fa53c02e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a8fa53c02e_2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2056b7e4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a2056b7e49_1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2056b7e4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a2056b7e49_1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030a32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b030a32b0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030a32b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b030a32b0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88403" y="733806"/>
            <a:ext cx="37659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996625" y="2701529"/>
            <a:ext cx="37659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i="1" sz="1700"/>
            </a:lvl1pPr>
            <a:lvl2pPr lvl="1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996626" y="4657444"/>
            <a:ext cx="3765900" cy="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88403" y="733806"/>
            <a:ext cx="3765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996626" y="726948"/>
            <a:ext cx="3765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88403" y="733806"/>
            <a:ext cx="37650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996625" y="2674979"/>
            <a:ext cx="37659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i="1" sz="1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88403" y="733806"/>
            <a:ext cx="37659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47287" y="726948"/>
            <a:ext cx="3968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547287" y="2716387"/>
            <a:ext cx="3968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rgbClr val="DEDEDE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388402" y="381068"/>
            <a:ext cx="8366700" cy="1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88402" y="733589"/>
            <a:ext cx="8374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88403" y="1634181"/>
            <a:ext cx="37650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0" i="1" sz="17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388403" y="2157064"/>
            <a:ext cx="37650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996626" y="1634181"/>
            <a:ext cx="376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0" i="1" sz="17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996626" y="2157064"/>
            <a:ext cx="37659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88403" y="733806"/>
            <a:ext cx="3765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88403" y="733806"/>
            <a:ext cx="3765600" cy="1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989886" y="740567"/>
            <a:ext cx="3765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9845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388403" y="2520779"/>
            <a:ext cx="3765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1" sz="18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88403" y="733806"/>
            <a:ext cx="3765600" cy="1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4996626" y="740569"/>
            <a:ext cx="37704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403" y="2505332"/>
            <a:ext cx="37656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0" i="1" sz="17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766881" y="1629321"/>
            <a:ext cx="0" cy="251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88403" y="733806"/>
            <a:ext cx="3765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53163" y="670398"/>
            <a:ext cx="36528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rgbClr val="DEDEDE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 rot="5400000">
            <a:off x="5017298" y="726893"/>
            <a:ext cx="37176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 rot="5400000">
            <a:off x="412540" y="723443"/>
            <a:ext cx="37176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996626" y="4657444"/>
            <a:ext cx="3765900" cy="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8403" y="733806"/>
            <a:ext cx="3765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96626" y="726948"/>
            <a:ext cx="3765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88402" y="481531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88403" y="7328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90738" y="4815311"/>
            <a:ext cx="47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8403" y="381068"/>
            <a:ext cx="3765900" cy="1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388402" y="381067"/>
            <a:ext cx="3765887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0" y="0"/>
            <a:ext cx="9141714" cy="51434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0" y="0"/>
            <a:ext cx="9141714" cy="5143496"/>
          </a:xfrm>
          <a:prstGeom prst="rect">
            <a:avLst/>
          </a:prstGeom>
          <a:solidFill>
            <a:srgbClr val="DEDEDE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389335" y="732120"/>
            <a:ext cx="4607239" cy="1450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571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Unveiled: A Tactical Communication Approach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88401" y="381067"/>
            <a:ext cx="4594860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74828" y="2709731"/>
            <a:ext cx="4621746" cy="34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388400" y="2885725"/>
            <a:ext cx="37659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300">
                <a:latin typeface="Montserrat"/>
                <a:ea typeface="Montserrat"/>
                <a:cs typeface="Montserrat"/>
                <a:sym typeface="Montserrat"/>
              </a:rPr>
              <a:t>Luca Calabrese</a:t>
            </a:r>
            <a:endParaRPr i="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it" sz="1300">
                <a:latin typeface="Montserrat"/>
                <a:ea typeface="Montserrat"/>
                <a:cs typeface="Montserrat"/>
                <a:sym typeface="Montserrat"/>
              </a:rPr>
              <a:t>Marco Marchiante</a:t>
            </a:r>
            <a:endParaRPr i="0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it" sz="1300">
                <a:latin typeface="Montserrat"/>
                <a:ea typeface="Montserrat"/>
                <a:cs typeface="Montserrat"/>
                <a:sym typeface="Montserrat"/>
              </a:rPr>
              <a:t>Alberto Penzo</a:t>
            </a:r>
            <a:endParaRPr i="0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it" sz="1300">
                <a:latin typeface="Montserrat"/>
                <a:ea typeface="Montserrat"/>
                <a:cs typeface="Montserrat"/>
                <a:sym typeface="Montserrat"/>
              </a:rPr>
              <a:t>Dilmurod R. Rakhmatov</a:t>
            </a:r>
            <a:endParaRPr i="0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it" sz="1300">
                <a:latin typeface="Montserrat"/>
                <a:ea typeface="Montserrat"/>
                <a:cs typeface="Montserrat"/>
                <a:sym typeface="Montserrat"/>
              </a:rPr>
              <a:t>Gabriel Rovesti</a:t>
            </a:r>
            <a:endParaRPr i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Robot operating a machine" id="143" name="Google Shape;143;p25"/>
          <p:cNvPicPr preferRelativeResize="0"/>
          <p:nvPr/>
        </p:nvPicPr>
        <p:blipFill rotWithShape="1">
          <a:blip r:embed="rId3">
            <a:alphaModFix/>
          </a:blip>
          <a:srcRect b="-1" l="21815" r="21096" t="0"/>
          <a:stretch/>
        </p:blipFill>
        <p:spPr>
          <a:xfrm>
            <a:off x="5689672" y="501492"/>
            <a:ext cx="3079495" cy="414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4791" y="3141704"/>
            <a:ext cx="2538920" cy="90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/>
          <p:nvPr/>
        </p:nvSpPr>
        <p:spPr>
          <a:xfrm>
            <a:off x="1237875" y="1450050"/>
            <a:ext cx="1977300" cy="293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11/12</a:t>
            </a:r>
            <a:endParaRPr sz="1400"/>
          </a:p>
        </p:txBody>
      </p:sp>
      <p:sp>
        <p:nvSpPr>
          <p:cNvPr id="264" name="Google Shape;264;p34"/>
          <p:cNvSpPr txBox="1"/>
          <p:nvPr>
            <p:ph type="title"/>
          </p:nvPr>
        </p:nvSpPr>
        <p:spPr>
          <a:xfrm>
            <a:off x="454875" y="720750"/>
            <a:ext cx="7110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Future advice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1360125" y="1490088"/>
            <a:ext cx="1732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Accessible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Helping in technical knowledge acquisition by companies and individuals alike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>
            <a:off x="454868" y="4589224"/>
            <a:ext cx="8040600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198" y="3401463"/>
            <a:ext cx="986051" cy="98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4">
            <a:alphaModFix/>
          </a:blip>
          <a:srcRect b="0" l="34920" r="39055" t="75208"/>
          <a:stretch/>
        </p:blipFill>
        <p:spPr>
          <a:xfrm rot="5400000">
            <a:off x="3494657" y="2711268"/>
            <a:ext cx="377000" cy="4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/>
          <p:nvPr/>
        </p:nvSpPr>
        <p:spPr>
          <a:xfrm>
            <a:off x="4220375" y="1450050"/>
            <a:ext cx="3779100" cy="293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4699600" y="1860125"/>
            <a:ext cx="2654100" cy="2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products descriptions with explanations for people not in the field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pages dedicated to introducing people from outside the industry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017000" y="2228000"/>
            <a:ext cx="7110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Thanks for your attention!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6" name="Google Shape;276;p35"/>
          <p:cNvCxnSpPr/>
          <p:nvPr/>
        </p:nvCxnSpPr>
        <p:spPr>
          <a:xfrm>
            <a:off x="454868" y="4589224"/>
            <a:ext cx="8040600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12/12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88039" y="674386"/>
            <a:ext cx="7421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26"/>
          <p:cNvCxnSpPr/>
          <p:nvPr/>
        </p:nvCxnSpPr>
        <p:spPr>
          <a:xfrm>
            <a:off x="431850" y="4534300"/>
            <a:ext cx="8089200" cy="153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158222" y="4815300"/>
            <a:ext cx="844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2</a:t>
            </a:r>
            <a:r>
              <a:rPr lang="it" sz="1400"/>
              <a:t>/12</a:t>
            </a:r>
            <a:endParaRPr sz="1400"/>
          </a:p>
        </p:txBody>
      </p:sp>
      <p:sp>
        <p:nvSpPr>
          <p:cNvPr id="152" name="Google Shape;152;p26"/>
          <p:cNvSpPr txBox="1"/>
          <p:nvPr/>
        </p:nvSpPr>
        <p:spPr>
          <a:xfrm>
            <a:off x="431250" y="1279075"/>
            <a:ext cx="80892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Critical strength points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Fine-grained analysis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Communication Narrative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 Audience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Budget Allocation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Communication Channels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goals and Discussion Thoughts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600" y="1673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0" l="34920" r="39055" t="75208"/>
          <a:stretch/>
        </p:blipFill>
        <p:spPr>
          <a:xfrm rot="5400000">
            <a:off x="5312607" y="414493"/>
            <a:ext cx="377000" cy="4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8014" y="730411"/>
            <a:ext cx="74214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Mobisec: How winners play it better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7"/>
          <p:cNvCxnSpPr/>
          <p:nvPr/>
        </p:nvCxnSpPr>
        <p:spPr>
          <a:xfrm>
            <a:off x="431850" y="4534300"/>
            <a:ext cx="8089200" cy="153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27"/>
          <p:cNvSpPr txBox="1"/>
          <p:nvPr/>
        </p:nvSpPr>
        <p:spPr>
          <a:xfrm>
            <a:off x="388030" y="4658753"/>
            <a:ext cx="791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1 - https://www.forbes.com/sites/louiscolumbus/2018/04/08/83-of-enterprises-are-complacent-about-mobile-security/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158222" y="4815300"/>
            <a:ext cx="844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3/12</a:t>
            </a:r>
            <a:endParaRPr sz="14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575" y="1275862"/>
            <a:ext cx="1247549" cy="124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675" y="2865662"/>
            <a:ext cx="1247550" cy="12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463" y="2865638"/>
            <a:ext cx="1247549" cy="124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738" y="2965813"/>
            <a:ext cx="1047200" cy="10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5350250" y="2523388"/>
            <a:ext cx="17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Brand</a:t>
            </a:r>
            <a:r>
              <a:rPr b="1" lang="it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t" sz="13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Awareness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594050" y="4113200"/>
            <a:ext cx="17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Engaging Narrative</a:t>
            </a:r>
            <a:endParaRPr b="1" sz="12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350250" y="4113200"/>
            <a:ext cx="17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Unique Products</a:t>
            </a:r>
            <a:endParaRPr b="1" sz="12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106449" y="4113200"/>
            <a:ext cx="17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Training &amp; Projects</a:t>
            </a:r>
            <a:endParaRPr b="1" sz="12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7">
            <a:alphaModFix/>
          </a:blip>
          <a:srcRect b="0" l="16536" r="17739" t="0"/>
          <a:stretch/>
        </p:blipFill>
        <p:spPr>
          <a:xfrm>
            <a:off x="418075" y="1211550"/>
            <a:ext cx="2935200" cy="31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4697325" y="2032775"/>
            <a:ext cx="3786900" cy="92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4/12</a:t>
            </a:r>
            <a:endParaRPr sz="1400"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454875" y="720753"/>
            <a:ext cx="646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Mobisec: Goals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50" y="2201843"/>
            <a:ext cx="584975" cy="5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6274987" y="2101249"/>
            <a:ext cx="122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Visibility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5441725" y="2456575"/>
            <a:ext cx="30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the visibility of the company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28"/>
          <p:cNvCxnSpPr/>
          <p:nvPr/>
        </p:nvCxnSpPr>
        <p:spPr>
          <a:xfrm>
            <a:off x="454868" y="4589224"/>
            <a:ext cx="8040600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28"/>
          <p:cNvSpPr txBox="1"/>
          <p:nvPr/>
        </p:nvSpPr>
        <p:spPr>
          <a:xfrm>
            <a:off x="454875" y="1357600"/>
            <a:ext cx="403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Messages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494675" y="1315913"/>
            <a:ext cx="403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4697325" y="3311000"/>
            <a:ext cx="3786900" cy="92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351187" y="3379474"/>
            <a:ext cx="122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t" sz="15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Reference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5441725" y="3734800"/>
            <a:ext cx="30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Become a reference for customers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505125" y="2045850"/>
            <a:ext cx="3786900" cy="92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889297" y="2114325"/>
            <a:ext cx="149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t" sz="15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Knowledge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1249525" y="2469650"/>
            <a:ext cx="30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Transmit reliability and knowledge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05125" y="3324075"/>
            <a:ext cx="3786900" cy="92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158987" y="3392549"/>
            <a:ext cx="1221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t" sz="15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Presence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1249525" y="3747875"/>
            <a:ext cx="30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Transmit a sense of continuous presence for customers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89" y="2221425"/>
            <a:ext cx="76049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836" y="3486588"/>
            <a:ext cx="558407" cy="5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0538" y="3480045"/>
            <a:ext cx="584987" cy="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454875" y="3403900"/>
            <a:ext cx="4565700" cy="114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454875" y="1893700"/>
            <a:ext cx="4565700" cy="114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34920" r="39055" t="75208"/>
          <a:stretch/>
        </p:blipFill>
        <p:spPr>
          <a:xfrm rot="5400000">
            <a:off x="2434745" y="3768581"/>
            <a:ext cx="377000" cy="4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34920" r="39055" t="75208"/>
          <a:stretch/>
        </p:blipFill>
        <p:spPr>
          <a:xfrm rot="5400000">
            <a:off x="2434757" y="2258368"/>
            <a:ext cx="377000" cy="4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454875" y="1357600"/>
            <a:ext cx="4903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 flipH="1">
            <a:off x="5358600" y="1785875"/>
            <a:ext cx="9900" cy="28038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" sz="1400"/>
              <a:t>6/12</a:t>
            </a:r>
            <a:endParaRPr sz="1400"/>
          </a:p>
        </p:txBody>
      </p:sp>
      <p:sp>
        <p:nvSpPr>
          <p:cNvPr id="208" name="Google Shape;208;p29"/>
          <p:cNvSpPr txBox="1"/>
          <p:nvPr/>
        </p:nvSpPr>
        <p:spPr>
          <a:xfrm>
            <a:off x="5368500" y="1357600"/>
            <a:ext cx="343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Audience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866825" y="2092750"/>
            <a:ext cx="1833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72549" lvl="0" marL="269999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Mid-Large Corporation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-172549" lvl="0" marL="269999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Daily PC usage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454875" y="3541300"/>
            <a:ext cx="19608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IOT Management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Mobile App Development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54875" y="2072800"/>
            <a:ext cx="19608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UEM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Cybersecurity training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866825" y="3703000"/>
            <a:ext cx="1833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72549" lvl="0" marL="269999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Startups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-172549" lvl="0" marL="269999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Rapid growth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-116217" l="-173197" r="245984" t="189495"/>
          <a:stretch/>
        </p:blipFill>
        <p:spPr>
          <a:xfrm>
            <a:off x="923625" y="3603625"/>
            <a:ext cx="708750" cy="8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>
            <p:ph type="title"/>
          </p:nvPr>
        </p:nvSpPr>
        <p:spPr>
          <a:xfrm>
            <a:off x="454875" y="677250"/>
            <a:ext cx="7584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Audience Analysis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34920" r="39055" t="75208"/>
          <a:stretch/>
        </p:blipFill>
        <p:spPr>
          <a:xfrm rot="10800000">
            <a:off x="6895845" y="2643831"/>
            <a:ext cx="377000" cy="4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5706525" y="1986000"/>
            <a:ext cx="2664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6255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Decision-making power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-26255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Risk profiles awareness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5706525" y="3170500"/>
            <a:ext cx="2664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63525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Network administrators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-263525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CTOs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-263525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IT Managers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indent="-263525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Information Security Offices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>
            <a:off x="404218" y="4720949"/>
            <a:ext cx="8040600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80153"/>
            <a:ext cx="9144002" cy="487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33400"/>
            <a:ext cx="8839200" cy="444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454868" y="4589224"/>
            <a:ext cx="8040600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32"/>
          <p:cNvSpPr txBox="1"/>
          <p:nvPr/>
        </p:nvSpPr>
        <p:spPr>
          <a:xfrm>
            <a:off x="454868" y="4635303"/>
            <a:ext cx="791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3 - https://www.linkedin.com/pulse/power-consistency-creating-cohesive-brand-experience-csstudio-ae/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9/12</a:t>
            </a:r>
            <a:endParaRPr sz="1400"/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454875" y="649828"/>
            <a:ext cx="646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Strategies for Effective Marketing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66250" y="1407013"/>
            <a:ext cx="1732200" cy="287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we </a:t>
            </a: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hook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retain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new customers?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a </a:t>
            </a: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compelling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messaging plan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3118500" y="1406025"/>
            <a:ext cx="5376600" cy="287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Consistency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ensuring consistency across channels reinforces the brand and helps to build trust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Frequency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helps in reinforcing key messages and with brand exposure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Engagement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build brand awareness and contributes to relationship building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Educational tone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educating the audience about the importance of mobile security and the unique benefits of Mobisec’s product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Testimonials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help to build trust and credibility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it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Call to actions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it encourages further exploration and interaction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34920" r="39055" t="75208"/>
          <a:stretch/>
        </p:blipFill>
        <p:spPr>
          <a:xfrm rot="5400000">
            <a:off x="2519982" y="2614293"/>
            <a:ext cx="377000" cy="4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3447150" y="1282075"/>
            <a:ext cx="2171400" cy="2666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6184700" y="1282075"/>
            <a:ext cx="1977300" cy="2666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857700" y="1282063"/>
            <a:ext cx="1977300" cy="2666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54868" y="1689154"/>
            <a:ext cx="7914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33"/>
          <p:cNvCxnSpPr/>
          <p:nvPr/>
        </p:nvCxnSpPr>
        <p:spPr>
          <a:xfrm>
            <a:off x="454868" y="4566824"/>
            <a:ext cx="8040600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10/12</a:t>
            </a:r>
            <a:endParaRPr sz="1400"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454875" y="543400"/>
            <a:ext cx="6956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Application of Branding Strategies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756600" y="1481838"/>
            <a:ext cx="20784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Employee engagement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Showcasing products and services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 participation announcements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6134150" y="1689150"/>
            <a:ext cx="20784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Online courses on comprehensive mobile security topics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 engagement through Q&amp;A sessions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807100" y="1297413"/>
            <a:ext cx="221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3375925" y="1689150"/>
            <a:ext cx="22173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Blog/Insights section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Customers success stories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Innovative product demos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SEO optimization for better search engine visibility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428250" y="1297425"/>
            <a:ext cx="221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website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6049400" y="1297425"/>
            <a:ext cx="235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Webinars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454868" y="4635303"/>
            <a:ext cx="791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4 - https://www.ambitiouspr.co.uk/leveraging-narrative-communication/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Custom 86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