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93" r:id="rId7"/>
    <p:sldId id="289" r:id="rId8"/>
    <p:sldId id="271" r:id="rId9"/>
    <p:sldId id="266" r:id="rId10"/>
    <p:sldId id="295" r:id="rId11"/>
    <p:sldId id="260" r:id="rId12"/>
    <p:sldId id="294" r:id="rId13"/>
    <p:sldId id="296" r:id="rId14"/>
    <p:sldId id="290" r:id="rId15"/>
    <p:sldId id="278" r:id="rId16"/>
    <p:sldId id="287" r:id="rId17"/>
    <p:sldId id="270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14751-9BA1-3568-73EE-A7CFC2B684CC}" v="436" dt="2024-09-12T18:55:54.158"/>
    <p1510:client id="{670EE940-9905-2D75-CF6E-FBEE11928110}" v="45" dt="2024-09-11T07:18:11.069"/>
    <p1510:client id="{D0CDC8DB-E0C0-D67D-1810-420973F5A858}" v="308" dt="2024-09-12T18:34:58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12/09/2024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163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6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177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1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9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88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33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21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1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GB" noProof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‹N›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130039"/>
            <a:ext cx="4941771" cy="1122202"/>
          </a:xfrm>
        </p:spPr>
        <p:txBody>
          <a:bodyPr rtlCol="0"/>
          <a:lstStyle/>
          <a:p>
            <a:pPr algn="ctr" rtl="0"/>
            <a:r>
              <a:rPr lang="en-GB" dirty="0"/>
              <a:t>Decommissioning plan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311587"/>
            <a:ext cx="4941770" cy="1122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en-GB" dirty="0"/>
              <a:t>Gabriel </a:t>
            </a:r>
            <a:r>
              <a:rPr lang="en-GB" err="1"/>
              <a:t>Rovesti</a:t>
            </a:r>
            <a:endParaRPr lang="en-GB"/>
          </a:p>
          <a:p>
            <a:pPr algn="ctr" rtl="0"/>
            <a:r>
              <a:rPr lang="en-GB" dirty="0"/>
              <a:t>Michael </a:t>
            </a:r>
            <a:r>
              <a:rPr lang="en-GB"/>
              <a:t>Amista'</a:t>
            </a:r>
            <a:endParaRPr lang="en-GB" dirty="0"/>
          </a:p>
          <a:p>
            <a:pPr algn="ctr" rtl="0"/>
            <a:r>
              <a:rPr lang="en-GB" dirty="0"/>
              <a:t>Elena Marchioro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Obtain &amp; build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GB" dirty="0"/>
              <a:t>ITSM Decommissioning Plan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700BA95-2F37-0C06-6446-477B07CF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951" y="2095903"/>
            <a:ext cx="2882475" cy="823912"/>
          </a:xfrm>
        </p:spPr>
        <p:txBody>
          <a:bodyPr rtlCol="0" anchor="b"/>
          <a:lstStyle/>
          <a:p>
            <a:pPr algn="l" rtl="0"/>
            <a:r>
              <a:rPr lang="en-GB" sz="2000" cap="all" dirty="0">
                <a:latin typeface="+mn-lt"/>
                <a:ea typeface="+mn-ea"/>
                <a:cs typeface="+mn-cs"/>
              </a:rPr>
              <a:t>IT asset management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0538883E-D4E2-8FB1-B88A-0135617CCB5E}"/>
              </a:ext>
            </a:extLst>
          </p:cNvPr>
          <p:cNvSpPr txBox="1">
            <a:spLocks/>
          </p:cNvSpPr>
          <p:nvPr/>
        </p:nvSpPr>
        <p:spPr>
          <a:xfrm>
            <a:off x="323951" y="3124607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spc="50" noProof="1"/>
              <a:t>Manage the lifecycle of new and existing IT assets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6BEBC1A0-47DB-722D-27F1-443163C9146F}"/>
              </a:ext>
            </a:extLst>
          </p:cNvPr>
          <p:cNvSpPr txBox="1">
            <a:spLocks/>
          </p:cNvSpPr>
          <p:nvPr/>
        </p:nvSpPr>
        <p:spPr>
          <a:xfrm>
            <a:off x="3168095" y="2095903"/>
            <a:ext cx="2896671" cy="823912"/>
          </a:xfrm>
          <a:prstGeom prst="rect">
            <a:avLst/>
          </a:prstGeom>
        </p:spPr>
        <p:txBody>
          <a:bodyPr rtlCol="0"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cap="all" spc="150" dirty="0"/>
              <a:t>Continual improvement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B336EF65-9182-6A10-B9E8-24BF1F3F8B62}"/>
              </a:ext>
            </a:extLst>
          </p:cNvPr>
          <p:cNvSpPr txBox="1">
            <a:spLocks/>
          </p:cNvSpPr>
          <p:nvPr/>
        </p:nvSpPr>
        <p:spPr>
          <a:xfrm>
            <a:off x="3143960" y="3124607"/>
            <a:ext cx="2896671" cy="199786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spc="50" dirty="0"/>
              <a:t>Keep improving the new service based on user feedback</a:t>
            </a:r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1B02174B-72F7-27F3-E665-DCE142DD2E5F}"/>
              </a:ext>
            </a:extLst>
          </p:cNvPr>
          <p:cNvSpPr txBox="1">
            <a:spLocks/>
          </p:cNvSpPr>
          <p:nvPr/>
        </p:nvSpPr>
        <p:spPr>
          <a:xfrm>
            <a:off x="6040631" y="1192696"/>
            <a:ext cx="2882475" cy="1727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cap="all" spc="150" dirty="0"/>
              <a:t>Information security management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CD448F6-D39D-C89C-DEC8-6DA1B8CE2066}"/>
              </a:ext>
            </a:extLst>
          </p:cNvPr>
          <p:cNvSpPr txBox="1">
            <a:spLocks/>
          </p:cNvSpPr>
          <p:nvPr/>
        </p:nvSpPr>
        <p:spPr>
          <a:xfrm>
            <a:off x="6002300" y="3124607"/>
            <a:ext cx="2882475" cy="19978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spc="50" noProof="1"/>
              <a:t>Keep focusing on security in the new architecture</a:t>
            </a:r>
            <a:endParaRPr lang="en-GB" sz="1600" spc="50" dirty="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CC504D4A-AFFF-33B0-4BC3-94FF64F527A4}"/>
              </a:ext>
            </a:extLst>
          </p:cNvPr>
          <p:cNvSpPr txBox="1">
            <a:spLocks/>
          </p:cNvSpPr>
          <p:nvPr/>
        </p:nvSpPr>
        <p:spPr>
          <a:xfrm>
            <a:off x="8884775" y="2095903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</a:t>
            </a:r>
            <a:r>
              <a:rPr lang="it-IT" sz="2000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</a:t>
            </a:r>
            <a:r>
              <a:rPr lang="it-IT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management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00F65F6A-5252-52BD-E521-1931085AD458}"/>
              </a:ext>
            </a:extLst>
          </p:cNvPr>
          <p:cNvSpPr txBox="1">
            <a:spLocks/>
          </p:cNvSpPr>
          <p:nvPr/>
        </p:nvSpPr>
        <p:spPr>
          <a:xfrm>
            <a:off x="8846441" y="3124607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Manage the configuration of the new and decommissioned services as they are implemented</a:t>
            </a:r>
            <a:endParaRPr lang="en-GB" sz="1600" noProof="1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6A41509-4F52-F0E7-B8F5-52FF2912719C}"/>
              </a:ext>
            </a:extLst>
          </p:cNvPr>
          <p:cNvSpPr txBox="1">
            <a:spLocks/>
          </p:cNvSpPr>
          <p:nvPr/>
        </p:nvSpPr>
        <p:spPr>
          <a:xfrm>
            <a:off x="261026" y="6356350"/>
            <a:ext cx="3243942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36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GB" dirty="0"/>
              <a:t>ITSM Decommissioning Plan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581B7AE0-57A5-6EF5-5E17-EA93F11A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 err="1"/>
              <a:t>deliver</a:t>
            </a:r>
            <a:r>
              <a:rPr lang="it-IT" dirty="0"/>
              <a:t> &amp; support</a:t>
            </a:r>
            <a:endParaRPr lang="en-GB" dirty="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BFB40C34-D1E4-01BA-4DCD-5CAE0940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473" y="2095903"/>
            <a:ext cx="2882475" cy="823912"/>
          </a:xfrm>
        </p:spPr>
        <p:txBody>
          <a:bodyPr rtlCol="0"/>
          <a:lstStyle/>
          <a:p>
            <a:pPr algn="l" rtl="0"/>
            <a:r>
              <a:rPr lang="en-GB" sz="2000" cap="all" dirty="0">
                <a:latin typeface="+mn-lt"/>
                <a:ea typeface="+mn-ea"/>
                <a:cs typeface="+mn-cs"/>
              </a:rPr>
              <a:t>Incident management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CCACBABF-3B55-82A9-DD46-33592596B7B4}"/>
              </a:ext>
            </a:extLst>
          </p:cNvPr>
          <p:cNvSpPr txBox="1">
            <a:spLocks/>
          </p:cNvSpPr>
          <p:nvPr/>
        </p:nvSpPr>
        <p:spPr>
          <a:xfrm>
            <a:off x="285396" y="3124225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noProof="1"/>
              <a:t>Ensure incidents related to the transition are quickly resolved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0C34D4AC-DBF7-976B-028F-69176AA9BAFE}"/>
              </a:ext>
            </a:extLst>
          </p:cNvPr>
          <p:cNvSpPr txBox="1">
            <a:spLocks/>
          </p:cNvSpPr>
          <p:nvPr/>
        </p:nvSpPr>
        <p:spPr>
          <a:xfrm>
            <a:off x="3260947" y="2095712"/>
            <a:ext cx="2896671" cy="82391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cap="all" dirty="0">
                <a:latin typeface="+mn-lt"/>
                <a:ea typeface="+mn-ea"/>
                <a:cs typeface="+mn-cs"/>
              </a:rPr>
              <a:t>Monitoring and event management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86321D66-F779-5090-500F-6C7AB4C8968C}"/>
              </a:ext>
            </a:extLst>
          </p:cNvPr>
          <p:cNvSpPr txBox="1">
            <a:spLocks/>
          </p:cNvSpPr>
          <p:nvPr/>
        </p:nvSpPr>
        <p:spPr>
          <a:xfrm>
            <a:off x="3260946" y="3124225"/>
            <a:ext cx="2896671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/>
              <a:t>Monitor the rollout for any issues</a:t>
            </a:r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BA8B5BA7-05D7-3DAA-4D3F-1EEC88E03360}"/>
              </a:ext>
            </a:extLst>
          </p:cNvPr>
          <p:cNvSpPr txBox="1">
            <a:spLocks/>
          </p:cNvSpPr>
          <p:nvPr/>
        </p:nvSpPr>
        <p:spPr>
          <a:xfrm>
            <a:off x="6194323" y="2095712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cap="all" dirty="0">
                <a:latin typeface="+mn-lt"/>
                <a:ea typeface="+mn-ea"/>
                <a:cs typeface="+mn-cs"/>
              </a:rPr>
              <a:t>Release management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650C91AC-89D7-C8F0-FCB1-C5EA82BFC8B8}"/>
              </a:ext>
            </a:extLst>
          </p:cNvPr>
          <p:cNvSpPr txBox="1">
            <a:spLocks/>
          </p:cNvSpPr>
          <p:nvPr/>
        </p:nvSpPr>
        <p:spPr>
          <a:xfrm>
            <a:off x="6272979" y="3111960"/>
            <a:ext cx="2743200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/>
              <a:t>Finalize the rollout and ensure a smooth transition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DE0ABDA3-2B16-171D-EDC1-8AD09D567184}"/>
              </a:ext>
            </a:extLst>
          </p:cNvPr>
          <p:cNvSpPr txBox="1">
            <a:spLocks/>
          </p:cNvSpPr>
          <p:nvPr/>
        </p:nvSpPr>
        <p:spPr>
          <a:xfrm>
            <a:off x="8895571" y="2095712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</a:t>
            </a:r>
            <a:r>
              <a:rPr lang="it-IT" sz="2000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</a:t>
            </a:r>
            <a:r>
              <a:rPr lang="it-IT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management</a:t>
            </a:r>
          </a:p>
        </p:txBody>
      </p:sp>
      <p:sp>
        <p:nvSpPr>
          <p:cNvPr id="69" name="Content Placeholder 6">
            <a:extLst>
              <a:ext uri="{FF2B5EF4-FFF2-40B4-BE49-F238E27FC236}">
                <a16:creationId xmlns:a16="http://schemas.microsoft.com/office/drawing/2014/main" id="{5A01A2C6-5628-63DC-E3B6-9D74983F352D}"/>
              </a:ext>
            </a:extLst>
          </p:cNvPr>
          <p:cNvSpPr txBox="1">
            <a:spLocks/>
          </p:cNvSpPr>
          <p:nvPr/>
        </p:nvSpPr>
        <p:spPr>
          <a:xfrm>
            <a:off x="8857865" y="3111960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Keep configuration information up-to-date</a:t>
            </a:r>
            <a:endParaRPr lang="en-GB" sz="1600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89F37-9383-F5AF-7C5A-42A5395C7BDB}"/>
              </a:ext>
            </a:extLst>
          </p:cNvPr>
          <p:cNvSpPr txBox="1">
            <a:spLocks/>
          </p:cNvSpPr>
          <p:nvPr/>
        </p:nvSpPr>
        <p:spPr>
          <a:xfrm>
            <a:off x="261026" y="6356350"/>
            <a:ext cx="3243942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187672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1"/>
              <a:t>Critical success factors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999" y="1632155"/>
            <a:ext cx="5431971" cy="1530974"/>
          </a:xfrm>
        </p:spPr>
        <p:txBody>
          <a:bodyPr rtlCol="0">
            <a:normAutofit/>
          </a:bodyPr>
          <a:lstStyle/>
          <a:p>
            <a:pPr marL="18000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Successful transition to Token Connectivity</a:t>
            </a:r>
          </a:p>
          <a:p>
            <a:pPr marL="18000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Reduced costs from decommissioning</a:t>
            </a:r>
          </a:p>
          <a:p>
            <a:pPr marL="18000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Improved security and scalability</a:t>
            </a:r>
          </a:p>
          <a:p>
            <a:pPr marL="18000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User satisfaction with the new system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382" y="3375550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1"/>
              <a:t>Key performance indicators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68124" y="6356350"/>
            <a:ext cx="3243942" cy="365125"/>
          </a:xfrm>
          <a:solidFill>
            <a:schemeClr val="bg1"/>
          </a:solidFill>
        </p:spPr>
        <p:txBody>
          <a:bodyPr rtlCol="0"/>
          <a:lstStyle/>
          <a:p>
            <a:r>
              <a:rPr lang="en-GB" dirty="0"/>
              <a:t>ITSM Decommissioning Plan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86A6555-2571-2830-3B9B-29C0070A1E0B}"/>
              </a:ext>
            </a:extLst>
          </p:cNvPr>
          <p:cNvSpPr txBox="1">
            <a:spLocks/>
          </p:cNvSpPr>
          <p:nvPr/>
        </p:nvSpPr>
        <p:spPr>
          <a:xfrm>
            <a:off x="389524" y="729620"/>
            <a:ext cx="2781059" cy="846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metrics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3A5E9E9-3E65-F5A6-2222-2AE5C8A38338}"/>
              </a:ext>
            </a:extLst>
          </p:cNvPr>
          <p:cNvSpPr txBox="1">
            <a:spLocks/>
          </p:cNvSpPr>
          <p:nvPr/>
        </p:nvSpPr>
        <p:spPr>
          <a:xfrm>
            <a:off x="5920913" y="3823791"/>
            <a:ext cx="5431971" cy="153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Cost reduction</a:t>
            </a:r>
          </a:p>
          <a:p>
            <a:pPr marL="18000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Fewer security incidents</a:t>
            </a:r>
          </a:p>
          <a:p>
            <a:pPr marL="18000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Improved system performance</a:t>
            </a:r>
          </a:p>
          <a:p>
            <a:pPr marL="18000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User satisfaction metrics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it-IT" dirty="0"/>
              <a:t>Timeline</a:t>
            </a:r>
            <a:endParaRPr lang="en-GB" dirty="0"/>
          </a:p>
        </p:txBody>
      </p:sp>
      <p:sp>
        <p:nvSpPr>
          <p:cNvPr id="110" name="Text Placeholder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1578806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Initiation and planning</a:t>
            </a:r>
            <a:endParaRPr lang="it-IT" dirty="0"/>
          </a:p>
        </p:txBody>
      </p:sp>
      <p:sp>
        <p:nvSpPr>
          <p:cNvPr id="52" name="Text Placeholder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3243842" y="2208316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Design and preparation</a:t>
            </a:r>
            <a:endParaRPr lang="en-GB" sz="1100" dirty="0"/>
          </a:p>
        </p:txBody>
      </p:sp>
      <p:sp>
        <p:nvSpPr>
          <p:cNvPr id="54" name="Text Placeholder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677172" y="2222398"/>
            <a:ext cx="1573831" cy="5722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Closure and review</a:t>
            </a:r>
            <a:endParaRPr lang="en-GB" sz="1400" spc="15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JAN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FEB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MAR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APR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MAY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JUN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JUL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AUG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SEP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OCT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NOV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DEC</a:t>
            </a:r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JAN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FEB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MAR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APR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MAY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JUN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JUL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AUG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SEP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OCT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NOV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DEC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672326" y="2780976"/>
            <a:ext cx="14018" cy="57458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4262447" y="2747373"/>
            <a:ext cx="22113" cy="61010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448640" y="2771752"/>
            <a:ext cx="20596" cy="59411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0396" y="3355565"/>
            <a:ext cx="1391896" cy="3573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34948" y="3347180"/>
            <a:ext cx="1299224" cy="3573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5368" y="3355566"/>
            <a:ext cx="1330113" cy="367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6" name="Text Placeholder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415238" y="5206365"/>
            <a:ext cx="2507562" cy="5619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Final decommissioning of old services</a:t>
            </a:r>
            <a:endParaRPr lang="it-IT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2679316" y="4649073"/>
            <a:ext cx="13426" cy="5481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313976" y="5185770"/>
            <a:ext cx="2335831" cy="5516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Transition to ongoing operations and support</a:t>
            </a:r>
            <a:endParaRPr lang="en-GB" sz="11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286144" y="4628479"/>
            <a:ext cx="634546" cy="54817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1942" y="4291767"/>
            <a:ext cx="1381600" cy="3573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36533" y="4281470"/>
            <a:ext cx="1299222" cy="34700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6" name="Date Placeholder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GB" dirty="0"/>
              <a:t>ITSM Decommissioning Plan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13</a:t>
            </a:fld>
            <a:endParaRPr lang="en-GB"/>
          </a:p>
        </p:txBody>
      </p:sp>
      <p:sp>
        <p:nvSpPr>
          <p:cNvPr id="32" name="Footer Placeholder 2">
            <a:extLst>
              <a:ext uri="{FF2B5EF4-FFF2-40B4-BE49-F238E27FC236}">
                <a16:creationId xmlns:a16="http://schemas.microsoft.com/office/drawing/2014/main" id="{A8A65CD6-5AE5-92B9-BFF5-FC10685CCEE9}"/>
              </a:ext>
            </a:extLst>
          </p:cNvPr>
          <p:cNvSpPr txBox="1">
            <a:spLocks/>
          </p:cNvSpPr>
          <p:nvPr/>
        </p:nvSpPr>
        <p:spPr>
          <a:xfrm>
            <a:off x="381000" y="6354291"/>
            <a:ext cx="41148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/>
          <a:lstStyle>
            <a:defPPr rtl="0">
              <a:defRPr lang="en-GB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5AA0358B-C92F-90E9-3F6F-0BA607496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7759" y="3347180"/>
            <a:ext cx="4563467" cy="367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9F0D128C-D637-C00B-8CC0-FE9CF74594C3}"/>
              </a:ext>
            </a:extLst>
          </p:cNvPr>
          <p:cNvSpPr txBox="1">
            <a:spLocks/>
          </p:cNvSpPr>
          <p:nvPr/>
        </p:nvSpPr>
        <p:spPr>
          <a:xfrm>
            <a:off x="6549274" y="2187721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GB" sz="1400" spc="150" dirty="0">
                <a:latin typeface="+mj-lt"/>
                <a:ea typeface="+mj-ea"/>
                <a:cs typeface="+mj-cs"/>
              </a:rPr>
              <a:t>Implementation and transition</a:t>
            </a:r>
            <a:endParaRPr lang="en-GB" sz="1400" spc="150" dirty="0"/>
          </a:p>
        </p:txBody>
      </p:sp>
      <p:cxnSp>
        <p:nvCxnSpPr>
          <p:cNvPr id="40" name="Straight Connector 44">
            <a:extLst>
              <a:ext uri="{FF2B5EF4-FFF2-40B4-BE49-F238E27FC236}">
                <a16:creationId xmlns:a16="http://schemas.microsoft.com/office/drawing/2014/main" id="{E70B0742-8DA2-3EC6-8452-E60CC2F65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32650" y="2780976"/>
            <a:ext cx="14018" cy="57458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0167" y="1817950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KEY OUTCOMES</a:t>
            </a:r>
            <a:endParaRPr lang="it-IT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00167" y="4072759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NEXT STEPS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7" y="4435314"/>
            <a:ext cx="5420928" cy="17285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79705" indent="-285750">
              <a:spcBef>
                <a:spcPts val="600"/>
              </a:spcBef>
              <a:buFont typeface="Arial,Sans-Serif"/>
              <a:buChar char="•"/>
            </a:pPr>
            <a:r>
              <a:rPr lang="en-GB" sz="1800" dirty="0"/>
              <a:t>Monitor and optimize performance</a:t>
            </a:r>
            <a:endParaRPr lang="en-US" sz="1800" dirty="0"/>
          </a:p>
          <a:p>
            <a:pPr marL="179705" indent="-285750">
              <a:spcBef>
                <a:spcPts val="600"/>
              </a:spcBef>
              <a:buFont typeface="Arial,Sans-Serif"/>
              <a:buChar char="•"/>
            </a:pPr>
            <a:r>
              <a:rPr lang="en-GB" sz="1800" dirty="0"/>
              <a:t>Continue gathering user feedback </a:t>
            </a:r>
          </a:p>
          <a:p>
            <a:pPr marL="179705" indent="-285750">
              <a:spcBef>
                <a:spcPts val="600"/>
              </a:spcBef>
              <a:buFont typeface="Arial,Sans-Serif"/>
              <a:buChar char="•"/>
            </a:pPr>
            <a:r>
              <a:rPr lang="en-GB" sz="1800" dirty="0"/>
              <a:t>Apply lessons learned to future IT projects</a:t>
            </a:r>
          </a:p>
          <a:p>
            <a:pPr marL="179705" indent="-285750">
              <a:spcBef>
                <a:spcPts val="600"/>
              </a:spcBef>
              <a:buFont typeface="Arial,Sans-Serif"/>
              <a:buChar char="•"/>
            </a:pPr>
            <a:r>
              <a:rPr lang="en-GB" sz="1800" dirty="0"/>
              <a:t>Explore additional opportunities</a:t>
            </a:r>
          </a:p>
          <a:p>
            <a:pPr marL="179705" indent="-285750">
              <a:spcBef>
                <a:spcPts val="600"/>
              </a:spcBef>
              <a:buFont typeface="Arial,Sans-Serif"/>
              <a:buChar char="•"/>
            </a:pPr>
            <a:r>
              <a:rPr lang="en-GB" sz="1800" dirty="0"/>
              <a:t>Maintain focus on continual improvement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GB" dirty="0"/>
              <a:t>ITSM Decommissioning Plan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14</a:t>
            </a:fld>
            <a:endParaRPr lang="en-GB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118CCB53-2C87-CB7D-F9FF-0568005B368B}"/>
              </a:ext>
            </a:extLst>
          </p:cNvPr>
          <p:cNvSpPr txBox="1">
            <a:spLocks/>
          </p:cNvSpPr>
          <p:nvPr/>
        </p:nvSpPr>
        <p:spPr>
          <a:xfrm>
            <a:off x="5897531" y="2180236"/>
            <a:ext cx="5420928" cy="17285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285750">
              <a:spcBef>
                <a:spcPts val="600"/>
              </a:spcBef>
              <a:buFont typeface="Arial,Sans-Serif"/>
              <a:buChar char="•"/>
            </a:pPr>
            <a:r>
              <a:rPr lang="en-GB" sz="1800" dirty="0"/>
              <a:t>Alignment with bank's strategic goals</a:t>
            </a:r>
            <a:endParaRPr lang="en-US" sz="1800" dirty="0"/>
          </a:p>
          <a:p>
            <a:pPr marL="179705" indent="-285750">
              <a:spcBef>
                <a:spcPts val="600"/>
              </a:spcBef>
              <a:buFont typeface="Arial,Sans-Serif"/>
              <a:buChar char="•"/>
            </a:pPr>
            <a:r>
              <a:rPr lang="en-GB" sz="1800" dirty="0"/>
              <a:t>Effective application of ITIL 4 framework </a:t>
            </a:r>
          </a:p>
          <a:p>
            <a:pPr marL="179705" indent="-285750">
              <a:spcBef>
                <a:spcPts val="600"/>
              </a:spcBef>
              <a:buFont typeface="Arial,Sans-Serif"/>
              <a:buChar char="•"/>
            </a:pPr>
            <a:r>
              <a:rPr lang="en-GB" sz="1800" dirty="0"/>
              <a:t>Significant cost savings from retiring legacy services</a:t>
            </a:r>
          </a:p>
          <a:p>
            <a:pPr marL="179705" indent="-285750">
              <a:spcBef>
                <a:spcPts val="600"/>
              </a:spcBef>
              <a:buFont typeface="Arial,Sans-Serif"/>
              <a:buChar char="•"/>
            </a:pPr>
            <a:r>
              <a:rPr lang="en-GB" sz="1800" dirty="0"/>
              <a:t>Improved IT governance, service portfolio</a:t>
            </a:r>
          </a:p>
          <a:p>
            <a:pPr marL="179705" indent="-285750">
              <a:spcBef>
                <a:spcPts val="600"/>
              </a:spcBef>
              <a:buFont typeface="Arial,Sans-Serif"/>
              <a:buChar char="•"/>
            </a:pPr>
            <a:r>
              <a:rPr lang="en-GB" sz="1800" dirty="0"/>
              <a:t>Foundation laid for future digital transformation</a:t>
            </a:r>
          </a:p>
          <a:p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EB3E941-80A9-052B-21CD-6E5FFFB9C8F5}"/>
              </a:ext>
            </a:extLst>
          </p:cNvPr>
          <p:cNvSpPr txBox="1">
            <a:spLocks/>
          </p:cNvSpPr>
          <p:nvPr/>
        </p:nvSpPr>
        <p:spPr>
          <a:xfrm>
            <a:off x="679622" y="6354291"/>
            <a:ext cx="99471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/>
          <a:lstStyle>
            <a:defPPr rtl="0">
              <a:defRPr lang="en-GB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462592"/>
            <a:ext cx="4082142" cy="585788"/>
          </a:xfrm>
        </p:spPr>
        <p:txBody>
          <a:bodyPr rtlCol="0"/>
          <a:lstStyle/>
          <a:p>
            <a:pPr rtl="0"/>
            <a:r>
              <a:rPr lang="en-GB" dirty="0"/>
              <a:t>Bank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dirty="0"/>
              <a:t>Focus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Bank structure divisions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Bank structure units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Connectivity services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it-IT" dirty="0"/>
              <a:t>Integration and sharing with </a:t>
            </a:r>
            <a:r>
              <a:rPr lang="it-IT" dirty="0" err="1"/>
              <a:t>recently</a:t>
            </a:r>
            <a:r>
              <a:rPr lang="it-IT" dirty="0"/>
              <a:t> </a:t>
            </a:r>
            <a:r>
              <a:rPr lang="it-IT" dirty="0" err="1"/>
              <a:t>acquired</a:t>
            </a:r>
            <a:r>
              <a:rPr lang="it-IT" dirty="0"/>
              <a:t> banks</a:t>
            </a:r>
            <a:br>
              <a:rPr lang="it-IT" dirty="0"/>
            </a:br>
            <a:r>
              <a:rPr lang="it-IT" dirty="0" err="1"/>
              <a:t>Expanding</a:t>
            </a:r>
            <a:r>
              <a:rPr lang="it-IT" dirty="0"/>
              <a:t> </a:t>
            </a:r>
            <a:r>
              <a:rPr lang="en-GB" dirty="0"/>
              <a:t>internationally</a:t>
            </a:r>
            <a:br>
              <a:rPr lang="en-GB" dirty="0"/>
            </a:br>
            <a:r>
              <a:rPr lang="en-GB" dirty="0"/>
              <a:t>Leveraging partnerships with other financial institutions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Banking divisions: retail, customer, industry, and finance</a:t>
            </a:r>
            <a:br>
              <a:rPr lang="en-GB" dirty="0"/>
            </a:br>
            <a:r>
              <a:rPr lang="en-GB" dirty="0"/>
              <a:t>Non-banking  divisions: marketing, shared services, and security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IT strategy, Applications, Operations management, Service implementation, and Service quality Units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Home connectivity and USB connectivity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13496" y="6356350"/>
            <a:ext cx="2405954" cy="365125"/>
          </a:xfrm>
        </p:spPr>
        <p:txBody>
          <a:bodyPr rtlCol="0"/>
          <a:lstStyle/>
          <a:p>
            <a:r>
              <a:rPr lang="en-GB" dirty="0"/>
              <a:t>ITSM Decommissioning Plan</a:t>
            </a:r>
            <a:endParaRPr lang="it-IT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2</a:t>
            </a:fld>
            <a:endParaRPr lang="en-GB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78B9A72B-D3EF-77FE-F993-1991B4BBABA4}"/>
              </a:ext>
            </a:extLst>
          </p:cNvPr>
          <p:cNvSpPr txBox="1">
            <a:spLocks/>
          </p:cNvSpPr>
          <p:nvPr/>
        </p:nvSpPr>
        <p:spPr>
          <a:xfrm>
            <a:off x="261026" y="6356350"/>
            <a:ext cx="3243942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Scenario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289920"/>
            <a:ext cx="3924300" cy="823912"/>
          </a:xfrm>
        </p:spPr>
        <p:txBody>
          <a:bodyPr rtlCol="0"/>
          <a:lstStyle/>
          <a:p>
            <a:pPr rtl="0"/>
            <a:r>
              <a:rPr lang="en-GB" dirty="0"/>
              <a:t>Home Connectivity and USB Connectivity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131347"/>
            <a:ext cx="3924300" cy="26182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Char char="•"/>
            </a:pPr>
            <a:r>
              <a:rPr lang="en-GB" sz="1600" dirty="0"/>
              <a:t>Cost inefficiency</a:t>
            </a:r>
            <a:endParaRPr lang="it-IT" dirty="0"/>
          </a:p>
          <a:p>
            <a:pPr marL="285750" indent="-285750">
              <a:buChar char="•"/>
            </a:pPr>
            <a:r>
              <a:rPr lang="en-GB" sz="1600"/>
              <a:t>Limited flexibility</a:t>
            </a:r>
            <a:endParaRPr lang="it-IT"/>
          </a:p>
          <a:p>
            <a:pPr marL="285750" indent="-285750">
              <a:buChar char="•"/>
            </a:pPr>
            <a:r>
              <a:rPr lang="en-GB" sz="1600" dirty="0"/>
              <a:t>Management complexity</a:t>
            </a:r>
            <a:endParaRPr lang="it-IT" dirty="0"/>
          </a:p>
          <a:p>
            <a:pPr marL="285750" indent="-285750">
              <a:buChar char="•"/>
            </a:pPr>
            <a:r>
              <a:rPr lang="en-GB" sz="1600"/>
              <a:t>Scalability concerns</a:t>
            </a:r>
            <a:endParaRPr lang="it-IT"/>
          </a:p>
          <a:p>
            <a:pPr marL="285750" indent="-285750">
              <a:buChar char="•"/>
            </a:pPr>
            <a:r>
              <a:rPr lang="en-GB" sz="1600"/>
              <a:t>Security risks</a:t>
            </a:r>
            <a:endParaRPr lang="it-IT"/>
          </a:p>
          <a:p>
            <a:pPr marL="285750" indent="-285750">
              <a:buChar char="•"/>
            </a:pPr>
            <a:r>
              <a:rPr lang="en-GB" sz="1600" dirty="0"/>
              <a:t>Technological obsolescence</a:t>
            </a:r>
            <a:endParaRPr lang="it-IT" dirty="0"/>
          </a:p>
          <a:p>
            <a:pPr marL="285750" indent="-285750">
              <a:buChar char="•"/>
            </a:pPr>
            <a:r>
              <a:rPr lang="en-GB" sz="1600" dirty="0"/>
              <a:t>Inconsistency in maintenance and user experience</a:t>
            </a:r>
            <a:endParaRPr lang="it-I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289920"/>
            <a:ext cx="3943627" cy="823912"/>
          </a:xfrm>
        </p:spPr>
        <p:txBody>
          <a:bodyPr rtlCol="0"/>
          <a:lstStyle/>
          <a:p>
            <a:pPr rtl="0"/>
            <a:r>
              <a:rPr lang="it-IT" dirty="0"/>
              <a:t>Token Connectivity</a:t>
            </a:r>
            <a:br>
              <a:rPr lang="en-GB" dirty="0"/>
            </a:b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6902" y="3110753"/>
            <a:ext cx="3943627" cy="28344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Char char="•"/>
            </a:pPr>
            <a:r>
              <a:rPr lang="en-GB" sz="1600" dirty="0"/>
              <a:t>More modern, scalable, and secure </a:t>
            </a:r>
            <a:r>
              <a:rPr lang="en-GB" sz="1600"/>
              <a:t>alternative to the current bank’s solutions</a:t>
            </a:r>
            <a:endParaRPr lang="it-IT"/>
          </a:p>
          <a:p>
            <a:pPr marL="285750" indent="-285750">
              <a:buChar char="•"/>
            </a:pPr>
            <a:r>
              <a:rPr lang="en-GB" sz="1600" dirty="0"/>
              <a:t>Allows for enhanced </a:t>
            </a:r>
            <a:r>
              <a:rPr lang="en-GB" sz="1600" err="1"/>
              <a:t>fleibility</a:t>
            </a:r>
            <a:r>
              <a:rPr lang="en-GB" sz="1600" dirty="0"/>
              <a:t> and remote access</a:t>
            </a:r>
          </a:p>
          <a:p>
            <a:pPr marL="285750" indent="-285750">
              <a:buChar char="•"/>
            </a:pPr>
            <a:r>
              <a:rPr lang="en-GB" sz="1600" dirty="0"/>
              <a:t>Simplified management and maintenance</a:t>
            </a:r>
          </a:p>
          <a:p>
            <a:pPr marL="285750" indent="-285750">
              <a:buChar char="•"/>
            </a:pPr>
            <a:r>
              <a:rPr lang="en-GB" sz="1600" dirty="0"/>
              <a:t>Increased compatibility with emerging technologies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5812" y="6356350"/>
            <a:ext cx="7420377" cy="365125"/>
          </a:xfrm>
          <a:solidFill>
            <a:srgbClr val="E9E6DF"/>
          </a:solidFill>
        </p:spPr>
        <p:txBody>
          <a:bodyPr rtlCol="0"/>
          <a:lstStyle/>
          <a:p>
            <a:r>
              <a:rPr lang="en-GB" dirty="0"/>
              <a:t>ITSM Decommissioning Plan</a:t>
            </a:r>
            <a:endParaRPr lang="it-IT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3</a:t>
            </a:fld>
            <a:endParaRPr lang="en-GB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83BB9416-6EF2-25C1-251D-7865F1F6A065}"/>
              </a:ext>
            </a:extLst>
          </p:cNvPr>
          <p:cNvSpPr txBox="1">
            <a:spLocks/>
          </p:cNvSpPr>
          <p:nvPr/>
        </p:nvSpPr>
        <p:spPr>
          <a:xfrm>
            <a:off x="230747" y="6358497"/>
            <a:ext cx="1893194" cy="365125"/>
          </a:xfrm>
          <a:prstGeom prst="rect">
            <a:avLst/>
          </a:prstGeom>
          <a:solidFill>
            <a:srgbClr val="E9E6DF"/>
          </a:solidFill>
        </p:spPr>
        <p:txBody>
          <a:bodyPr vert="horz" lIns="91440" tIns="45720" rIns="91440" bIns="45720" rtlCol="0" anchor="ctr"/>
          <a:lstStyle>
            <a:defPPr rtl="0">
              <a:defRPr lang="en-GB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4156405"/>
            <a:ext cx="3574774" cy="1325563"/>
          </a:xfrm>
        </p:spPr>
        <p:txBody>
          <a:bodyPr rtlCol="0"/>
          <a:lstStyle/>
          <a:p>
            <a:pPr rtl="0"/>
            <a:r>
              <a:rPr lang="it-IT" dirty="0"/>
              <a:t>decommissioning plan</a:t>
            </a:r>
            <a:br>
              <a:rPr lang="it-IT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3" y="1530635"/>
            <a:ext cx="5935129" cy="43235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rtl="0">
              <a:buAutoNum type="arabicPeriod"/>
            </a:pPr>
            <a:r>
              <a:rPr lang="en-GB" dirty="0"/>
              <a:t>Identify and inventory IT Assets </a:t>
            </a:r>
          </a:p>
          <a:p>
            <a:pPr marL="457200" indent="-457200" rtl="0">
              <a:buAutoNum type="arabicPeriod"/>
            </a:pPr>
            <a:r>
              <a:rPr lang="en-GB" dirty="0"/>
              <a:t>Assess the current costs associated with maintaining these services and potential savings from decommissioning </a:t>
            </a:r>
          </a:p>
          <a:p>
            <a:pPr marL="457200" indent="-457200" rtl="0">
              <a:buAutoNum type="arabicPeriod"/>
            </a:pPr>
            <a:r>
              <a:rPr lang="en-GB" dirty="0"/>
              <a:t>Evaluate disposal and decommissioning options </a:t>
            </a:r>
          </a:p>
          <a:p>
            <a:pPr marL="457200" indent="-457200" rtl="0">
              <a:buAutoNum type="arabicPeriod"/>
            </a:pPr>
            <a:r>
              <a:rPr lang="en-GB" dirty="0"/>
              <a:t>Communication with stakeholders </a:t>
            </a:r>
          </a:p>
          <a:p>
            <a:pPr marL="457200" indent="-457200" rtl="0">
              <a:buAutoNum type="arabicPeriod"/>
            </a:pPr>
            <a:r>
              <a:rPr lang="en-GB" dirty="0"/>
              <a:t>Transition to new services </a:t>
            </a:r>
          </a:p>
          <a:p>
            <a:pPr marL="457200" indent="-457200" rtl="0">
              <a:buAutoNum type="arabicPeriod"/>
            </a:pPr>
            <a:r>
              <a:rPr lang="en-GB" dirty="0"/>
              <a:t>Monitor and verify IT asset disposal and decommissioning </a:t>
            </a:r>
          </a:p>
          <a:p>
            <a:pPr marL="457200" indent="-457200" rtl="0">
              <a:buAutoNum type="arabicPeriod"/>
            </a:pPr>
            <a:r>
              <a:rPr lang="en-GB" dirty="0"/>
              <a:t>Update and optimize IT asset lifecycle management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650575" y="6356350"/>
            <a:ext cx="3243942" cy="365125"/>
          </a:xfrm>
          <a:solidFill>
            <a:schemeClr val="bg1"/>
          </a:solidFill>
        </p:spPr>
        <p:txBody>
          <a:bodyPr rtlCol="0"/>
          <a:lstStyle/>
          <a:p>
            <a:r>
              <a:rPr lang="en-GB" dirty="0"/>
              <a:t>ITSM Decommissioning Plan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60A32FF-37A7-AA50-6B2A-C147C9DE502F}"/>
              </a:ext>
            </a:extLst>
          </p:cNvPr>
          <p:cNvSpPr txBox="1">
            <a:spLocks/>
          </p:cNvSpPr>
          <p:nvPr/>
        </p:nvSpPr>
        <p:spPr>
          <a:xfrm>
            <a:off x="261026" y="6356350"/>
            <a:ext cx="3243942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en-GB" dirty="0"/>
              <a:t>Rollout plan</a:t>
            </a:r>
          </a:p>
        </p:txBody>
      </p:sp>
      <p:graphicFrame>
        <p:nvGraphicFramePr>
          <p:cNvPr id="53" name="Table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762632161"/>
              </p:ext>
            </p:extLst>
          </p:nvPr>
        </p:nvGraphicFramePr>
        <p:xfrm>
          <a:off x="1691149" y="1607574"/>
          <a:ext cx="8672050" cy="414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606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606861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606861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606861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606861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 gridSpan="2">
                  <a:txBody>
                    <a:bodyPr/>
                    <a:lstStyle/>
                    <a:p>
                      <a:pPr algn="l" rtl="0"/>
                      <a:r>
                        <a:rPr lang="en-GB" sz="1400" b="0" cap="all" spc="150" noProof="0" dirty="0">
                          <a:solidFill>
                            <a:schemeClr val="bg1"/>
                          </a:solidFill>
                          <a:latin typeface="+mj-lt"/>
                        </a:rPr>
                        <a:t>Activity and main practices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GB" sz="1400" b="0" cap="all" spc="150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400" b="0" cap="all" spc="150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400" b="0" cap="all" spc="150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400" b="0" cap="all" spc="150" baseline="0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Plan</a:t>
                      </a:r>
                      <a:endParaRPr lang="en-GB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management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Risk</a:t>
                      </a:r>
                      <a:b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 financial management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GB" sz="12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trategy</a:t>
                      </a:r>
                      <a:b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Improve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200" noProof="0" dirty="0" err="1">
                          <a:solidFill>
                            <a:schemeClr val="tx1"/>
                          </a:solidFill>
                        </a:rPr>
                        <a:t>nformation</a:t>
                      </a: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 security management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Supplier </a:t>
                      </a:r>
                      <a:br>
                        <a:rPr lang="en-GB" sz="1200" noProof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management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Change</a:t>
                      </a:r>
                      <a:br>
                        <a:rPr lang="en-GB" sz="1200" noProof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control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Service level management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 dirty="0" err="1">
                          <a:solidFill>
                            <a:schemeClr val="tx1"/>
                          </a:solidFill>
                        </a:rPr>
                        <a:t>Engage</a:t>
                      </a:r>
                      <a:endParaRPr lang="en-GB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noProof="0" dirty="0" err="1">
                          <a:solidFill>
                            <a:schemeClr val="tx1"/>
                          </a:solidFill>
                        </a:rPr>
                        <a:t>upplier</a:t>
                      </a: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 management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Infrastructure and platform management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Service desk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Service </a:t>
                      </a:r>
                      <a:r>
                        <a:rPr lang="it-IT" sz="1200" noProof="0" dirty="0" err="1">
                          <a:solidFill>
                            <a:schemeClr val="tx1"/>
                          </a:solidFill>
                        </a:rPr>
                        <a:t>level</a:t>
                      </a: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 management</a:t>
                      </a:r>
                      <a:endParaRPr lang="en-GB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Design &amp; Transition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Release management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Service validation and testing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Service design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Deployment management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 dirty="0" err="1">
                          <a:solidFill>
                            <a:schemeClr val="tx1"/>
                          </a:solidFill>
                        </a:rPr>
                        <a:t>Obtain</a:t>
                      </a: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 &amp; Build</a:t>
                      </a:r>
                      <a:endParaRPr lang="en-GB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T asset management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Continual improvement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Information security management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Service configuration management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Deliver &amp; Support</a:t>
                      </a:r>
                    </a:p>
                    <a:p>
                      <a:pPr algn="ctr" rtl="0"/>
                      <a:endParaRPr lang="en-GB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 dirty="0" err="1">
                          <a:solidFill>
                            <a:schemeClr val="tx1"/>
                          </a:solidFill>
                        </a:rPr>
                        <a:t>Incident</a:t>
                      </a: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 management</a:t>
                      </a:r>
                      <a:endParaRPr lang="en-GB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Monitoring and event management</a:t>
                      </a:r>
                      <a:endParaRPr lang="en-GB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Release management</a:t>
                      </a:r>
                      <a:endParaRPr lang="en-GB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Service </a:t>
                      </a:r>
                      <a:r>
                        <a:rPr lang="en-GB" sz="1200" noProof="0" dirty="0">
                          <a:solidFill>
                            <a:schemeClr val="tx1"/>
                          </a:solidFill>
                        </a:rPr>
                        <a:t>configuration</a:t>
                      </a: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 management</a:t>
                      </a:r>
                      <a:endParaRPr lang="en-GB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71837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GB" dirty="0"/>
              <a:t>ITSM Decommissioning Plan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11460C9E-ADAD-1E4B-52C9-7BFE9C1740E0}"/>
              </a:ext>
            </a:extLst>
          </p:cNvPr>
          <p:cNvSpPr txBox="1">
            <a:spLocks/>
          </p:cNvSpPr>
          <p:nvPr/>
        </p:nvSpPr>
        <p:spPr>
          <a:xfrm>
            <a:off x="230747" y="6358497"/>
            <a:ext cx="1893194" cy="365125"/>
          </a:xfrm>
          <a:prstGeom prst="rect">
            <a:avLst/>
          </a:prstGeom>
          <a:solidFill>
            <a:srgbClr val="E9E6DF"/>
          </a:solidFill>
        </p:spPr>
        <p:txBody>
          <a:bodyPr vert="horz" lIns="91440" tIns="45720" rIns="91440" bIns="45720" rtlCol="0" anchor="ctr"/>
          <a:lstStyle>
            <a:defPPr rtl="0">
              <a:defRPr lang="en-GB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951" y="2095903"/>
            <a:ext cx="2882475" cy="823912"/>
          </a:xfrm>
        </p:spPr>
        <p:txBody>
          <a:bodyPr rtlCol="0"/>
          <a:lstStyle/>
          <a:p>
            <a:pPr rtl="0"/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management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620" y="3124607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600" dirty="0"/>
              <a:t>Develop the new target mode architecture</a:t>
            </a:r>
            <a:endParaRPr lang="en-GB" sz="1600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68095" y="2095903"/>
            <a:ext cx="2896671" cy="823912"/>
          </a:xfrm>
        </p:spPr>
        <p:txBody>
          <a:bodyPr rtlCol="0"/>
          <a:lstStyle/>
          <a:p>
            <a:pPr rtl="0"/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Risk</a:t>
            </a:r>
            <a:b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143960" y="3124607"/>
            <a:ext cx="2896671" cy="1997867"/>
          </a:xfrm>
        </p:spPr>
        <p:txBody>
          <a:bodyPr rtlCol="0"/>
          <a:lstStyle/>
          <a:p>
            <a:r>
              <a:rPr lang="en-GB" sz="1600" dirty="0"/>
              <a:t>Identify risks associated with the transition and create mitigation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40631" y="2095903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financial 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02300" y="3124607"/>
            <a:ext cx="2882475" cy="1997867"/>
          </a:xfrm>
        </p:spPr>
        <p:txBody>
          <a:bodyPr rtlCol="0"/>
          <a:lstStyle/>
          <a:p>
            <a:r>
              <a:rPr lang="en-GB" sz="1600" dirty="0"/>
              <a:t>Ensure cost-effectiveness and financial planning for the rollout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GB" dirty="0"/>
              <a:t>ITSM Decommissioning Plan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B8C6B8A-C1E8-F05A-0C97-946AD0AC1E71}"/>
              </a:ext>
            </a:extLst>
          </p:cNvPr>
          <p:cNvSpPr txBox="1">
            <a:spLocks/>
          </p:cNvSpPr>
          <p:nvPr/>
        </p:nvSpPr>
        <p:spPr>
          <a:xfrm>
            <a:off x="8884775" y="2095903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GB" sz="2000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trategy</a:t>
            </a:r>
            <a:b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FA62769-803A-A1C3-3DD0-00662EA7EFF1}"/>
              </a:ext>
            </a:extLst>
          </p:cNvPr>
          <p:cNvSpPr txBox="1">
            <a:spLocks/>
          </p:cNvSpPr>
          <p:nvPr/>
        </p:nvSpPr>
        <p:spPr>
          <a:xfrm>
            <a:off x="8846441" y="3124607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Align the decommissioning process and implementation of the new service with the bank's overall strategy</a:t>
            </a:r>
            <a:endParaRPr lang="en-GB" sz="1600" noProof="1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2A11C4C7-A7B9-15E6-D3A3-B4C8794DC468}"/>
              </a:ext>
            </a:extLst>
          </p:cNvPr>
          <p:cNvSpPr txBox="1">
            <a:spLocks/>
          </p:cNvSpPr>
          <p:nvPr/>
        </p:nvSpPr>
        <p:spPr>
          <a:xfrm>
            <a:off x="261026" y="6356350"/>
            <a:ext cx="3243942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Improve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GB" dirty="0"/>
              <a:t>ITSM Decommissioning Plan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700BA95-2F37-0C06-6446-477B07CF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951" y="2095903"/>
            <a:ext cx="2882475" cy="823912"/>
          </a:xfrm>
        </p:spPr>
        <p:txBody>
          <a:bodyPr rtlCol="0" anchor="b"/>
          <a:lstStyle/>
          <a:p>
            <a:pPr algn="l" rtl="0"/>
            <a:r>
              <a:rPr lang="en-GB" sz="2000" cap="all" dirty="0">
                <a:latin typeface="+mn-lt"/>
                <a:ea typeface="+mn-ea"/>
                <a:cs typeface="+mn-cs"/>
              </a:rPr>
              <a:t>Information security management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0538883E-D4E2-8FB1-B88A-0135617CCB5E}"/>
              </a:ext>
            </a:extLst>
          </p:cNvPr>
          <p:cNvSpPr txBox="1">
            <a:spLocks/>
          </p:cNvSpPr>
          <p:nvPr/>
        </p:nvSpPr>
        <p:spPr>
          <a:xfrm>
            <a:off x="285620" y="3124607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spc="50" noProof="1"/>
              <a:t>Ensure that the Token connectivity service adheres to the security standards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6BEBC1A0-47DB-722D-27F1-443163C9146F}"/>
              </a:ext>
            </a:extLst>
          </p:cNvPr>
          <p:cNvSpPr txBox="1">
            <a:spLocks/>
          </p:cNvSpPr>
          <p:nvPr/>
        </p:nvSpPr>
        <p:spPr>
          <a:xfrm>
            <a:off x="3168095" y="2095903"/>
            <a:ext cx="2896671" cy="823912"/>
          </a:xfrm>
          <a:prstGeom prst="rect">
            <a:avLst/>
          </a:prstGeom>
        </p:spPr>
        <p:txBody>
          <a:bodyPr rtlCol="0"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cap="all" spc="150" dirty="0"/>
              <a:t>Supplier </a:t>
            </a:r>
            <a:br>
              <a:rPr lang="en-GB" sz="2000" cap="all" spc="150" dirty="0"/>
            </a:br>
            <a:r>
              <a:rPr lang="en-GB" sz="2000" cap="all" spc="150" dirty="0"/>
              <a:t>management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B336EF65-9182-6A10-B9E8-24BF1F3F8B62}"/>
              </a:ext>
            </a:extLst>
          </p:cNvPr>
          <p:cNvSpPr txBox="1">
            <a:spLocks/>
          </p:cNvSpPr>
          <p:nvPr/>
        </p:nvSpPr>
        <p:spPr>
          <a:xfrm>
            <a:off x="3143960" y="3124607"/>
            <a:ext cx="2896671" cy="199786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spc="50" dirty="0"/>
              <a:t>Manage third-party suppliers to ensure a smooth transition to new services</a:t>
            </a:r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1B02174B-72F7-27F3-E665-DCE142DD2E5F}"/>
              </a:ext>
            </a:extLst>
          </p:cNvPr>
          <p:cNvSpPr txBox="1">
            <a:spLocks/>
          </p:cNvSpPr>
          <p:nvPr/>
        </p:nvSpPr>
        <p:spPr>
          <a:xfrm>
            <a:off x="6040631" y="2095903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cap="all" spc="150" dirty="0"/>
              <a:t>Change</a:t>
            </a:r>
            <a:br>
              <a:rPr lang="en-GB" sz="2000" cap="all" spc="150" dirty="0"/>
            </a:br>
            <a:r>
              <a:rPr lang="en-GB" sz="2000" cap="all" spc="150" dirty="0"/>
              <a:t>control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CD448F6-D39D-C89C-DEC8-6DA1B8CE2066}"/>
              </a:ext>
            </a:extLst>
          </p:cNvPr>
          <p:cNvSpPr txBox="1">
            <a:spLocks/>
          </p:cNvSpPr>
          <p:nvPr/>
        </p:nvSpPr>
        <p:spPr>
          <a:xfrm>
            <a:off x="6002300" y="3124607"/>
            <a:ext cx="2882475" cy="19978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spc="50" noProof="1"/>
              <a:t>Implement a structured process for managing changes during the rollout</a:t>
            </a:r>
            <a:endParaRPr lang="en-GB" sz="1600" spc="50" dirty="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CC504D4A-AFFF-33B0-4BC3-94FF64F527A4}"/>
              </a:ext>
            </a:extLst>
          </p:cNvPr>
          <p:cNvSpPr txBox="1">
            <a:spLocks/>
          </p:cNvSpPr>
          <p:nvPr/>
        </p:nvSpPr>
        <p:spPr>
          <a:xfrm>
            <a:off x="8884775" y="2095903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</a:t>
            </a:r>
            <a:r>
              <a:rPr lang="it-IT" sz="2000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</a:t>
            </a:r>
            <a:r>
              <a:rPr lang="it-IT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management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00F65F6A-5252-52BD-E521-1931085AD458}"/>
              </a:ext>
            </a:extLst>
          </p:cNvPr>
          <p:cNvSpPr txBox="1">
            <a:spLocks/>
          </p:cNvSpPr>
          <p:nvPr/>
        </p:nvSpPr>
        <p:spPr>
          <a:xfrm>
            <a:off x="8846441" y="3124607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noProof="1"/>
              <a:t>Define and manage service levels to meet stakeholder expectations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CA2E842-5532-91B3-BB1F-5C40C5F6CCEC}"/>
              </a:ext>
            </a:extLst>
          </p:cNvPr>
          <p:cNvSpPr txBox="1">
            <a:spLocks/>
          </p:cNvSpPr>
          <p:nvPr/>
        </p:nvSpPr>
        <p:spPr>
          <a:xfrm>
            <a:off x="261026" y="6356350"/>
            <a:ext cx="3243942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53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GB" dirty="0"/>
              <a:t>ITSM Decommissioning Plan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704B12-0CED-81FA-CA21-9E76B2A1C515}"/>
              </a:ext>
            </a:extLst>
          </p:cNvPr>
          <p:cNvSpPr txBox="1">
            <a:spLocks/>
          </p:cNvSpPr>
          <p:nvPr/>
        </p:nvSpPr>
        <p:spPr>
          <a:xfrm>
            <a:off x="1885156" y="892177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engage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5B73416-7556-E889-1172-31E8D12D8753}"/>
              </a:ext>
            </a:extLst>
          </p:cNvPr>
          <p:cNvSpPr txBox="1">
            <a:spLocks/>
          </p:cNvSpPr>
          <p:nvPr/>
        </p:nvSpPr>
        <p:spPr>
          <a:xfrm>
            <a:off x="323951" y="2095903"/>
            <a:ext cx="2882475" cy="823912"/>
          </a:xfrm>
          <a:prstGeom prst="rect">
            <a:avLst/>
          </a:prstGeom>
        </p:spPr>
        <p:txBody>
          <a:bodyPr rtlCol="0"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cap="all" spc="150" dirty="0"/>
              <a:t>Supplier management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A14AF88-037C-8AA7-61AE-5756FF740B24}"/>
              </a:ext>
            </a:extLst>
          </p:cNvPr>
          <p:cNvSpPr txBox="1">
            <a:spLocks/>
          </p:cNvSpPr>
          <p:nvPr/>
        </p:nvSpPr>
        <p:spPr>
          <a:xfrm>
            <a:off x="285620" y="3124607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spc="50" noProof="1"/>
              <a:t>Ensure that external vendors are aligned with the new connectivity requirements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DDFF5E7-5748-6D67-19E8-C806A913815B}"/>
              </a:ext>
            </a:extLst>
          </p:cNvPr>
          <p:cNvSpPr txBox="1">
            <a:spLocks/>
          </p:cNvSpPr>
          <p:nvPr/>
        </p:nvSpPr>
        <p:spPr>
          <a:xfrm>
            <a:off x="3168095" y="2095903"/>
            <a:ext cx="2896671" cy="823912"/>
          </a:xfrm>
          <a:prstGeom prst="rect">
            <a:avLst/>
          </a:prstGeom>
        </p:spPr>
        <p:txBody>
          <a:bodyPr rtlCol="0"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cap="all" spc="150" dirty="0"/>
              <a:t>Infrastructure and platform management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27CB8AE-6FA8-2B6B-6216-09CE237DE6A9}"/>
              </a:ext>
            </a:extLst>
          </p:cNvPr>
          <p:cNvSpPr txBox="1">
            <a:spLocks/>
          </p:cNvSpPr>
          <p:nvPr/>
        </p:nvSpPr>
        <p:spPr>
          <a:xfrm>
            <a:off x="3143960" y="3124607"/>
            <a:ext cx="2896671" cy="199786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spc="50" dirty="0"/>
              <a:t>Oversee the infrastructure shift required to support the Token Connectivity service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F73B78C-C47F-F38E-9A1E-7F614ABF27C2}"/>
              </a:ext>
            </a:extLst>
          </p:cNvPr>
          <p:cNvSpPr txBox="1">
            <a:spLocks/>
          </p:cNvSpPr>
          <p:nvPr/>
        </p:nvSpPr>
        <p:spPr>
          <a:xfrm>
            <a:off x="6040631" y="2095903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cap="all" spc="150" dirty="0"/>
              <a:t>Service </a:t>
            </a:r>
            <a:br>
              <a:rPr lang="en-GB" sz="2000" cap="all" spc="150" dirty="0"/>
            </a:br>
            <a:r>
              <a:rPr lang="en-GB" sz="2000" cap="all" spc="150" dirty="0"/>
              <a:t>desk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861A64A-7241-15B8-A805-A8450B6C7A3E}"/>
              </a:ext>
            </a:extLst>
          </p:cNvPr>
          <p:cNvSpPr txBox="1">
            <a:spLocks/>
          </p:cNvSpPr>
          <p:nvPr/>
        </p:nvSpPr>
        <p:spPr>
          <a:xfrm>
            <a:off x="6002300" y="3124607"/>
            <a:ext cx="2882475" cy="199786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spc="50" noProof="1"/>
              <a:t>Provide support during the transition for any issues users may face</a:t>
            </a:r>
            <a:endParaRPr lang="en-GB" sz="1600" spc="5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4D72076-8274-536B-0A32-47341DCFDAA1}"/>
              </a:ext>
            </a:extLst>
          </p:cNvPr>
          <p:cNvSpPr txBox="1">
            <a:spLocks/>
          </p:cNvSpPr>
          <p:nvPr/>
        </p:nvSpPr>
        <p:spPr>
          <a:xfrm>
            <a:off x="8884775" y="2095903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</a:t>
            </a:r>
            <a:r>
              <a:rPr lang="it-IT" sz="2000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</a:t>
            </a:r>
            <a:r>
              <a:rPr lang="it-IT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management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2C5B2DB4-6F37-B0E7-553C-E0F13DD424A6}"/>
              </a:ext>
            </a:extLst>
          </p:cNvPr>
          <p:cNvSpPr txBox="1">
            <a:spLocks/>
          </p:cNvSpPr>
          <p:nvPr/>
        </p:nvSpPr>
        <p:spPr>
          <a:xfrm>
            <a:off x="8846441" y="3124607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Continue monitoring and maintaining service standards during the engagement phase</a:t>
            </a:r>
            <a:endParaRPr lang="en-GB" sz="1600" noProof="1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238A1C96-5F77-AFE5-5E4B-07F606533FE1}"/>
              </a:ext>
            </a:extLst>
          </p:cNvPr>
          <p:cNvSpPr txBox="1">
            <a:spLocks/>
          </p:cNvSpPr>
          <p:nvPr/>
        </p:nvSpPr>
        <p:spPr>
          <a:xfrm>
            <a:off x="261026" y="6356350"/>
            <a:ext cx="3243942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GB" dirty="0"/>
              <a:t>ITSM Decommissioning Plan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275FB8B-0FDC-3D84-AEB8-8A33AFA5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Design &amp; transition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3D69B208-59CF-F02A-2571-AD0EE948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951" y="2095903"/>
            <a:ext cx="2882475" cy="823912"/>
          </a:xfrm>
        </p:spPr>
        <p:txBody>
          <a:bodyPr rtlCol="0"/>
          <a:lstStyle/>
          <a:p>
            <a:pPr rtl="0"/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 management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1A30B48B-3D0B-99B9-1F7F-9176F89F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620" y="3124607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600" noProof="1"/>
              <a:t>Carefully manage the release of the services changed to avoid service disruption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EF93C5B1-8632-F89E-0180-90DD19A86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68095" y="2095903"/>
            <a:ext cx="2896671" cy="823912"/>
          </a:xfrm>
        </p:spPr>
        <p:txBody>
          <a:bodyPr rtlCol="0"/>
          <a:lstStyle/>
          <a:p>
            <a:pPr rtl="0"/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validation and testing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4040282-9C33-A0C5-33B7-215387EC5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143960" y="3124607"/>
            <a:ext cx="2896671" cy="1997867"/>
          </a:xfrm>
        </p:spPr>
        <p:txBody>
          <a:bodyPr rtlCol="0"/>
          <a:lstStyle/>
          <a:p>
            <a:r>
              <a:rPr lang="en-GB" sz="1600" dirty="0"/>
              <a:t>Test the new architecture to ensure it meets all functional and security requirements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6F771675-3E0F-3F83-3E28-96C0774D00D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40631" y="2095903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design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38AECB8-555E-17A5-AB93-6EAA79CF3F1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02300" y="3124607"/>
            <a:ext cx="2882475" cy="1997867"/>
          </a:xfrm>
        </p:spPr>
        <p:txBody>
          <a:bodyPr rtlCol="0"/>
          <a:lstStyle/>
          <a:p>
            <a:r>
              <a:rPr lang="en-GB" sz="1600" dirty="0"/>
              <a:t>Design the new service to meet the bank’s needs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3534720-F8EF-FA7D-8927-2AAEF48278A3}"/>
              </a:ext>
            </a:extLst>
          </p:cNvPr>
          <p:cNvSpPr txBox="1">
            <a:spLocks/>
          </p:cNvSpPr>
          <p:nvPr/>
        </p:nvSpPr>
        <p:spPr>
          <a:xfrm>
            <a:off x="8884775" y="2095903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it-IT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Deployment management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084F549A-05DD-889F-D11B-C6FACEAA0E4C}"/>
              </a:ext>
            </a:extLst>
          </p:cNvPr>
          <p:cNvSpPr txBox="1">
            <a:spLocks/>
          </p:cNvSpPr>
          <p:nvPr/>
        </p:nvSpPr>
        <p:spPr>
          <a:xfrm>
            <a:off x="8846441" y="3124607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Oversee and schedule the phased rollout of the changed services</a:t>
            </a:r>
            <a:endParaRPr lang="en-GB" sz="1600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2F8DB-14F6-00C3-9A43-6FD52FF20572}"/>
              </a:ext>
            </a:extLst>
          </p:cNvPr>
          <p:cNvSpPr txBox="1">
            <a:spLocks/>
          </p:cNvSpPr>
          <p:nvPr/>
        </p:nvSpPr>
        <p:spPr>
          <a:xfrm>
            <a:off x="261026" y="6356350"/>
            <a:ext cx="3243942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43988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D50FC9FF2D414FA77B290E70431821" ma:contentTypeVersion="14" ma:contentTypeDescription="Creare un nuovo documento." ma:contentTypeScope="" ma:versionID="16f7c585b4f9ef95758e59196a7f989a">
  <xsd:schema xmlns:xsd="http://www.w3.org/2001/XMLSchema" xmlns:xs="http://www.w3.org/2001/XMLSchema" xmlns:p="http://schemas.microsoft.com/office/2006/metadata/properties" xmlns:ns3="e192f2f1-2ed1-4397-865d-13ca5d4a3b2d" xmlns:ns4="a7337dcf-9ebd-4164-b8bf-ec602b99d6b4" targetNamespace="http://schemas.microsoft.com/office/2006/metadata/properties" ma:root="true" ma:fieldsID="31464233f7bcf8e06b99d6df7dc45faa" ns3:_="" ns4:_="">
    <xsd:import namespace="e192f2f1-2ed1-4397-865d-13ca5d4a3b2d"/>
    <xsd:import namespace="a7337dcf-9ebd-4164-b8bf-ec602b99d6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2f2f1-2ed1-4397-865d-13ca5d4a3b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37dcf-9ebd-4164-b8bf-ec602b99d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192f2f1-2ed1-4397-865d-13ca5d4a3b2d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87FCB9-3719-4880-B446-179B9AE3C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92f2f1-2ed1-4397-865d-13ca5d4a3b2d"/>
    <ds:schemaRef ds:uri="a7337dcf-9ebd-4164-b8bf-ec602b99d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e192f2f1-2ed1-4397-865d-13ca5d4a3b2d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a7337dcf-9ebd-4164-b8bf-ec602b99d6b4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{CB45EF53-29C8-4FF7-9D34-E1EBFA43675B}tf22318419_win32</Template>
  <TotalTime>215</TotalTime>
  <Words>726</Words>
  <Application>Microsoft Office PowerPoint</Application>
  <PresentationFormat>Widescreen</PresentationFormat>
  <Paragraphs>216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Monoline</vt:lpstr>
      <vt:lpstr>Decommissioning plan</vt:lpstr>
      <vt:lpstr>Bank overview</vt:lpstr>
      <vt:lpstr>Scenario analysis</vt:lpstr>
      <vt:lpstr>decommissioning plan </vt:lpstr>
      <vt:lpstr>Rollout plan</vt:lpstr>
      <vt:lpstr>Plan</vt:lpstr>
      <vt:lpstr>Improve</vt:lpstr>
      <vt:lpstr>Presentazione standard di PowerPoint</vt:lpstr>
      <vt:lpstr>Design &amp; transition</vt:lpstr>
      <vt:lpstr>Obtain &amp; build</vt:lpstr>
      <vt:lpstr>deliver &amp; support</vt:lpstr>
      <vt:lpstr>Presentazione standard di PowerPoint</vt:lpstr>
      <vt:lpstr>Timeline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Decommissioning plan</dc:title>
  <dc:creator>Elena Marchioro</dc:creator>
  <cp:lastModifiedBy>Elena Marchioro</cp:lastModifiedBy>
  <cp:revision>154</cp:revision>
  <dcterms:created xsi:type="dcterms:W3CDTF">2024-08-23T16:34:54Z</dcterms:created>
  <dcterms:modified xsi:type="dcterms:W3CDTF">2024-09-12T18:56:31Z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0x0101003CD50FC9FF2D414FA77B290E70431821</vt:lpwstr>
  </property>
</Properties>
</file>