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Wb1hwsABCR5kWilnPRlMK76T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44c529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b44c529b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fb3ea86c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fb3ea86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fb3ea86c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fb3ea86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fb3ea86c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fb3ea86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9abd18af6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9abd18af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9abd18af6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9abd18af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9abd18af6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9abd18af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4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14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14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14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14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509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b="0" i="0" sz="44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github.com/CodeBusterswe/CodeBusters-HDviz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1" Type="http://schemas.openxmlformats.org/officeDocument/2006/relationships/image" Target="../media/image31.png"/><Relationship Id="rId10" Type="http://schemas.openxmlformats.org/officeDocument/2006/relationships/image" Target="../media/image7.png"/><Relationship Id="rId9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19.png"/><Relationship Id="rId8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49.png"/><Relationship Id="rId15" Type="http://schemas.openxmlformats.org/officeDocument/2006/relationships/image" Target="../media/image15.png"/><Relationship Id="rId14" Type="http://schemas.openxmlformats.org/officeDocument/2006/relationships/image" Target="../media/image13.png"/><Relationship Id="rId16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52.png"/><Relationship Id="rId13" Type="http://schemas.openxmlformats.org/officeDocument/2006/relationships/image" Target="../media/image26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5" Type="http://schemas.openxmlformats.org/officeDocument/2006/relationships/image" Target="../media/image32.png"/><Relationship Id="rId14" Type="http://schemas.openxmlformats.org/officeDocument/2006/relationships/image" Target="../media/image29.png"/><Relationship Id="rId16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6.png"/><Relationship Id="rId13" Type="http://schemas.openxmlformats.org/officeDocument/2006/relationships/image" Target="../media/image4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50.png"/><Relationship Id="rId5" Type="http://schemas.openxmlformats.org/officeDocument/2006/relationships/image" Target="../media/image15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Relationship Id="rId8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12192001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"/>
          <p:cNvGrpSpPr/>
          <p:nvPr/>
        </p:nvGrpSpPr>
        <p:grpSpPr>
          <a:xfrm>
            <a:off x="9045123" y="4038688"/>
            <a:ext cx="3147447" cy="2830853"/>
            <a:chOff x="7980400" y="3276653"/>
            <a:chExt cx="4211759" cy="3581545"/>
          </a:xfrm>
        </p:grpSpPr>
        <p:sp>
          <p:nvSpPr>
            <p:cNvPr id="106" name="Google Shape;106;p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7" name="Google Shape;107;p1"/>
            <p:cNvGrpSpPr/>
            <p:nvPr/>
          </p:nvGrpSpPr>
          <p:grpSpPr>
            <a:xfrm>
              <a:off x="8662821" y="3276653"/>
              <a:ext cx="3529338" cy="3581545"/>
              <a:chOff x="4114800" y="1423987"/>
              <a:chExt cx="3961542" cy="4007547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4893068" y="2701107"/>
                <a:ext cx="3170580" cy="2724370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510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15" name="Google Shape;115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698235" y="4339775"/>
            <a:ext cx="10385400" cy="222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3600"/>
              <a:t>Visualizzazione di dati multidimensionali</a:t>
            </a:r>
            <a:endParaRPr sz="360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it-IT" sz="4000">
                <a:solidFill>
                  <a:srgbClr val="CC4125"/>
                </a:solidFill>
                <a:latin typeface="Rockwell"/>
                <a:ea typeface="Rockwell"/>
                <a:cs typeface="Rockwell"/>
                <a:sym typeface="Rockwell"/>
              </a:rPr>
              <a:t>Technology Baseline</a:t>
            </a:r>
            <a:endParaRPr i="1" sz="4000">
              <a:solidFill>
                <a:srgbClr val="CC412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3100"/>
              <a:t>Ingegneria del Software A. A. 2020/2021</a:t>
            </a:r>
            <a:endParaRPr sz="310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3600"/>
              <a:t>26 Febbraio 2021</a:t>
            </a:r>
            <a:endParaRPr sz="3600"/>
          </a:p>
        </p:txBody>
      </p:sp>
      <p:grpSp>
        <p:nvGrpSpPr>
          <p:cNvPr id="117" name="Google Shape;117;p1"/>
          <p:cNvGrpSpPr/>
          <p:nvPr/>
        </p:nvGrpSpPr>
        <p:grpSpPr>
          <a:xfrm>
            <a:off x="76200" y="3919728"/>
            <a:ext cx="118800" cy="118800"/>
            <a:chOff x="1175347" y="3733800"/>
            <a:chExt cx="118800" cy="118800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1234783" y="3733800"/>
              <a:ext cx="0" cy="11880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1175347" y="3793236"/>
              <a:ext cx="118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0616" y="135642"/>
            <a:ext cx="3471168" cy="542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1/9</a:t>
            </a:r>
            <a:endParaRPr b="1" sz="2000"/>
          </a:p>
        </p:txBody>
      </p:sp>
      <p:sp>
        <p:nvSpPr>
          <p:cNvPr id="122" name="Google Shape;122;p1"/>
          <p:cNvSpPr txBox="1"/>
          <p:nvPr/>
        </p:nvSpPr>
        <p:spPr>
          <a:xfrm>
            <a:off x="2871875" y="3409713"/>
            <a:ext cx="603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u="sng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https://github.com/CodeBusterswe/CodeBusters-HDviz</a:t>
            </a:r>
            <a:endParaRPr sz="190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126" y="1352900"/>
            <a:ext cx="4528250" cy="160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59414" l="0" r="0" t="24280"/>
          <a:stretch/>
        </p:blipFill>
        <p:spPr>
          <a:xfrm>
            <a:off x="0" y="5883250"/>
            <a:ext cx="12192000" cy="65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949" y="138878"/>
            <a:ext cx="4655002" cy="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>
            <p:ph idx="12" type="sldNum"/>
          </p:nvPr>
        </p:nvSpPr>
        <p:spPr>
          <a:xfrm>
            <a:off x="10478700" y="64809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2</a:t>
            </a:r>
            <a:r>
              <a:rPr b="1" lang="it-IT" sz="2000"/>
              <a:t>/9</a:t>
            </a:r>
            <a:endParaRPr b="1" sz="2000"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59414" l="0" r="0" t="24280"/>
          <a:stretch/>
        </p:blipFill>
        <p:spPr>
          <a:xfrm>
            <a:off x="41450" y="3048150"/>
            <a:ext cx="12192000" cy="65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75" y="9624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7300" y="9624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2775" y="962413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86375" y="9624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7275" y="38133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0275" y="3813325"/>
            <a:ext cx="3147076" cy="266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85375" y="3813325"/>
            <a:ext cx="3147076" cy="26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6585650" y="1624725"/>
            <a:ext cx="1744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rgbClr val="FFD966"/>
                </a:solidFill>
              </a:rPr>
              <a:t>&gt;Michele Baldisseri</a:t>
            </a:r>
            <a:endParaRPr b="1" i="1" sz="2300">
              <a:solidFill>
                <a:srgbClr val="FFD966"/>
              </a:solidFill>
            </a:endParaRPr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3551100" y="1624738"/>
            <a:ext cx="1744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rgbClr val="B45F06"/>
                </a:solidFill>
              </a:rPr>
              <a:t>&gt;Giacomo Sassaro</a:t>
            </a:r>
            <a:endParaRPr b="1" i="1" sz="2300">
              <a:solidFill>
                <a:srgbClr val="B45F06"/>
              </a:solidFill>
            </a:endParaRPr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546825" y="1706550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rgbClr val="D9EAD3"/>
                </a:solidFill>
              </a:rPr>
              <a:t>&gt;Alessandro Pirolo</a:t>
            </a:r>
            <a:endParaRPr b="1" i="1" sz="2300">
              <a:solidFill>
                <a:srgbClr val="D9EAD3"/>
              </a:solidFill>
            </a:endParaRPr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9620200" y="1624738"/>
            <a:ext cx="1744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chemeClr val="accent1"/>
                </a:solidFill>
              </a:rPr>
              <a:t>&gt;Marco Zenere</a:t>
            </a:r>
            <a:endParaRPr b="1" i="1" sz="2300">
              <a:solidFill>
                <a:schemeClr val="accent1"/>
              </a:solidFill>
            </a:endParaRPr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1213575" y="4541625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rgbClr val="38761D"/>
                </a:solidFill>
              </a:rPr>
              <a:t>&gt;Alessandro Rago</a:t>
            </a:r>
            <a:endParaRPr b="1" i="1" sz="2300">
              <a:solidFill>
                <a:srgbClr val="38761D"/>
              </a:solidFill>
            </a:endParaRPr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4711900" y="4491175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rgbClr val="FF0000"/>
                </a:solidFill>
              </a:rPr>
              <a:t>&gt;Hossain Safdari</a:t>
            </a:r>
            <a:endParaRPr b="1" i="1" sz="2300">
              <a:solidFill>
                <a:srgbClr val="FF0000"/>
              </a:solidFill>
            </a:endParaRPr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8371613" y="4491175"/>
            <a:ext cx="1974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i="1" lang="it-IT" sz="2300">
                <a:solidFill>
                  <a:srgbClr val="D9EAD3"/>
                </a:solidFill>
              </a:rPr>
              <a:t>&gt;Paolo Scialpi</a:t>
            </a:r>
            <a:endParaRPr b="1" i="1" sz="2300"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bb44c529b9_1_0"/>
          <p:cNvPicPr preferRelativeResize="0"/>
          <p:nvPr/>
        </p:nvPicPr>
        <p:blipFill rotWithShape="1">
          <a:blip r:embed="rId3">
            <a:alphaModFix/>
          </a:blip>
          <a:srcRect b="40186" l="0" r="0" t="38792"/>
          <a:stretch/>
        </p:blipFill>
        <p:spPr>
          <a:xfrm rot="-519155">
            <a:off x="5704224" y="5733109"/>
            <a:ext cx="3941530" cy="109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bb44c529b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04864" y="-11"/>
            <a:ext cx="4680549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bb44c529b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bb44c529b9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bb44c529b9_1_0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 rot="209753">
            <a:off x="10367275" y="3614701"/>
            <a:ext cx="1228075" cy="1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bb44c529b9_1_0"/>
          <p:cNvSpPr txBox="1"/>
          <p:nvPr>
            <p:ph type="title"/>
          </p:nvPr>
        </p:nvSpPr>
        <p:spPr>
          <a:xfrm>
            <a:off x="682250" y="328100"/>
            <a:ext cx="7211400" cy="90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3300">
                <a:solidFill>
                  <a:srgbClr val="FFFFFF"/>
                </a:solidFill>
              </a:rPr>
              <a:t>Funzionamento generale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56" name="Google Shape;156;gbb44c529b9_1_0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3</a:t>
            </a:r>
            <a:r>
              <a:rPr b="1" lang="it-IT" sz="2000"/>
              <a:t>/9</a:t>
            </a:r>
            <a:endParaRPr b="1" sz="2000"/>
          </a:p>
        </p:txBody>
      </p:sp>
      <p:pic>
        <p:nvPicPr>
          <p:cNvPr id="157" name="Google Shape;157;gbb44c529b9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363" y="2900838"/>
            <a:ext cx="1848925" cy="18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69965" y="2412659"/>
            <a:ext cx="1228090" cy="122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318618">
            <a:off x="2047465" y="3272711"/>
            <a:ext cx="1228072" cy="122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970456">
            <a:off x="4107050" y="1598405"/>
            <a:ext cx="1228083" cy="12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598636">
            <a:off x="9323659" y="3211279"/>
            <a:ext cx="1228086" cy="122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0207746">
            <a:off x="9323646" y="4701153"/>
            <a:ext cx="1228090" cy="122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bb44c529b9_1_0"/>
          <p:cNvPicPr preferRelativeResize="0"/>
          <p:nvPr/>
        </p:nvPicPr>
        <p:blipFill rotWithShape="1">
          <a:blip r:embed="rId10">
            <a:alphaModFix amt="87000"/>
          </a:blip>
          <a:srcRect b="49522" l="0" r="0" t="0"/>
          <a:stretch/>
        </p:blipFill>
        <p:spPr>
          <a:xfrm rot="504740">
            <a:off x="5723912" y="4760125"/>
            <a:ext cx="3790976" cy="13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bb44c529b9_1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72163" y="4629288"/>
            <a:ext cx="2287451" cy="2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bb44c529b9_1_0"/>
          <p:cNvPicPr preferRelativeResize="0"/>
          <p:nvPr/>
        </p:nvPicPr>
        <p:blipFill>
          <a:blip r:embed="rId12">
            <a:alphaModFix amt="90000"/>
          </a:blip>
          <a:stretch>
            <a:fillRect/>
          </a:stretch>
        </p:blipFill>
        <p:spPr>
          <a:xfrm>
            <a:off x="8141975" y="2363849"/>
            <a:ext cx="1325677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bb44c529b9_1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35388" y="3023688"/>
            <a:ext cx="1024837" cy="10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bb44c529b9_1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35475" y="1851100"/>
            <a:ext cx="861486" cy="10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bb44c529b9_1_0"/>
          <p:cNvPicPr preferRelativeResize="0"/>
          <p:nvPr/>
        </p:nvPicPr>
        <p:blipFill>
          <a:blip r:embed="rId15">
            <a:alphaModFix amt="80000"/>
          </a:blip>
          <a:stretch>
            <a:fillRect/>
          </a:stretch>
        </p:blipFill>
        <p:spPr>
          <a:xfrm rot="5400000">
            <a:off x="1" y="3772375"/>
            <a:ext cx="3085624" cy="30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93871">
            <a:off x="4493841" y="2510673"/>
            <a:ext cx="1228072" cy="1228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b44c529b9_1_0"/>
          <p:cNvSpPr txBox="1"/>
          <p:nvPr/>
        </p:nvSpPr>
        <p:spPr>
          <a:xfrm>
            <a:off x="819242" y="4629300"/>
            <a:ext cx="7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Utente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gbb44c529b9_1_0"/>
          <p:cNvSpPr txBox="1"/>
          <p:nvPr/>
        </p:nvSpPr>
        <p:spPr>
          <a:xfrm>
            <a:off x="3304300" y="4044125"/>
            <a:ext cx="11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Caricamento dataset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gbb44c529b9_1_0"/>
          <p:cNvSpPr txBox="1"/>
          <p:nvPr/>
        </p:nvSpPr>
        <p:spPr>
          <a:xfrm>
            <a:off x="1667806" y="1822750"/>
            <a:ext cx="132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Recupero dati da DB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gbb44c529b9_1_0"/>
          <p:cNvSpPr txBox="1"/>
          <p:nvPr/>
        </p:nvSpPr>
        <p:spPr>
          <a:xfrm>
            <a:off x="8154412" y="3578938"/>
            <a:ext cx="13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Riduzione dimensionale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4" name="Google Shape;174;gbb44c529b9_1_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45237" y="1264087"/>
            <a:ext cx="1228074" cy="145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bb44c529b9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3732005">
            <a:off x="6862939" y="2035739"/>
            <a:ext cx="1228083" cy="12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bb44c529b9_1_0"/>
          <p:cNvSpPr txBox="1"/>
          <p:nvPr/>
        </p:nvSpPr>
        <p:spPr>
          <a:xfrm>
            <a:off x="5620450" y="2625550"/>
            <a:ext cx="13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Scelta delle dimensioni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gbb44c529b9_1_0"/>
          <p:cNvSpPr txBox="1"/>
          <p:nvPr/>
        </p:nvSpPr>
        <p:spPr>
          <a:xfrm>
            <a:off x="10424975" y="4827250"/>
            <a:ext cx="15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Scelta del grafico e associazione agli assi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gbb44c529b9_1_0"/>
          <p:cNvSpPr txBox="1"/>
          <p:nvPr/>
        </p:nvSpPr>
        <p:spPr>
          <a:xfrm>
            <a:off x="2134288" y="5435850"/>
            <a:ext cx="19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Interazione con il grafico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bfb3ea86c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49211" y="2526664"/>
            <a:ext cx="4680549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bfb3ea86c6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bfb3ea86c6_0_54"/>
          <p:cNvSpPr txBox="1"/>
          <p:nvPr>
            <p:ph idx="4294967295" type="title"/>
          </p:nvPr>
        </p:nvSpPr>
        <p:spPr>
          <a:xfrm>
            <a:off x="573800" y="514325"/>
            <a:ext cx="4947300" cy="6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4000">
                <a:solidFill>
                  <a:srgbClr val="FFFFFF"/>
                </a:solidFill>
              </a:rPr>
              <a:t>Gestione di progetto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6" name="Google Shape;186;gbfb3ea86c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811026" y="437100"/>
            <a:ext cx="5858423" cy="498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bfb3ea86c6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875" y="3156061"/>
            <a:ext cx="1402674" cy="5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bfb3ea86c6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125" y="1863725"/>
            <a:ext cx="1047176" cy="104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bfb3ea86c6_0_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2575" y="3970000"/>
            <a:ext cx="761249" cy="76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bfb3ea86c6_0_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2300" y="1929903"/>
            <a:ext cx="914825" cy="9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bfb3ea86c6_0_54"/>
          <p:cNvPicPr preferRelativeResize="0"/>
          <p:nvPr/>
        </p:nvPicPr>
        <p:blipFill rotWithShape="1">
          <a:blip r:embed="rId9">
            <a:alphaModFix/>
          </a:blip>
          <a:srcRect b="0" l="0" r="53914" t="0"/>
          <a:stretch/>
        </p:blipFill>
        <p:spPr>
          <a:xfrm>
            <a:off x="3350350" y="4894750"/>
            <a:ext cx="965258" cy="10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bfb3ea86c6_0_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1675" y="3131917"/>
            <a:ext cx="914826" cy="101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bfb3ea86c6_0_54"/>
          <p:cNvPicPr preferRelativeResize="0"/>
          <p:nvPr/>
        </p:nvPicPr>
        <p:blipFill rotWithShape="1">
          <a:blip r:embed="rId11">
            <a:alphaModFix/>
          </a:blip>
          <a:srcRect b="28256" l="0" r="0" t="25093"/>
          <a:stretch/>
        </p:blipFill>
        <p:spPr>
          <a:xfrm>
            <a:off x="4025963" y="6006150"/>
            <a:ext cx="1539523" cy="7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bfb3ea86c6_0_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861794">
            <a:off x="6596628" y="4555385"/>
            <a:ext cx="723914" cy="794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bfb3ea86c6_0_54"/>
          <p:cNvPicPr preferRelativeResize="0"/>
          <p:nvPr/>
        </p:nvPicPr>
        <p:blipFill rotWithShape="1">
          <a:blip r:embed="rId13">
            <a:alphaModFix/>
          </a:blip>
          <a:srcRect b="0" l="0" r="18949" t="0"/>
          <a:stretch/>
        </p:blipFill>
        <p:spPr>
          <a:xfrm>
            <a:off x="8036500" y="4590650"/>
            <a:ext cx="1836400" cy="6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bfb3ea86c6_0_5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83300" y="3155113"/>
            <a:ext cx="965249" cy="96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bfb3ea86c6_0_5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52663" y="2204763"/>
            <a:ext cx="387042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bfb3ea86c6_0_54"/>
          <p:cNvSpPr txBox="1"/>
          <p:nvPr/>
        </p:nvSpPr>
        <p:spPr>
          <a:xfrm>
            <a:off x="3387581" y="2079500"/>
            <a:ext cx="26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Repository e GH Actions per continuous integration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gbfb3ea86c6_0_54"/>
          <p:cNvSpPr txBox="1"/>
          <p:nvPr/>
        </p:nvSpPr>
        <p:spPr>
          <a:xfrm>
            <a:off x="3703377" y="3171413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Package manager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gbfb3ea86c6_0_54"/>
          <p:cNvSpPr txBox="1"/>
          <p:nvPr/>
        </p:nvSpPr>
        <p:spPr>
          <a:xfrm>
            <a:off x="3916277" y="4150513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IDE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gbfb3ea86c6_0_54"/>
          <p:cNvSpPr txBox="1"/>
          <p:nvPr/>
        </p:nvSpPr>
        <p:spPr>
          <a:xfrm>
            <a:off x="4315600" y="5110538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Analisi statica del codice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gbfb3ea86c6_0_54"/>
          <p:cNvSpPr txBox="1"/>
          <p:nvPr/>
        </p:nvSpPr>
        <p:spPr>
          <a:xfrm>
            <a:off x="5521102" y="6084988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Transcompiler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3" name="Google Shape;203;gbfb3ea86c6_0_5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41588" y="3455188"/>
            <a:ext cx="387042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bfb3ea86c6_0_54"/>
          <p:cNvSpPr txBox="1"/>
          <p:nvPr/>
        </p:nvSpPr>
        <p:spPr>
          <a:xfrm>
            <a:off x="6633703" y="2729113"/>
            <a:ext cx="14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Test dinamico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" name="Google Shape;205;gbfb3ea86c6_0_5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28613" y="4770088"/>
            <a:ext cx="387042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bfb3ea86c6_0_54"/>
          <p:cNvSpPr txBox="1"/>
          <p:nvPr/>
        </p:nvSpPr>
        <p:spPr>
          <a:xfrm>
            <a:off x="7658900" y="5325950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Reportistica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gbfb3ea86c6_0_54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4</a:t>
            </a:r>
            <a:r>
              <a:rPr b="1" lang="it-IT" sz="2000"/>
              <a:t>/9</a:t>
            </a:r>
            <a:endParaRPr b="1" sz="2000"/>
          </a:p>
        </p:txBody>
      </p:sp>
      <p:pic>
        <p:nvPicPr>
          <p:cNvPr id="208" name="Google Shape;208;gbfb3ea86c6_0_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bfb3ea86c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26924" y="505124"/>
            <a:ext cx="6770201" cy="575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bfb3ea86c6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bfb3ea86c6_0_60"/>
          <p:cNvSpPr txBox="1"/>
          <p:nvPr>
            <p:ph idx="4294967295" type="title"/>
          </p:nvPr>
        </p:nvSpPr>
        <p:spPr>
          <a:xfrm>
            <a:off x="1602525" y="506650"/>
            <a:ext cx="4947300" cy="6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4000">
                <a:solidFill>
                  <a:srgbClr val="FFFFFF"/>
                </a:solidFill>
              </a:rPr>
              <a:t>Front-end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gbfb3ea86c6_0_60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5400000">
            <a:off x="1" y="1888975"/>
            <a:ext cx="4969024" cy="496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bfb3ea86c6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926" y="2828500"/>
            <a:ext cx="1694254" cy="14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bfb3ea86c6_0_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3313" y="1888975"/>
            <a:ext cx="1048538" cy="1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bfb3ea86c6_0_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0163" y="2107726"/>
            <a:ext cx="1611680" cy="161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bfb3ea86c6_0_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9725" y="3153825"/>
            <a:ext cx="2081398" cy="1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bfb3ea86c6_0_6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1325" y="4946588"/>
            <a:ext cx="1344575" cy="13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bfb3ea86c6_0_6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7813" y="4565275"/>
            <a:ext cx="1387944" cy="13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bfb3ea86c6_0_6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96050" y="3749750"/>
            <a:ext cx="531810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bfb3ea86c6_0_60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5</a:t>
            </a:r>
            <a:r>
              <a:rPr b="1" lang="it-IT" sz="2000"/>
              <a:t>/9</a:t>
            </a:r>
            <a:endParaRPr b="1" sz="2000"/>
          </a:p>
        </p:txBody>
      </p:sp>
      <p:pic>
        <p:nvPicPr>
          <p:cNvPr id="225" name="Google Shape;225;gbfb3ea86c6_0_6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bfb3ea86c6_0_60"/>
          <p:cNvSpPr/>
          <p:nvPr/>
        </p:nvSpPr>
        <p:spPr>
          <a:xfrm rot="-831748">
            <a:off x="1077147" y="1680419"/>
            <a:ext cx="3622407" cy="259247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fb3ea86c6_0_60"/>
          <p:cNvSpPr/>
          <p:nvPr/>
        </p:nvSpPr>
        <p:spPr>
          <a:xfrm rot="-2156041">
            <a:off x="5312731" y="1476006"/>
            <a:ext cx="2490572" cy="3384941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bfb3ea86c6_0_60"/>
          <p:cNvSpPr/>
          <p:nvPr/>
        </p:nvSpPr>
        <p:spPr>
          <a:xfrm rot="696919">
            <a:off x="2882870" y="4615656"/>
            <a:ext cx="5110761" cy="1641988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bfb3ea86c6_0_60"/>
          <p:cNvSpPr txBox="1"/>
          <p:nvPr/>
        </p:nvSpPr>
        <p:spPr>
          <a:xfrm>
            <a:off x="1563925" y="2320325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Presentazione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gbfb3ea86c6_0_60"/>
          <p:cNvSpPr txBox="1"/>
          <p:nvPr/>
        </p:nvSpPr>
        <p:spPr>
          <a:xfrm>
            <a:off x="6771175" y="2776550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Struttura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gbfb3ea86c6_0_60"/>
          <p:cNvSpPr txBox="1"/>
          <p:nvPr/>
        </p:nvSpPr>
        <p:spPr>
          <a:xfrm>
            <a:off x="6398325" y="5376125"/>
            <a:ext cx="15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Grafici e manipolazione dati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bfb3ea86c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49211" y="2526664"/>
            <a:ext cx="4680549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bfb3ea86c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811026" y="437100"/>
            <a:ext cx="5858423" cy="498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bfb3ea86c6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bfb3ea86c6_0_66"/>
          <p:cNvSpPr txBox="1"/>
          <p:nvPr>
            <p:ph idx="4294967295" type="title"/>
          </p:nvPr>
        </p:nvSpPr>
        <p:spPr>
          <a:xfrm>
            <a:off x="1733600" y="514325"/>
            <a:ext cx="4947300" cy="6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4000">
                <a:solidFill>
                  <a:srgbClr val="FFFFFF"/>
                </a:solidFill>
              </a:rPr>
              <a:t>Back-end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0" name="Google Shape;240;gbfb3ea86c6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850" y="2371688"/>
            <a:ext cx="1670775" cy="17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bfb3ea86c6_0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9000" y="2132125"/>
            <a:ext cx="2617676" cy="19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bfb3ea86c6_0_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9935" y="4916977"/>
            <a:ext cx="1540075" cy="15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bfb3ea86c6_0_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4625" y="3756100"/>
            <a:ext cx="835950" cy="7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bfb3ea86c6_0_66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6</a:t>
            </a:r>
            <a:r>
              <a:rPr b="1" lang="it-IT" sz="2000"/>
              <a:t>/9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  <p:pic>
        <p:nvPicPr>
          <p:cNvPr id="245" name="Google Shape;245;gbfb3ea86c6_0_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bfb3ea86c6_0_66"/>
          <p:cNvSpPr txBox="1"/>
          <p:nvPr/>
        </p:nvSpPr>
        <p:spPr>
          <a:xfrm>
            <a:off x="6482075" y="5478475"/>
            <a:ext cx="15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Agevola il collegamento con la web app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gbfb3ea86c6_0_66"/>
          <p:cNvSpPr txBox="1"/>
          <p:nvPr/>
        </p:nvSpPr>
        <p:spPr>
          <a:xfrm>
            <a:off x="1300638" y="2729113"/>
            <a:ext cx="1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DB relazionale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8" name="Google Shape;248;gbfb3ea86c6_0_66"/>
          <p:cNvSpPr txBox="1"/>
          <p:nvPr/>
        </p:nvSpPr>
        <p:spPr>
          <a:xfrm>
            <a:off x="7346050" y="3756100"/>
            <a:ext cx="1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Quattrocento Sans"/>
                <a:ea typeface="Quattrocento Sans"/>
                <a:cs typeface="Quattrocento Sans"/>
                <a:sym typeface="Quattrocento Sans"/>
              </a:rPr>
              <a:t>Server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79abd18af6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39163" y="-11"/>
            <a:ext cx="4680549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79abd18af6_1_3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0" y="3772375"/>
            <a:ext cx="3085624" cy="30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79abd18af6_1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79abd18af6_1_33"/>
          <p:cNvSpPr txBox="1"/>
          <p:nvPr>
            <p:ph idx="12" type="sldNum"/>
          </p:nvPr>
        </p:nvSpPr>
        <p:spPr>
          <a:xfrm>
            <a:off x="10750925" y="6419650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7</a:t>
            </a:r>
            <a:r>
              <a:rPr b="1" lang="it-IT" sz="2000"/>
              <a:t>/9</a:t>
            </a:r>
            <a:endParaRPr b="1" sz="2000"/>
          </a:p>
        </p:txBody>
      </p:sp>
      <p:pic>
        <p:nvPicPr>
          <p:cNvPr id="257" name="Google Shape;257;g79abd18af6_1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8550" y="5147050"/>
            <a:ext cx="4260804" cy="1662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g79abd18af6_1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4850" y="5147050"/>
            <a:ext cx="4146898" cy="1662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g79abd18af6_1_33"/>
          <p:cNvSpPr txBox="1"/>
          <p:nvPr/>
        </p:nvSpPr>
        <p:spPr>
          <a:xfrm>
            <a:off x="8541150" y="3493875"/>
            <a:ext cx="249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4A86E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UC 1.1.1</a:t>
            </a:r>
            <a:r>
              <a:rPr lang="it-IT" sz="1600">
                <a:latin typeface="Quattrocento Sans"/>
                <a:ea typeface="Quattrocento Sans"/>
                <a:cs typeface="Quattrocento Sans"/>
                <a:sym typeface="Quattrocento Sans"/>
              </a:rPr>
              <a:t>: caricamento dataset da file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g79abd18af6_1_33"/>
          <p:cNvSpPr txBox="1"/>
          <p:nvPr/>
        </p:nvSpPr>
        <p:spPr>
          <a:xfrm>
            <a:off x="5399350" y="5546425"/>
            <a:ext cx="15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4A86E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 DIMENSIONI</a:t>
            </a:r>
            <a:endParaRPr b="1" sz="1800">
              <a:solidFill>
                <a:srgbClr val="4A86E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1" name="Google Shape;261;g79abd18af6_1_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650" y="1710288"/>
            <a:ext cx="8667676" cy="323716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g79abd18af6_1_33"/>
          <p:cNvSpPr txBox="1"/>
          <p:nvPr/>
        </p:nvSpPr>
        <p:spPr>
          <a:xfrm>
            <a:off x="105650" y="5943750"/>
            <a:ext cx="10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F6B2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 DATI</a:t>
            </a:r>
            <a:endParaRPr b="1" sz="1800">
              <a:solidFill>
                <a:srgbClr val="F6B26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g79abd18af6_1_33"/>
          <p:cNvSpPr txBox="1"/>
          <p:nvPr/>
        </p:nvSpPr>
        <p:spPr>
          <a:xfrm>
            <a:off x="9283000" y="854738"/>
            <a:ext cx="269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6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utilizza un component per la lettura di file CSV:  ogni volta che viene caricato un file vengono create le strutture dati necessarie.</a:t>
            </a:r>
            <a:endParaRPr i="1" sz="1600">
              <a:solidFill>
                <a:srgbClr val="F3F3F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4" name="Google Shape;264;g79abd18af6_1_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79abd18af6_1_33"/>
          <p:cNvSpPr txBox="1"/>
          <p:nvPr>
            <p:ph type="title"/>
          </p:nvPr>
        </p:nvSpPr>
        <p:spPr>
          <a:xfrm>
            <a:off x="579775" y="486425"/>
            <a:ext cx="4947300" cy="6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4000">
                <a:solidFill>
                  <a:srgbClr val="FFFFFF"/>
                </a:solidFill>
              </a:rPr>
              <a:t>Caricamento dataset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79abd18af6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49211" y="2526664"/>
            <a:ext cx="4680549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79abd18af6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39163" y="-11"/>
            <a:ext cx="4680549" cy="39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79abd18af6_1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79abd18af6_1_43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8</a:t>
            </a:r>
            <a:r>
              <a:rPr b="1" lang="it-IT" sz="2000"/>
              <a:t>/9</a:t>
            </a:r>
            <a:endParaRPr b="1" sz="2000"/>
          </a:p>
        </p:txBody>
      </p:sp>
      <p:sp>
        <p:nvSpPr>
          <p:cNvPr id="274" name="Google Shape;274;g79abd18af6_1_43"/>
          <p:cNvSpPr txBox="1"/>
          <p:nvPr/>
        </p:nvSpPr>
        <p:spPr>
          <a:xfrm>
            <a:off x="4465925" y="6158325"/>
            <a:ext cx="33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4A86E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UC 3.1</a:t>
            </a: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: Selezione dell’algoritmo di riduzione dimensionale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5" name="Google Shape;275;g79abd18af6_1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50" y="3031950"/>
            <a:ext cx="6991350" cy="3086100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g79abd18af6_1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9850" y="1451625"/>
            <a:ext cx="3641774" cy="289895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g79abd18af6_1_43"/>
          <p:cNvSpPr txBox="1"/>
          <p:nvPr/>
        </p:nvSpPr>
        <p:spPr>
          <a:xfrm>
            <a:off x="1439250" y="2272950"/>
            <a:ext cx="56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Utilizziamo la libreria Druid.js per la riduzione dimensionale e lasciamo all’utente di configurare diversi parametri in base all’algoritmo scelto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8" name="Google Shape;278;g79abd18af6_1_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79abd18af6_1_43"/>
          <p:cNvSpPr txBox="1"/>
          <p:nvPr>
            <p:ph type="title"/>
          </p:nvPr>
        </p:nvSpPr>
        <p:spPr>
          <a:xfrm>
            <a:off x="579775" y="486425"/>
            <a:ext cx="6028800" cy="6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3500">
                <a:solidFill>
                  <a:srgbClr val="FFFFFF"/>
                </a:solidFill>
              </a:rPr>
              <a:t>Riduzione dimensionale</a:t>
            </a:r>
            <a:endParaRPr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79abd18af6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79088" y="3396363"/>
            <a:ext cx="3740726" cy="318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79abd18af6_1_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9106375" y="0"/>
            <a:ext cx="3085624" cy="30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79abd18af6_1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2697" y="207472"/>
            <a:ext cx="2234126" cy="3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79abd18af6_1_53"/>
          <p:cNvSpPr txBox="1"/>
          <p:nvPr>
            <p:ph idx="12" type="sldNum"/>
          </p:nvPr>
        </p:nvSpPr>
        <p:spPr>
          <a:xfrm>
            <a:off x="10460075" y="6384225"/>
            <a:ext cx="1468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/>
              <a:t>9</a:t>
            </a:r>
            <a:r>
              <a:rPr b="1" lang="it-IT" sz="2000"/>
              <a:t>/9</a:t>
            </a:r>
            <a:endParaRPr b="1" sz="2000"/>
          </a:p>
        </p:txBody>
      </p:sp>
      <p:sp>
        <p:nvSpPr>
          <p:cNvPr id="288" name="Google Shape;288;g79abd18af6_1_53"/>
          <p:cNvSpPr txBox="1"/>
          <p:nvPr/>
        </p:nvSpPr>
        <p:spPr>
          <a:xfrm>
            <a:off x="6728775" y="763075"/>
            <a:ext cx="364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4A86E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UC 5.1</a:t>
            </a: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: visualizzazione Scatter Plot Matrix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4A86E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UC 6.1</a:t>
            </a: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: personalizzazione Scatter Plot Matrix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9" name="Google Shape;289;g79abd18af6_1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00" y="1701800"/>
            <a:ext cx="5408768" cy="5025601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g79abd18af6_1_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0998" y="2066135"/>
            <a:ext cx="5311100" cy="407131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g79abd18af6_1_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6028776" cy="175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9abd18af6_1_53"/>
          <p:cNvSpPr txBox="1"/>
          <p:nvPr>
            <p:ph type="title"/>
          </p:nvPr>
        </p:nvSpPr>
        <p:spPr>
          <a:xfrm>
            <a:off x="587513" y="486250"/>
            <a:ext cx="4947300" cy="62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4000">
                <a:solidFill>
                  <a:srgbClr val="FFFFFF"/>
                </a:solidFill>
              </a:rPr>
              <a:t>Visualizzazione SPM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2021-01-12T09:11:21Z</dcterms:created>
  <dc:creator>Zezze Zenere</dc:creator>
</cp:coreProperties>
</file>