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3a60057cd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3a60057cd_1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28d0f842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7" name="Google Shape;287;gd28d0f842e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ce511c15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7" name="Google Shape;297;gcce511c151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e511c1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5" name="Google Shape;115;gcce511c15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e511c151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cce511c151_3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8d0f842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d28d0f842e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8d0f8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28d0f842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8d0f84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28d0f842e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8d0f842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28d0f842e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8d0f842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7" name="Google Shape;267;gd28d0f842e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4109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7" name="Google Shape;277;gd304109b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692474" y="-3322"/>
            <a:ext cx="1326481" cy="597839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0638" y="15134"/>
            <a:ext cx="2198795" cy="3331017"/>
            <a:chOff x="4473129" y="923925"/>
            <a:chExt cx="3308947" cy="5012817"/>
          </a:xfrm>
        </p:grpSpPr>
        <p:sp>
          <p:nvSpPr>
            <p:cNvPr id="11" name="Google Shape;11;p1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8610681" y="3276652"/>
            <a:ext cx="3529338" cy="3581545"/>
            <a:chOff x="4114800" y="1423987"/>
            <a:chExt cx="3961542" cy="4007547"/>
          </a:xfrm>
        </p:grpSpPr>
        <p:sp>
          <p:nvSpPr>
            <p:cNvPr id="19" name="Google Shape;19;p1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b="0" i="0" sz="44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1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7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3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5" Type="http://schemas.openxmlformats.org/officeDocument/2006/relationships/image" Target="../media/image1.png"/><Relationship Id="rId1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121919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47" y="57415"/>
            <a:ext cx="1427933" cy="14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2029" y="57437"/>
            <a:ext cx="4215619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7060" y="1808459"/>
            <a:ext cx="4528250" cy="160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09" name="Google Shape;109;p13"/>
          <p:cNvSpPr txBox="1"/>
          <p:nvPr/>
        </p:nvSpPr>
        <p:spPr>
          <a:xfrm>
            <a:off x="4338598" y="357725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Product baseline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228600" y="5274800"/>
            <a:ext cx="697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Ingegneria del Software A.A. 2020/2021</a:t>
            </a:r>
            <a:endParaRPr sz="1900"/>
          </a:p>
        </p:txBody>
      </p:sp>
      <p:sp>
        <p:nvSpPr>
          <p:cNvPr id="111" name="Google Shape;111;p13"/>
          <p:cNvSpPr txBox="1"/>
          <p:nvPr/>
        </p:nvSpPr>
        <p:spPr>
          <a:xfrm>
            <a:off x="228600" y="5812700"/>
            <a:ext cx="1108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Aprile 2021</a:t>
            </a:r>
            <a:endParaRPr sz="1700"/>
          </a:p>
        </p:txBody>
      </p:sp>
      <p:sp>
        <p:nvSpPr>
          <p:cNvPr id="112" name="Google Shape;112;p13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7414635" y="380309"/>
            <a:ext cx="5162552" cy="43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550" y="650600"/>
            <a:ext cx="11638900" cy="5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7414635" y="380309"/>
            <a:ext cx="5162552" cy="43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40025" y="57425"/>
            <a:ext cx="4032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Strategy pattern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25" y="1126450"/>
            <a:ext cx="11954951" cy="4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/>
          <p:nvPr/>
        </p:nvSpPr>
        <p:spPr>
          <a:xfrm>
            <a:off x="7840125" y="2954725"/>
            <a:ext cx="4354800" cy="39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 rot="10800000">
            <a:off x="6585649" y="2079975"/>
            <a:ext cx="5616547" cy="477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>
            <a:off x="-13881" y="-6770"/>
            <a:ext cx="2091718" cy="177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 rotWithShape="1">
          <a:blip r:embed="rId4">
            <a:alphaModFix/>
          </a:blip>
          <a:srcRect b="59413" l="0" r="0" t="24280"/>
          <a:stretch/>
        </p:blipFill>
        <p:spPr>
          <a:xfrm>
            <a:off x="0" y="5730850"/>
            <a:ext cx="12192000" cy="65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 rotWithShape="1">
          <a:blip r:embed="rId4">
            <a:alphaModFix/>
          </a:blip>
          <a:srcRect b="59413" l="0" r="0" t="24280"/>
          <a:stretch/>
        </p:blipFill>
        <p:spPr>
          <a:xfrm>
            <a:off x="41450" y="3048150"/>
            <a:ext cx="12192000" cy="65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375" y="9624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7300" y="9624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52775" y="962413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90574" y="962413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7275" y="36609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60651" y="36609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85375" y="3660925"/>
            <a:ext cx="3147076" cy="26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6585650" y="1624725"/>
            <a:ext cx="1744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D966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&gt;Michele Baldisseri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3702638" y="1624725"/>
            <a:ext cx="1744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&gt;Giacomo Sassaro</a:t>
            </a:r>
            <a:endParaRPr b="1" i="1" sz="23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556063" y="1659653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&gt;Alessandro Pirolo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9620200" y="1624738"/>
            <a:ext cx="1744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&gt;Marco Zenere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1213575" y="4389225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&gt;Alessandro Rago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4946889" y="4338775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&gt;Hossain Safdari</a:t>
            </a:r>
            <a:endParaRPr b="1" i="1"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8371613" y="4338775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D9EAD3"/>
              </a:buClr>
              <a:buSzPts val="2800"/>
              <a:buFont typeface="Arial"/>
              <a:buNone/>
            </a:pPr>
            <a:r>
              <a:rPr b="1" i="1" lang="it-IT" sz="2300">
                <a:solidFill>
                  <a:srgbClr val="D9EAD3"/>
                </a:solidFill>
                <a:latin typeface="Calibri"/>
                <a:ea typeface="Calibri"/>
                <a:cs typeface="Calibri"/>
                <a:sym typeface="Calibri"/>
              </a:rPr>
              <a:t>&gt;Paolo Scialpi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78840" y="24"/>
            <a:ext cx="4422235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3855850" y="449200"/>
            <a:ext cx="41019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u="sng">
                <a:solidFill>
                  <a:srgbClr val="3D85C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codebusterswe@gmail.com</a:t>
            </a:r>
            <a:endParaRPr sz="2500" u="sng">
              <a:solidFill>
                <a:srgbClr val="3D85C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10669375" y="6359425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7414635" y="380309"/>
            <a:ext cx="5162552" cy="43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1012266" y="2403579"/>
            <a:ext cx="11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Utente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73600" y="57425"/>
            <a:ext cx="613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Funzionamento generale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50" y="1396284"/>
            <a:ext cx="1344576" cy="1368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4"/>
          <p:cNvCxnSpPr/>
          <p:nvPr/>
        </p:nvCxnSpPr>
        <p:spPr>
          <a:xfrm flipH="1" rot="10800000">
            <a:off x="2056725" y="1643925"/>
            <a:ext cx="958500" cy="270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125" name="Google Shape;12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873" y="1111400"/>
            <a:ext cx="667651" cy="66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4473" y="2192270"/>
            <a:ext cx="612349" cy="768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4"/>
          <p:cNvCxnSpPr/>
          <p:nvPr/>
        </p:nvCxnSpPr>
        <p:spPr>
          <a:xfrm>
            <a:off x="2087163" y="2371281"/>
            <a:ext cx="897600" cy="216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128" name="Google Shape;12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1751" y="1698751"/>
            <a:ext cx="871200" cy="87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4"/>
          <p:cNvCxnSpPr/>
          <p:nvPr/>
        </p:nvCxnSpPr>
        <p:spPr>
          <a:xfrm>
            <a:off x="4039689" y="1730876"/>
            <a:ext cx="619800" cy="2661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30" name="Google Shape;130;p14"/>
          <p:cNvCxnSpPr/>
          <p:nvPr/>
        </p:nvCxnSpPr>
        <p:spPr>
          <a:xfrm flipH="1" rot="10800000">
            <a:off x="3931248" y="2379981"/>
            <a:ext cx="728100" cy="138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31" name="Google Shape;131;p14"/>
          <p:cNvSpPr txBox="1"/>
          <p:nvPr/>
        </p:nvSpPr>
        <p:spPr>
          <a:xfrm>
            <a:off x="4941629" y="1317654"/>
            <a:ext cx="11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Dati </a:t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4875" y="1523755"/>
            <a:ext cx="871198" cy="103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6462" y="3331077"/>
            <a:ext cx="815700" cy="8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89403" y="4354391"/>
            <a:ext cx="910500" cy="92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4"/>
          <p:cNvCxnSpPr/>
          <p:nvPr/>
        </p:nvCxnSpPr>
        <p:spPr>
          <a:xfrm>
            <a:off x="5862289" y="2131476"/>
            <a:ext cx="628200" cy="6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36" name="Google Shape;136;p14"/>
          <p:cNvCxnSpPr/>
          <p:nvPr/>
        </p:nvCxnSpPr>
        <p:spPr>
          <a:xfrm flipH="1">
            <a:off x="7163424" y="2569947"/>
            <a:ext cx="1800" cy="6240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37" name="Google Shape;137;p14"/>
          <p:cNvCxnSpPr/>
          <p:nvPr/>
        </p:nvCxnSpPr>
        <p:spPr>
          <a:xfrm flipH="1">
            <a:off x="5481374" y="4146785"/>
            <a:ext cx="843900" cy="4449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38" name="Google Shape;138;p14"/>
          <p:cNvSpPr/>
          <p:nvPr/>
        </p:nvSpPr>
        <p:spPr>
          <a:xfrm>
            <a:off x="2599488" y="967125"/>
            <a:ext cx="1662300" cy="2144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679975" y="3193950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Recupero dati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7775753" y="2192997"/>
            <a:ext cx="897510" cy="1532797"/>
          </a:xfrm>
          <a:custGeom>
            <a:rect b="b" l="l" r="r" t="t"/>
            <a:pathLst>
              <a:path extrusionOk="0" h="61318" w="35904">
                <a:moveTo>
                  <a:pt x="404" y="60915"/>
                </a:moveTo>
                <a:lnTo>
                  <a:pt x="35501" y="61318"/>
                </a:lnTo>
                <a:lnTo>
                  <a:pt x="35904" y="403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31538F"/>
            </a:solidFill>
            <a:prstDash val="lgDash"/>
            <a:miter lim="8000"/>
            <a:headEnd len="sm" w="sm" type="none"/>
            <a:tailEnd len="sm" w="sm" type="stealth"/>
          </a:ln>
        </p:spPr>
      </p:sp>
      <p:sp>
        <p:nvSpPr>
          <p:cNvPr id="141" name="Google Shape;141;p14"/>
          <p:cNvSpPr txBox="1"/>
          <p:nvPr/>
        </p:nvSpPr>
        <p:spPr>
          <a:xfrm>
            <a:off x="5000275" y="3459338"/>
            <a:ext cx="16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Riduzione dimensionale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6566700" y="1026650"/>
            <a:ext cx="16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Scelta delle dimensioni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854100" y="4588788"/>
            <a:ext cx="16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Scelta visualizzazione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08189" y="4588789"/>
            <a:ext cx="871200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4105500" y="5460000"/>
            <a:ext cx="14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Dati elaborati </a:t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 flipH="1" rot="10800000">
            <a:off x="5571425" y="4872250"/>
            <a:ext cx="2071200" cy="798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147" name="Google Shape;14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74813" y="5839077"/>
            <a:ext cx="815725" cy="808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4"/>
          <p:cNvCxnSpPr/>
          <p:nvPr/>
        </p:nvCxnSpPr>
        <p:spPr>
          <a:xfrm flipH="1">
            <a:off x="8197250" y="5302250"/>
            <a:ext cx="192600" cy="4437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49" name="Google Shape;149;p14"/>
          <p:cNvSpPr txBox="1"/>
          <p:nvPr/>
        </p:nvSpPr>
        <p:spPr>
          <a:xfrm>
            <a:off x="5330725" y="6275925"/>
            <a:ext cx="18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Personalizzazione</a:t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28300" y="15832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263463" y="2960525"/>
            <a:ext cx="723900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4"/>
          <p:cNvCxnSpPr/>
          <p:nvPr/>
        </p:nvCxnSpPr>
        <p:spPr>
          <a:xfrm>
            <a:off x="8889050" y="2897475"/>
            <a:ext cx="743100" cy="93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oval"/>
            <a:tailEnd len="sm" w="sm" type="none"/>
          </a:ln>
        </p:spPr>
      </p:cxnSp>
      <p:cxnSp>
        <p:nvCxnSpPr>
          <p:cNvPr id="153" name="Google Shape;153;p14"/>
          <p:cNvCxnSpPr/>
          <p:nvPr/>
        </p:nvCxnSpPr>
        <p:spPr>
          <a:xfrm rot="10800000">
            <a:off x="9605625" y="2379900"/>
            <a:ext cx="7800" cy="10350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4" name="Google Shape;154;p14"/>
          <p:cNvCxnSpPr/>
          <p:nvPr/>
        </p:nvCxnSpPr>
        <p:spPr>
          <a:xfrm flipH="1">
            <a:off x="9604200" y="2116675"/>
            <a:ext cx="357300" cy="2727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Google Shape;155;p14"/>
          <p:cNvCxnSpPr/>
          <p:nvPr/>
        </p:nvCxnSpPr>
        <p:spPr>
          <a:xfrm rot="10800000">
            <a:off x="9624175" y="3396075"/>
            <a:ext cx="639300" cy="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6" name="Google Shape;156;p14"/>
          <p:cNvSpPr txBox="1"/>
          <p:nvPr/>
        </p:nvSpPr>
        <p:spPr>
          <a:xfrm>
            <a:off x="10122375" y="2666963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Distanza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9828300" y="1241450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5553775" y="574850"/>
            <a:ext cx="1662300" cy="587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5400000">
            <a:off x="-181265" y="4609809"/>
            <a:ext cx="242945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8576247" y="291528"/>
            <a:ext cx="3907283" cy="332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25" y="2666538"/>
            <a:ext cx="1303299" cy="13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000" y="829775"/>
            <a:ext cx="1179250" cy="11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073" y="4987153"/>
            <a:ext cx="1151100" cy="111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5900" y="2446362"/>
            <a:ext cx="1660475" cy="16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6900" y="2498563"/>
            <a:ext cx="1556050" cy="15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/>
          <p:nvPr/>
        </p:nvSpPr>
        <p:spPr>
          <a:xfrm>
            <a:off x="2147600" y="405925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ostgreSQL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4155313" y="405925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xpress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5986113" y="405925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eact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7793863" y="405925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ode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8249" y="2701149"/>
            <a:ext cx="1303300" cy="13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326000" y="57425"/>
            <a:ext cx="613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PERN </a:t>
            </a: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stack web app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5400000">
            <a:off x="-181265" y="4609809"/>
            <a:ext cx="242945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8576247" y="291528"/>
            <a:ext cx="3907283" cy="332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825" y="2196275"/>
            <a:ext cx="6328400" cy="256629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326000" y="57425"/>
            <a:ext cx="613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web app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5400000">
            <a:off x="-181265" y="4609809"/>
            <a:ext cx="242945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8576247" y="291528"/>
            <a:ext cx="3907283" cy="332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945729" y="1498858"/>
            <a:ext cx="3778200" cy="4356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433025" y="1579791"/>
            <a:ext cx="3597000" cy="4173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1843681" y="1829766"/>
            <a:ext cx="3597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latin typeface="Lato"/>
                <a:ea typeface="Lato"/>
                <a:cs typeface="Lato"/>
                <a:sym typeface="Lato"/>
              </a:rPr>
              <a:t>Store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035288" y="1579791"/>
            <a:ext cx="3597000" cy="4173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6354022" y="1859389"/>
            <a:ext cx="3597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latin typeface="Lato"/>
                <a:ea typeface="Lato"/>
                <a:cs typeface="Lato"/>
                <a:sym typeface="Lato"/>
              </a:rPr>
              <a:t>Components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848916" y="2616886"/>
            <a:ext cx="2775600" cy="70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2230806" y="2663392"/>
            <a:ext cx="2011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State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843681" y="3472744"/>
            <a:ext cx="2775600" cy="70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1843681" y="3519251"/>
            <a:ext cx="2775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Computed Values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1848916" y="4328603"/>
            <a:ext cx="2775600" cy="70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848916" y="4375110"/>
            <a:ext cx="2775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Actions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965" y="1914707"/>
            <a:ext cx="545908" cy="55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7930" y="1857356"/>
            <a:ext cx="932904" cy="66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>
            <a:off x="6576537" y="2892964"/>
            <a:ext cx="2516400" cy="77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6445949" y="2948209"/>
            <a:ext cx="2775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Component 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475752" y="2785081"/>
            <a:ext cx="2710200" cy="99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	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7194023" y="2549810"/>
            <a:ext cx="1294500" cy="25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7233881" y="2436176"/>
            <a:ext cx="1221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Lato"/>
                <a:ea typeface="Lato"/>
                <a:cs typeface="Lato"/>
                <a:sym typeface="Lato"/>
              </a:rPr>
              <a:t>Observer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443098" y="4265199"/>
            <a:ext cx="2775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Lato"/>
                <a:ea typeface="Lato"/>
                <a:cs typeface="Lato"/>
                <a:sym typeface="Lato"/>
              </a:rPr>
              <a:t>Component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472901" y="4102071"/>
            <a:ext cx="2710200" cy="99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	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6583093" y="4213402"/>
            <a:ext cx="2516400" cy="77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	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7180703" y="3855391"/>
            <a:ext cx="1294500" cy="25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7220561" y="3741756"/>
            <a:ext cx="1221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Lato"/>
                <a:ea typeface="Lato"/>
                <a:cs typeface="Lato"/>
                <a:sym typeface="Lato"/>
              </a:rPr>
              <a:t>Observer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974675" y="1202158"/>
            <a:ext cx="1739700" cy="294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6974675" y="1114488"/>
            <a:ext cx="17397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latin typeface="Lato"/>
                <a:ea typeface="Lato"/>
                <a:cs typeface="Lato"/>
                <a:sym typeface="Lato"/>
              </a:rPr>
              <a:t>Provider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478400" y="209825"/>
            <a:ext cx="7651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Mobx </a:t>
            </a: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5400000">
            <a:off x="-181265" y="4609809"/>
            <a:ext cx="242945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8576247" y="291528"/>
            <a:ext cx="3907283" cy="332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78400" y="209825"/>
            <a:ext cx="7651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MVVM 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656950" y="2194400"/>
            <a:ext cx="2447400" cy="390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6751182" y="2706447"/>
            <a:ext cx="2262900" cy="957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6751182" y="3768414"/>
            <a:ext cx="2262900" cy="957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6751182" y="4925855"/>
            <a:ext cx="2262900" cy="957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6589777" y="2165249"/>
            <a:ext cx="2585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RootStore</a:t>
            </a:r>
            <a:endParaRPr i="1" sz="2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6589777" y="2933724"/>
            <a:ext cx="2585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i="1" lang="it-IT" sz="21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i="1" sz="21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6589777" y="4028824"/>
            <a:ext cx="2585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DistMatrices</a:t>
            </a:r>
            <a:r>
              <a:rPr i="1" lang="it-IT" sz="21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i="1" sz="21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6589777" y="5186249"/>
            <a:ext cx="2585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Preferences</a:t>
            </a:r>
            <a:r>
              <a:rPr i="1" lang="it-IT" sz="21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i="1" sz="21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2356014" y="1025525"/>
            <a:ext cx="1836600" cy="1836600"/>
          </a:xfrm>
          <a:prstGeom prst="ellipse">
            <a:avLst/>
          </a:prstGeom>
          <a:solidFill>
            <a:srgbClr val="F9CB9C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CC0000"/>
                </a:solidFill>
              </a:rPr>
              <a:t>View</a:t>
            </a:r>
            <a:endParaRPr i="1" sz="2100">
              <a:solidFill>
                <a:srgbClr val="CC0000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2356026" y="4128675"/>
            <a:ext cx="1836600" cy="18366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674EA7"/>
                </a:solidFill>
              </a:rPr>
              <a:t>View </a:t>
            </a:r>
            <a:endParaRPr i="1" sz="2100"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100">
                <a:solidFill>
                  <a:srgbClr val="674EA7"/>
                </a:solidFill>
              </a:rPr>
              <a:t>Model</a:t>
            </a:r>
            <a:endParaRPr i="1" sz="2100">
              <a:solidFill>
                <a:srgbClr val="674EA7"/>
              </a:solidFill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4601002" y="4537625"/>
            <a:ext cx="15276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1979032" y="3260650"/>
            <a:ext cx="838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Lato"/>
                <a:ea typeface="Lato"/>
                <a:cs typeface="Lato"/>
                <a:sym typeface="Lato"/>
              </a:rPr>
              <a:t>owns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8"/>
          <p:cNvSpPr/>
          <p:nvPr/>
        </p:nvSpPr>
        <p:spPr>
          <a:xfrm rot="10800000">
            <a:off x="4626038" y="5147275"/>
            <a:ext cx="1477500" cy="188400"/>
          </a:xfrm>
          <a:prstGeom prst="rightArrow">
            <a:avLst>
              <a:gd fmla="val 50000" name="adj1"/>
              <a:gd fmla="val 42230" name="adj2"/>
            </a:avLst>
          </a:prstGeom>
          <a:solidFill>
            <a:srgbClr val="45818E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3621330" y="3260650"/>
            <a:ext cx="1963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Lato"/>
                <a:ea typeface="Lato"/>
                <a:cs typeface="Lato"/>
                <a:sym typeface="Lato"/>
              </a:rPr>
              <a:t>updates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8"/>
          <p:cNvSpPr/>
          <p:nvPr/>
        </p:nvSpPr>
        <p:spPr>
          <a:xfrm rot="5400000">
            <a:off x="2435025" y="3401200"/>
            <a:ext cx="9528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 rot="-5400000">
            <a:off x="3002925" y="3401125"/>
            <a:ext cx="952800" cy="188400"/>
          </a:xfrm>
          <a:prstGeom prst="rightArrow">
            <a:avLst>
              <a:gd fmla="val 50000" name="adj1"/>
              <a:gd fmla="val 42230" name="adj2"/>
            </a:avLst>
          </a:prstGeom>
          <a:solidFill>
            <a:srgbClr val="45818E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895905" y="5298450"/>
            <a:ext cx="1963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Lato"/>
                <a:ea typeface="Lato"/>
                <a:cs typeface="Lato"/>
                <a:sym typeface="Lato"/>
              </a:rPr>
              <a:t>updates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4972095" y="4203975"/>
            <a:ext cx="838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Lato"/>
                <a:ea typeface="Lato"/>
                <a:cs typeface="Lato"/>
                <a:sym typeface="Lato"/>
              </a:rPr>
              <a:t>owns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5400000">
            <a:off x="-181265" y="4609809"/>
            <a:ext cx="242945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8576247" y="291528"/>
            <a:ext cx="3907283" cy="332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326000" y="57425"/>
            <a:ext cx="613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075" y="822525"/>
            <a:ext cx="10276800" cy="49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7414635" y="380309"/>
            <a:ext cx="5162552" cy="43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4" name="Google Shape;2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92" y="553200"/>
            <a:ext cx="10987707" cy="57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7414635" y="380309"/>
            <a:ext cx="5162552" cy="43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/12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01" y="481839"/>
            <a:ext cx="11236351" cy="58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