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4" r:id="rId1"/>
    <p:sldMasterId id="2147483665" r:id="rId2"/>
  </p:sldMasterIdLst>
  <p:notesMasterIdLst>
    <p:notesMasterId r:id="rId19"/>
  </p:notesMasterIdLst>
  <p:handoutMasterIdLst>
    <p:handoutMasterId r:id="rId20"/>
  </p:handout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71" r:id="rId10"/>
    <p:sldId id="273" r:id="rId11"/>
    <p:sldId id="272" r:id="rId12"/>
    <p:sldId id="264" r:id="rId13"/>
    <p:sldId id="267" r:id="rId14"/>
    <p:sldId id="266" r:id="rId15"/>
    <p:sldId id="268" r:id="rId16"/>
    <p:sldId id="269" r:id="rId17"/>
    <p:sldId id="270" r:id="rId18"/>
  </p:sldIdLst>
  <p:sldSz cx="9144000" cy="6858000" type="screen4x3"/>
  <p:notesSz cx="6858000" cy="9144000"/>
  <p:embeddedFontLst>
    <p:embeddedFont>
      <p:font typeface="Consolas" panose="020B0609020204030204" pitchFamily="49" charset="0"/>
      <p:regular r:id="rId21"/>
      <p:bold r:id="rId22"/>
      <p:italic r:id="rId23"/>
      <p:boldItalic r:id="rId24"/>
    </p:embeddedFont>
    <p:embeddedFont>
      <p:font typeface="Segoe UI" panose="020B0502040204020203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AFE373-BDC1-3135-2FEB-41F7888ACE60}" v="976" dt="2025-07-16T17:18:33.846"/>
    <p1510:client id="{BCB4DB06-B24F-4560-B73E-F8C78F875223}" v="329" dt="2025-07-16T17:48:42.071"/>
    <p1510:client id="{E164A9A8-989A-95FE-C26E-A04E6233DD0D}" v="429" dt="2025-07-15T14:46:15.9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63" autoAdjust="0"/>
    <p:restoredTop sz="86441" autoAdjust="0"/>
  </p:normalViewPr>
  <p:slideViewPr>
    <p:cSldViewPr snapToGrid="0">
      <p:cViewPr varScale="1">
        <p:scale>
          <a:sx n="95" d="100"/>
          <a:sy n="95" d="100"/>
        </p:scale>
        <p:origin x="166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font" Target="fonts/font1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FCF3FACD-E40D-F1E0-98AF-AE77CC219F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598EC47-E7FB-B24B-2DA1-71F5DFC8065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69F890-3609-4E18-B68A-510CF7125ACB}" type="datetimeFigureOut">
              <a:rPr lang="it-IT" smtClean="0"/>
              <a:t>16/07/2025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5BF35B0-3127-1F1A-553E-7987606AC07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14B9BE9-E5C6-480C-0B4B-8F8DEA543D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5E2708-3085-411A-9778-68DAEF1DE1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0123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022B6378-76F5-757D-01AA-637DBBDAF6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>
            <a:extLst>
              <a:ext uri="{FF2B5EF4-FFF2-40B4-BE49-F238E27FC236}">
                <a16:creationId xmlns:a16="http://schemas.microsoft.com/office/drawing/2014/main" id="{2EE92389-F200-5B6C-FCA9-6DC3BA2570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>
            <a:extLst>
              <a:ext uri="{FF2B5EF4-FFF2-40B4-BE49-F238E27FC236}">
                <a16:creationId xmlns:a16="http://schemas.microsoft.com/office/drawing/2014/main" id="{2A4C13F7-BD11-84F5-1330-5B57F9C5B2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48091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9336BA10-C1E7-B782-7BA0-FBEFF9B9B9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>
            <a:extLst>
              <a:ext uri="{FF2B5EF4-FFF2-40B4-BE49-F238E27FC236}">
                <a16:creationId xmlns:a16="http://schemas.microsoft.com/office/drawing/2014/main" id="{D984B07B-85A8-A177-D2D4-379BA1C85E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>
            <a:extLst>
              <a:ext uri="{FF2B5EF4-FFF2-40B4-BE49-F238E27FC236}">
                <a16:creationId xmlns:a16="http://schemas.microsoft.com/office/drawing/2014/main" id="{FC248A13-41A6-70EF-2528-9E218BDCF2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20707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FA0F4EE9-5E1D-D653-EF03-682CDD54D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>
            <a:extLst>
              <a:ext uri="{FF2B5EF4-FFF2-40B4-BE49-F238E27FC236}">
                <a16:creationId xmlns:a16="http://schemas.microsoft.com/office/drawing/2014/main" id="{2B20A230-C634-763A-B1A8-9B4733E3DD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>
            <a:extLst>
              <a:ext uri="{FF2B5EF4-FFF2-40B4-BE49-F238E27FC236}">
                <a16:creationId xmlns:a16="http://schemas.microsoft.com/office/drawing/2014/main" id="{978DD31C-C521-4B0B-27ED-FCA2152158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36742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77EF3D6A-0BC2-FBE1-8F8C-593426D4A4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>
            <a:extLst>
              <a:ext uri="{FF2B5EF4-FFF2-40B4-BE49-F238E27FC236}">
                <a16:creationId xmlns:a16="http://schemas.microsoft.com/office/drawing/2014/main" id="{A37C1115-DBDF-2659-34F5-6D89F48F6F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>
            <a:extLst>
              <a:ext uri="{FF2B5EF4-FFF2-40B4-BE49-F238E27FC236}">
                <a16:creationId xmlns:a16="http://schemas.microsoft.com/office/drawing/2014/main" id="{AAA3A655-4C3F-CA1B-AC10-1DCC213883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8379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126BAD44-5BD0-0A14-BBDB-FA3EC0ED2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>
            <a:extLst>
              <a:ext uri="{FF2B5EF4-FFF2-40B4-BE49-F238E27FC236}">
                <a16:creationId xmlns:a16="http://schemas.microsoft.com/office/drawing/2014/main" id="{543A2864-D5EE-DD14-50B3-DF1BF4875B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>
            <a:extLst>
              <a:ext uri="{FF2B5EF4-FFF2-40B4-BE49-F238E27FC236}">
                <a16:creationId xmlns:a16="http://schemas.microsoft.com/office/drawing/2014/main" id="{431FD0EC-7C1D-830F-2265-B2FE40B0F7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80596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B1B2CD8A-F876-BB69-586A-2D43704B2D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>
            <a:extLst>
              <a:ext uri="{FF2B5EF4-FFF2-40B4-BE49-F238E27FC236}">
                <a16:creationId xmlns:a16="http://schemas.microsoft.com/office/drawing/2014/main" id="{D6576DA0-0AC9-FAD4-826A-BA2D4734ED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>
            <a:extLst>
              <a:ext uri="{FF2B5EF4-FFF2-40B4-BE49-F238E27FC236}">
                <a16:creationId xmlns:a16="http://schemas.microsoft.com/office/drawing/2014/main" id="{6849A8B2-78FE-A6E4-9E36-C1F6404E62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89577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0A12FFF1-229A-F612-BC5E-9ADC9A11E4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>
            <a:extLst>
              <a:ext uri="{FF2B5EF4-FFF2-40B4-BE49-F238E27FC236}">
                <a16:creationId xmlns:a16="http://schemas.microsoft.com/office/drawing/2014/main" id="{B4992BC5-F8EB-C2AE-A6A4-35A1B10934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>
            <a:extLst>
              <a:ext uri="{FF2B5EF4-FFF2-40B4-BE49-F238E27FC236}">
                <a16:creationId xmlns:a16="http://schemas.microsoft.com/office/drawing/2014/main" id="{5EE99185-68CC-FA1A-940E-E9AAEBE7A0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3920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0635C6F3-70C6-DFE0-A8C8-6D858F4649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>
            <a:extLst>
              <a:ext uri="{FF2B5EF4-FFF2-40B4-BE49-F238E27FC236}">
                <a16:creationId xmlns:a16="http://schemas.microsoft.com/office/drawing/2014/main" id="{C9C6CB6A-0659-40E3-1082-CCC372F92F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>
            <a:extLst>
              <a:ext uri="{FF2B5EF4-FFF2-40B4-BE49-F238E27FC236}">
                <a16:creationId xmlns:a16="http://schemas.microsoft.com/office/drawing/2014/main" id="{33BA1F16-92B7-9030-D313-CC5FA14A31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0203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94F5F062-0448-6A10-1935-6E0886AD0B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>
            <a:extLst>
              <a:ext uri="{FF2B5EF4-FFF2-40B4-BE49-F238E27FC236}">
                <a16:creationId xmlns:a16="http://schemas.microsoft.com/office/drawing/2014/main" id="{E6AB7475-E84A-D8D0-01DD-E7C191B1A16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>
            <a:extLst>
              <a:ext uri="{FF2B5EF4-FFF2-40B4-BE49-F238E27FC236}">
                <a16:creationId xmlns:a16="http://schemas.microsoft.com/office/drawing/2014/main" id="{9D2D0AF3-8D84-9592-F971-C9FB084C0D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9892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9D08C659-EF83-0C7D-F594-B9E1052739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>
            <a:extLst>
              <a:ext uri="{FF2B5EF4-FFF2-40B4-BE49-F238E27FC236}">
                <a16:creationId xmlns:a16="http://schemas.microsoft.com/office/drawing/2014/main" id="{9ADC5C72-10E6-77C7-CFB7-ACA3809F09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>
            <a:extLst>
              <a:ext uri="{FF2B5EF4-FFF2-40B4-BE49-F238E27FC236}">
                <a16:creationId xmlns:a16="http://schemas.microsoft.com/office/drawing/2014/main" id="{7C40C402-FB71-FE23-6764-BA412C763B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0423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596C7AD8-9081-4A0A-94F5-654A17B392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>
            <a:extLst>
              <a:ext uri="{FF2B5EF4-FFF2-40B4-BE49-F238E27FC236}">
                <a16:creationId xmlns:a16="http://schemas.microsoft.com/office/drawing/2014/main" id="{44153757-2D8C-2C95-E491-B64BBD861B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>
            <a:extLst>
              <a:ext uri="{FF2B5EF4-FFF2-40B4-BE49-F238E27FC236}">
                <a16:creationId xmlns:a16="http://schemas.microsoft.com/office/drawing/2014/main" id="{F04A7C8D-FD03-1027-2A09-BBE6E48EBA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4140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2611D2B4-2468-17FD-8E2B-8F590F5CEC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>
            <a:extLst>
              <a:ext uri="{FF2B5EF4-FFF2-40B4-BE49-F238E27FC236}">
                <a16:creationId xmlns:a16="http://schemas.microsoft.com/office/drawing/2014/main" id="{6B924CC7-F108-C2AF-CF1E-F16A27B389A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>
            <a:extLst>
              <a:ext uri="{FF2B5EF4-FFF2-40B4-BE49-F238E27FC236}">
                <a16:creationId xmlns:a16="http://schemas.microsoft.com/office/drawing/2014/main" id="{754C7F0D-704F-3FD8-84AA-29DE4AC2C0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4816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40EE4F96-B989-3DE9-0E9F-7B18FDE373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>
            <a:extLst>
              <a:ext uri="{FF2B5EF4-FFF2-40B4-BE49-F238E27FC236}">
                <a16:creationId xmlns:a16="http://schemas.microsoft.com/office/drawing/2014/main" id="{26632797-A42D-33FB-08D6-CE3C6C3D5B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>
            <a:extLst>
              <a:ext uri="{FF2B5EF4-FFF2-40B4-BE49-F238E27FC236}">
                <a16:creationId xmlns:a16="http://schemas.microsoft.com/office/drawing/2014/main" id="{541243D7-9BE0-A8E3-CBFE-89164C54B9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39550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60A45242-23A1-85CA-176A-73B6FE59B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>
            <a:extLst>
              <a:ext uri="{FF2B5EF4-FFF2-40B4-BE49-F238E27FC236}">
                <a16:creationId xmlns:a16="http://schemas.microsoft.com/office/drawing/2014/main" id="{8B223A6B-9E22-919E-36E7-241A4EB6D3B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>
            <a:extLst>
              <a:ext uri="{FF2B5EF4-FFF2-40B4-BE49-F238E27FC236}">
                <a16:creationId xmlns:a16="http://schemas.microsoft.com/office/drawing/2014/main" id="{B2F31278-C246-B534-8150-6C76871C8A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5994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uota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‹N›</a:t>
            </a:fld>
            <a:endParaRPr sz="13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 2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‹N›</a:t>
            </a:fld>
            <a:endParaRPr sz="13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 3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‹N›</a:t>
            </a:fld>
            <a:endParaRPr sz="13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-182567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ource Sans Pro"/>
              <a:buChar char="●"/>
              <a:defRPr sz="3000" b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960725"/>
            <a:ext cx="8229600" cy="5578500"/>
          </a:xfrm>
          <a:prstGeom prst="rect">
            <a:avLst/>
          </a:prstGeom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  <a:defRPr sz="22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68300" rtl="0">
              <a:spcBef>
                <a:spcPts val="1300"/>
              </a:spcBef>
              <a:spcAft>
                <a:spcPts val="0"/>
              </a:spcAft>
              <a:buSzPts val="2200"/>
              <a:buFont typeface="Calibri"/>
              <a:buChar char="○"/>
              <a:defRPr sz="22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68300" rtl="0">
              <a:spcBef>
                <a:spcPts val="1000"/>
              </a:spcBef>
              <a:spcAft>
                <a:spcPts val="0"/>
              </a:spcAft>
              <a:buSzPts val="2200"/>
              <a:buFont typeface="Calibri"/>
              <a:buChar char="■"/>
              <a:defRPr sz="22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68300" rtl="0">
              <a:spcBef>
                <a:spcPts val="700"/>
              </a:spcBef>
              <a:spcAft>
                <a:spcPts val="0"/>
              </a:spcAft>
              <a:buSzPts val="2200"/>
              <a:buFont typeface="Calibri"/>
              <a:buChar char="●"/>
              <a:defRPr sz="22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68300" rtl="0">
              <a:spcBef>
                <a:spcPts val="500"/>
              </a:spcBef>
              <a:spcAft>
                <a:spcPts val="0"/>
              </a:spcAft>
              <a:buSzPts val="2200"/>
              <a:buFont typeface="Calibri"/>
              <a:buChar char="○"/>
              <a:defRPr sz="22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68300" rtl="0">
              <a:spcBef>
                <a:spcPts val="200"/>
              </a:spcBef>
              <a:spcAft>
                <a:spcPts val="0"/>
              </a:spcAft>
              <a:buSzPts val="2200"/>
              <a:buFont typeface="Calibri"/>
              <a:buChar char="■"/>
              <a:defRPr sz="2200"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68300" rtl="0">
              <a:spcBef>
                <a:spcPts val="200"/>
              </a:spcBef>
              <a:spcAft>
                <a:spcPts val="0"/>
              </a:spcAft>
              <a:buSzPts val="2200"/>
              <a:buFont typeface="Calibri"/>
              <a:buChar char="●"/>
              <a:defRPr sz="2200"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68300" rtl="0">
              <a:spcBef>
                <a:spcPts val="200"/>
              </a:spcBef>
              <a:spcAft>
                <a:spcPts val="0"/>
              </a:spcAft>
              <a:buSzPts val="2200"/>
              <a:buFont typeface="Calibri"/>
              <a:buChar char="○"/>
              <a:defRPr sz="2200"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68300" rtl="0">
              <a:spcBef>
                <a:spcPts val="200"/>
              </a:spcBef>
              <a:spcAft>
                <a:spcPts val="200"/>
              </a:spcAft>
              <a:buSzPts val="2200"/>
              <a:buFont typeface="Calibri"/>
              <a:buChar char="■"/>
              <a:defRPr sz="22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Shape 22"/>
          <p:cNvSpPr txBox="1">
            <a:spLocks noGrp="1"/>
          </p:cNvSpPr>
          <p:nvPr>
            <p:ph type="subTitle" idx="2"/>
          </p:nvPr>
        </p:nvSpPr>
        <p:spPr>
          <a:xfrm>
            <a:off x="4404025" y="-324175"/>
            <a:ext cx="2916300" cy="1129200"/>
          </a:xfrm>
          <a:prstGeom prst="rect">
            <a:avLst/>
          </a:prstGeom>
        </p:spPr>
        <p:txBody>
          <a:bodyPr spcFirstLastPara="1" wrap="square" lIns="82925" tIns="82925" rIns="82925" bIns="829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 rtl="0">
              <a:spcBef>
                <a:spcPts val="130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130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130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130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130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130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130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1300"/>
              </a:spcBef>
              <a:spcAft>
                <a:spcPts val="1300"/>
              </a:spcAft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pic>
        <p:nvPicPr>
          <p:cNvPr id="23" name="Shape 23" descr="unipdlog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24575" y="51550"/>
            <a:ext cx="1460950" cy="65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hape 24"/>
          <p:cNvSpPr/>
          <p:nvPr/>
        </p:nvSpPr>
        <p:spPr>
          <a:xfrm>
            <a:off x="7392000" y="0"/>
            <a:ext cx="1752000" cy="7119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" name="Shape 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3400" y="-92125"/>
            <a:ext cx="2130600" cy="9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6480" y="1604328"/>
            <a:ext cx="8190600" cy="44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457200" marR="0" lvl="0" indent="-3111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marR="0" lvl="1" indent="-311150" algn="l" rtl="0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marR="0" lvl="2" indent="-311150" algn="l" rtl="0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marR="0" lvl="3" indent="-311150" algn="l" rtl="0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marR="0" lvl="4" indent="-31115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marR="0" lvl="5" indent="-31115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marR="0" lvl="6" indent="-31115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marR="0" lvl="7" indent="-31115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marR="0" lvl="8" indent="-311150" algn="l" rtl="0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456480" y="6247376"/>
            <a:ext cx="20925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0" marR="0" lvl="0" indent="-82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673100" marR="0" lvl="1" indent="-336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041400" marR="0" lvl="2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447800" marR="0" lvl="3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1866900" marR="0" lvl="4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286000" marR="0" lvl="5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111500" marR="0" lvl="6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4356100" marR="0" lvl="7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6019800" marR="0" lvl="8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3127680" y="6247376"/>
            <a:ext cx="28614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0" marR="0" lvl="0" indent="-82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673100" marR="0" lvl="1" indent="-336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041400" marR="0" lvl="2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447800" marR="0" lvl="3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1866900" marR="0" lvl="4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286000" marR="0" lvl="5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111500" marR="0" lvl="6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4356100" marR="0" lvl="7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6019800" marR="0" lvl="8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6554880" y="6247376"/>
            <a:ext cx="20925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‹N›</a:t>
            </a:fld>
            <a:endParaRPr sz="1300"/>
          </a:p>
        </p:txBody>
      </p:sp>
      <p:pic>
        <p:nvPicPr>
          <p:cNvPr id="10" name="Shape 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2500" cy="71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520" y="6215693"/>
            <a:ext cx="9142500" cy="66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62720" y="-184339"/>
            <a:ext cx="8190600" cy="11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/>
          <a:lstStyle>
            <a:lvl1pPr marL="0" marR="0" lvl="0" indent="-82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673100" marR="0" lvl="1" indent="-336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041400" marR="0" lvl="2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447800" marR="0" lvl="3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1866900" marR="0" lvl="4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286000" marR="0" lvl="5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111500" marR="0" lvl="6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4356100" marR="0" lvl="7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6019800" marR="0" lvl="8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13" name="Shape 13"/>
          <p:cNvSpPr txBox="1"/>
          <p:nvPr/>
        </p:nvSpPr>
        <p:spPr>
          <a:xfrm>
            <a:off x="8163359" y="6559888"/>
            <a:ext cx="4563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50" tIns="42450" rIns="81650" bIns="42450" anchor="t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D9CFAB"/>
              </a:buClr>
              <a:buFont typeface="Arial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D9CFAB"/>
                </a:solidFill>
                <a:latin typeface="Arial"/>
                <a:ea typeface="Arial"/>
                <a:cs typeface="Arial"/>
                <a:sym typeface="Arial"/>
              </a:rPr>
              <a:t>‹N›</a:t>
            </a:fld>
            <a:r>
              <a:rPr lang="en" sz="900" b="0" i="0" u="none" strike="noStrike" cap="none">
                <a:solidFill>
                  <a:srgbClr val="D9CFAB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" sz="900">
                <a:solidFill>
                  <a:srgbClr val="D9CFAB"/>
                </a:solidFill>
              </a:rPr>
              <a:t>10</a:t>
            </a:r>
            <a:endParaRPr sz="13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‹N›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rive.google.com/drive/folders/1Y-0EGwMH8Gs210ZqBgMvga6Vp0YG-5DW?usp=sharin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-19225" y="0"/>
            <a:ext cx="9163206" cy="6553170"/>
          </a:xfrm>
          <a:prstGeom prst="flowChartDocument">
            <a:avLst/>
          </a:prstGeom>
          <a:solidFill>
            <a:srgbClr val="666666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19300" y="-1"/>
            <a:ext cx="9163206" cy="6476976"/>
          </a:xfrm>
          <a:prstGeom prst="flowChartDocument">
            <a:avLst/>
          </a:prstGeom>
          <a:solidFill>
            <a:srgbClr val="990000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Shape 85"/>
          <p:cNvSpPr txBox="1"/>
          <p:nvPr/>
        </p:nvSpPr>
        <p:spPr>
          <a:xfrm>
            <a:off x="-3589" y="1295154"/>
            <a:ext cx="9136144" cy="1326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it-IT" sz="2400" b="1" dirty="0" err="1">
                <a:solidFill>
                  <a:srgbClr val="FFFFFF"/>
                </a:solidFill>
                <a:latin typeface="Segoe UI"/>
                <a:ea typeface="Calibri"/>
                <a:sym typeface="Calibri"/>
              </a:rPr>
              <a:t>Designing</a:t>
            </a:r>
            <a:r>
              <a:rPr lang="it-IT" sz="2400" b="1" dirty="0">
                <a:solidFill>
                  <a:srgbClr val="FFFFFF"/>
                </a:solidFill>
                <a:latin typeface="Segoe UI"/>
                <a:ea typeface="Calibri"/>
                <a:sym typeface="Calibri"/>
              </a:rPr>
              <a:t> an </a:t>
            </a:r>
            <a:r>
              <a:rPr lang="it-IT" sz="2400" b="1" dirty="0" err="1">
                <a:solidFill>
                  <a:srgbClr val="FFFFFF"/>
                </a:solidFill>
                <a:latin typeface="Segoe UI"/>
                <a:ea typeface="Calibri"/>
                <a:sym typeface="Calibri"/>
              </a:rPr>
              <a:t>accessibility</a:t>
            </a:r>
            <a:r>
              <a:rPr lang="it-IT" sz="2400" b="1" dirty="0">
                <a:solidFill>
                  <a:srgbClr val="FFFFFF"/>
                </a:solidFill>
                <a:latin typeface="Segoe UI"/>
                <a:ea typeface="Calibri"/>
                <a:sym typeface="Calibri"/>
              </a:rPr>
              <a:t> learning toolkit -</a:t>
            </a:r>
            <a:endParaRPr lang="it-IT" sz="2400">
              <a:latin typeface="Segoe UI"/>
              <a:ea typeface="Calibri"/>
            </a:endParaRPr>
          </a:p>
          <a:p>
            <a:pPr algn="ctr"/>
            <a:r>
              <a:rPr lang="it-IT" sz="2400" b="1" dirty="0" err="1">
                <a:solidFill>
                  <a:srgbClr val="FFFFFF"/>
                </a:solidFill>
                <a:latin typeface="Segoe UI"/>
                <a:ea typeface="Calibri"/>
                <a:sym typeface="Calibri"/>
              </a:rPr>
              <a:t>Bridging</a:t>
            </a:r>
            <a:r>
              <a:rPr lang="it-IT" sz="2400" b="1" dirty="0">
                <a:solidFill>
                  <a:srgbClr val="FFFFFF"/>
                </a:solidFill>
                <a:latin typeface="Segoe UI"/>
                <a:ea typeface="Calibri"/>
                <a:sym typeface="Calibri"/>
              </a:rPr>
              <a:t> the gap </a:t>
            </a:r>
            <a:r>
              <a:rPr lang="it-IT" sz="2400" b="1" dirty="0" err="1">
                <a:solidFill>
                  <a:srgbClr val="FFFFFF"/>
                </a:solidFill>
                <a:latin typeface="Segoe UI"/>
                <a:ea typeface="Calibri"/>
                <a:sym typeface="Calibri"/>
              </a:rPr>
              <a:t>between</a:t>
            </a:r>
            <a:r>
              <a:rPr lang="it-IT" sz="2400" b="1" dirty="0">
                <a:solidFill>
                  <a:srgbClr val="FFFFFF"/>
                </a:solidFill>
                <a:latin typeface="Segoe UI"/>
                <a:ea typeface="Calibri"/>
                <a:sym typeface="Calibri"/>
              </a:rPr>
              <a:t> </a:t>
            </a:r>
            <a:r>
              <a:rPr lang="it-IT" sz="2400" b="1" dirty="0" err="1">
                <a:solidFill>
                  <a:srgbClr val="FFFFFF"/>
                </a:solidFill>
                <a:latin typeface="Segoe UI"/>
                <a:ea typeface="Calibri"/>
                <a:sym typeface="Calibri"/>
              </a:rPr>
              <a:t>guidelines</a:t>
            </a:r>
            <a:r>
              <a:rPr lang="it-IT" sz="2400" b="1" dirty="0">
                <a:solidFill>
                  <a:srgbClr val="FFFFFF"/>
                </a:solidFill>
                <a:latin typeface="Segoe UI"/>
                <a:ea typeface="Calibri"/>
                <a:sym typeface="Calibri"/>
              </a:rPr>
              <a:t> and </a:t>
            </a:r>
            <a:r>
              <a:rPr lang="it-IT" sz="2400" b="1" dirty="0" err="1">
                <a:solidFill>
                  <a:srgbClr val="FFFFFF"/>
                </a:solidFill>
                <a:latin typeface="Segoe UI"/>
                <a:ea typeface="Calibri"/>
                <a:sym typeface="Calibri"/>
              </a:rPr>
              <a:t>implementation</a:t>
            </a:r>
            <a:endParaRPr lang="it-IT" sz="2000" b="1" dirty="0">
              <a:solidFill>
                <a:srgbClr val="FFFFFF"/>
              </a:solidFill>
              <a:latin typeface="Segoe UI"/>
              <a:ea typeface="Calibri"/>
            </a:endParaRPr>
          </a:p>
        </p:txBody>
      </p:sp>
      <p:cxnSp>
        <p:nvCxnSpPr>
          <p:cNvPr id="86" name="Shape 86"/>
          <p:cNvCxnSpPr/>
          <p:nvPr/>
        </p:nvCxnSpPr>
        <p:spPr>
          <a:xfrm>
            <a:off x="666551" y="2819399"/>
            <a:ext cx="77724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7" name="Shape 87"/>
          <p:cNvCxnSpPr/>
          <p:nvPr/>
        </p:nvCxnSpPr>
        <p:spPr>
          <a:xfrm>
            <a:off x="685800" y="1219200"/>
            <a:ext cx="77724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8" name="Shape 88"/>
          <p:cNvSpPr txBox="1"/>
          <p:nvPr/>
        </p:nvSpPr>
        <p:spPr>
          <a:xfrm>
            <a:off x="2749381" y="223897"/>
            <a:ext cx="3708094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Segoe UI"/>
                <a:ea typeface="Cuprum"/>
                <a:cs typeface="Cuprum"/>
                <a:sym typeface="Cuprum"/>
              </a:rPr>
              <a:t>UNIVERSITY OF PADUA</a:t>
            </a:r>
            <a:endParaRPr lang="it-IT" sz="1800">
              <a:solidFill>
                <a:srgbClr val="FFFFFF"/>
              </a:solidFill>
              <a:latin typeface="Segoe UI"/>
              <a:ea typeface="Cuprum"/>
              <a:cs typeface="Cupr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Segoe UI"/>
                <a:ea typeface="Cuprum"/>
                <a:cs typeface="Cuprum"/>
                <a:sym typeface="Cuprum"/>
              </a:rPr>
              <a:t>UNIVERSITA’ DEGLI STUDI DI PADOVA</a:t>
            </a:r>
            <a:endParaRPr lang="en">
              <a:solidFill>
                <a:srgbClr val="FFFFFF"/>
              </a:solidFill>
              <a:latin typeface="Segoe UI"/>
              <a:ea typeface="Cuprum"/>
              <a:cs typeface="Cuprum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0" y="6781800"/>
            <a:ext cx="9144000" cy="76200"/>
          </a:xfrm>
          <a:prstGeom prst="rect">
            <a:avLst/>
          </a:prstGeom>
          <a:solidFill>
            <a:srgbClr val="9900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3" name="Shape 93" descr="unipdlogo.png"/>
          <p:cNvPicPr preferRelativeResize="0"/>
          <p:nvPr/>
        </p:nvPicPr>
        <p:blipFill rotWithShape="1">
          <a:blip r:embed="rId3">
            <a:alphaModFix/>
          </a:blip>
          <a:srcRect r="50721"/>
          <a:stretch/>
        </p:blipFill>
        <p:spPr>
          <a:xfrm>
            <a:off x="2143015" y="283663"/>
            <a:ext cx="781250" cy="707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 descr="http://www.math.unipd.it/it/img/layout/logoD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8525" y="5996550"/>
            <a:ext cx="3158976" cy="480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Shape 87">
            <a:extLst>
              <a:ext uri="{FF2B5EF4-FFF2-40B4-BE49-F238E27FC236}">
                <a16:creationId xmlns:a16="http://schemas.microsoft.com/office/drawing/2014/main" id="{2B94E8AE-653C-3F8A-BC70-8EC94E6E79DC}"/>
              </a:ext>
            </a:extLst>
          </p:cNvPr>
          <p:cNvCxnSpPr/>
          <p:nvPr/>
        </p:nvCxnSpPr>
        <p:spPr>
          <a:xfrm>
            <a:off x="715456" y="4004423"/>
            <a:ext cx="77724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4233E2E-E528-CE99-8E10-464237C20C0A}"/>
              </a:ext>
            </a:extLst>
          </p:cNvPr>
          <p:cNvSpPr txBox="1"/>
          <p:nvPr/>
        </p:nvSpPr>
        <p:spPr>
          <a:xfrm>
            <a:off x="712623" y="4220236"/>
            <a:ext cx="7778685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1800" b="1" dirty="0">
                <a:solidFill>
                  <a:srgbClr val="FFFFFF"/>
                </a:solidFill>
                <a:latin typeface="Segoe UI"/>
                <a:ea typeface="Calibri"/>
              </a:rPr>
              <a:t>Graduate</a:t>
            </a:r>
            <a:r>
              <a:rPr lang="it-IT" sz="1800" dirty="0">
                <a:solidFill>
                  <a:srgbClr val="FFFFFF"/>
                </a:solidFill>
                <a:latin typeface="Segoe UI"/>
                <a:ea typeface="Calibri"/>
              </a:rPr>
              <a:t>: Gabriel </a:t>
            </a:r>
            <a:r>
              <a:rPr lang="it-IT" sz="1800" dirty="0" err="1">
                <a:solidFill>
                  <a:srgbClr val="FFFFFF"/>
                </a:solidFill>
                <a:latin typeface="Segoe UI"/>
                <a:ea typeface="Calibri"/>
              </a:rPr>
              <a:t>Rovesti</a:t>
            </a:r>
            <a:r>
              <a:rPr lang="it-IT" sz="1800" dirty="0">
                <a:solidFill>
                  <a:srgbClr val="FFFFFF"/>
                </a:solidFill>
                <a:latin typeface="Segoe UI"/>
                <a:ea typeface="Calibri"/>
              </a:rPr>
              <a:t> – ID: 2103389</a:t>
            </a:r>
            <a:endParaRPr lang="it-IT" sz="1800" dirty="0">
              <a:latin typeface="Segoe UI"/>
              <a:ea typeface="Calibri"/>
            </a:endParaRPr>
          </a:p>
          <a:p>
            <a:pPr algn="ctr"/>
            <a:r>
              <a:rPr lang="it-IT" sz="1800" b="1" dirty="0">
                <a:solidFill>
                  <a:srgbClr val="FFFFFF"/>
                </a:solidFill>
                <a:latin typeface="Segoe UI"/>
                <a:ea typeface="Calibri"/>
              </a:rPr>
              <a:t>Supervisor</a:t>
            </a:r>
            <a:r>
              <a:rPr lang="it-IT" sz="1800" dirty="0">
                <a:solidFill>
                  <a:srgbClr val="FFFFFF"/>
                </a:solidFill>
                <a:latin typeface="Segoe UI"/>
                <a:ea typeface="Calibri"/>
              </a:rPr>
              <a:t>:</a:t>
            </a:r>
            <a:r>
              <a:rPr lang="it-IT" sz="1800" b="1" dirty="0">
                <a:solidFill>
                  <a:srgbClr val="FFFFFF"/>
                </a:solidFill>
                <a:latin typeface="Segoe UI"/>
                <a:ea typeface="Calibri"/>
              </a:rPr>
              <a:t> </a:t>
            </a:r>
            <a:r>
              <a:rPr lang="it-IT" sz="1800" dirty="0">
                <a:solidFill>
                  <a:srgbClr val="FFFFFF"/>
                </a:solidFill>
                <a:latin typeface="Segoe UI"/>
                <a:ea typeface="Calibri"/>
              </a:rPr>
              <a:t>Prof. Ombretta Gaggi</a:t>
            </a:r>
            <a:endParaRPr lang="it-IT" sz="1800">
              <a:latin typeface="Segoe UI"/>
              <a:ea typeface="Calibri"/>
            </a:endParaRPr>
          </a:p>
          <a:p>
            <a:pPr algn="ctr"/>
            <a:endParaRPr lang="it-IT" sz="1800" dirty="0">
              <a:solidFill>
                <a:srgbClr val="FFFFFF"/>
              </a:solidFill>
              <a:latin typeface="Segoe UI"/>
              <a:ea typeface="Calibri"/>
              <a:cs typeface="Segoe UI"/>
            </a:endParaRPr>
          </a:p>
          <a:p>
            <a:pPr algn="ctr"/>
            <a:r>
              <a:rPr lang="it-IT" sz="1800" err="1">
                <a:solidFill>
                  <a:srgbClr val="FFFFFF"/>
                </a:solidFill>
                <a:latin typeface="Segoe UI"/>
                <a:ea typeface="Calibri"/>
                <a:cs typeface="Segoe UI"/>
              </a:rPr>
              <a:t>Graduation</a:t>
            </a:r>
            <a:r>
              <a:rPr lang="it-IT" sz="1800" dirty="0">
                <a:solidFill>
                  <a:srgbClr val="FFFFFF"/>
                </a:solidFill>
                <a:latin typeface="Segoe UI"/>
                <a:ea typeface="Calibri"/>
                <a:cs typeface="Segoe UI"/>
              </a:rPr>
              <a:t> Session: 25/07/2025</a:t>
            </a:r>
            <a:endParaRPr lang="en-US" sz="1800">
              <a:solidFill>
                <a:srgbClr val="FFFFFF"/>
              </a:solidFill>
              <a:latin typeface="Segoe UI"/>
              <a:ea typeface="Calibri"/>
              <a:cs typeface="Segoe UI"/>
            </a:endParaRPr>
          </a:p>
          <a:p>
            <a:endParaRPr lang="it-IT" sz="1800" dirty="0">
              <a:solidFill>
                <a:srgbClr val="FFFFFF"/>
              </a:solidFill>
              <a:latin typeface="Segoe UI"/>
              <a:ea typeface="Calibri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37B3FC6-A18E-FEBA-BFCD-9EC24D6FE46D}"/>
              </a:ext>
            </a:extLst>
          </p:cNvPr>
          <p:cNvSpPr txBox="1"/>
          <p:nvPr/>
        </p:nvSpPr>
        <p:spPr>
          <a:xfrm>
            <a:off x="704767" y="3075189"/>
            <a:ext cx="777868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1800" b="1" dirty="0">
                <a:solidFill>
                  <a:srgbClr val="FFFFFF"/>
                </a:solidFill>
                <a:latin typeface="Segoe UI"/>
                <a:ea typeface="Calibri"/>
              </a:rPr>
              <a:t>Department of </a:t>
            </a:r>
            <a:r>
              <a:rPr lang="it-IT" sz="1800" b="1" err="1">
                <a:solidFill>
                  <a:srgbClr val="FFFFFF"/>
                </a:solidFill>
                <a:latin typeface="Segoe UI"/>
                <a:ea typeface="Calibri"/>
              </a:rPr>
              <a:t>Mathematics</a:t>
            </a:r>
            <a:r>
              <a:rPr lang="it-IT" sz="1800" b="1" dirty="0">
                <a:solidFill>
                  <a:srgbClr val="FFFFFF"/>
                </a:solidFill>
                <a:latin typeface="Segoe UI"/>
                <a:ea typeface="Calibri"/>
              </a:rPr>
              <a:t> “Tullio Levi-Civita” </a:t>
            </a:r>
          </a:p>
          <a:p>
            <a:pPr algn="ctr"/>
            <a:r>
              <a:rPr lang="it-IT" sz="1800" b="1" dirty="0">
                <a:solidFill>
                  <a:srgbClr val="FFFFFF"/>
                </a:solidFill>
                <a:latin typeface="Segoe UI"/>
                <a:ea typeface="Calibri"/>
              </a:rPr>
              <a:t>Master Degree in Computer Science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F780EFB1-EA85-1B98-05D3-2A990064B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>
            <a:extLst>
              <a:ext uri="{FF2B5EF4-FFF2-40B4-BE49-F238E27FC236}">
                <a16:creationId xmlns:a16="http://schemas.microsoft.com/office/drawing/2014/main" id="{20BC764B-4403-980B-F8DB-4D7A65636D3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9489" y="-182567"/>
            <a:ext cx="6837443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indent="0">
              <a:buNone/>
            </a:pPr>
            <a:r>
              <a:rPr lang="it-IT" sz="3000" dirty="0">
                <a:solidFill>
                  <a:srgbClr val="FFFFFF"/>
                </a:solidFill>
                <a:latin typeface="Segoe UI"/>
              </a:rPr>
              <a:t>(3) </a:t>
            </a:r>
            <a:r>
              <a:rPr lang="it-IT" sz="3000" dirty="0" err="1">
                <a:solidFill>
                  <a:srgbClr val="FFFFFF"/>
                </a:solidFill>
                <a:latin typeface="Segoe UI"/>
              </a:rPr>
              <a:t>Implementation</a:t>
            </a:r>
            <a:r>
              <a:rPr lang="it-IT" sz="3000" dirty="0">
                <a:solidFill>
                  <a:srgbClr val="FFFFFF"/>
                </a:solidFill>
                <a:latin typeface="Segoe UI"/>
              </a:rPr>
              <a:t> overhead </a:t>
            </a:r>
            <a:r>
              <a:rPr lang="it-IT" sz="3000" dirty="0" err="1">
                <a:solidFill>
                  <a:srgbClr val="FFFFFF"/>
                </a:solidFill>
                <a:latin typeface="Segoe UI"/>
              </a:rPr>
              <a:t>analysis</a:t>
            </a:r>
            <a:endParaRPr lang="it-IT" dirty="0" err="1"/>
          </a:p>
        </p:txBody>
      </p:sp>
      <p:sp>
        <p:nvSpPr>
          <p:cNvPr id="101" name="Shape 101">
            <a:extLst>
              <a:ext uri="{FF2B5EF4-FFF2-40B4-BE49-F238E27FC236}">
                <a16:creationId xmlns:a16="http://schemas.microsoft.com/office/drawing/2014/main" id="{3FA44A58-9E99-F1C7-CF7F-467AEF5604BE}"/>
              </a:ext>
            </a:extLst>
          </p:cNvPr>
          <p:cNvSpPr/>
          <p:nvPr/>
        </p:nvSpPr>
        <p:spPr>
          <a:xfrm>
            <a:off x="8115043" y="6559910"/>
            <a:ext cx="651967" cy="231248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F579F86-CE20-77A6-92DF-E184FFE974F0}"/>
              </a:ext>
            </a:extLst>
          </p:cNvPr>
          <p:cNvSpPr txBox="1"/>
          <p:nvPr/>
        </p:nvSpPr>
        <p:spPr>
          <a:xfrm>
            <a:off x="8511634" y="6482191"/>
            <a:ext cx="6361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10/16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93BEF33-1711-8C99-B241-E7A9D101CF39}"/>
              </a:ext>
            </a:extLst>
          </p:cNvPr>
          <p:cNvSpPr txBox="1"/>
          <p:nvPr/>
        </p:nvSpPr>
        <p:spPr>
          <a:xfrm>
            <a:off x="4781846" y="6482191"/>
            <a:ext cx="391143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G.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Rovesti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-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Designing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an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accessibility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learning toolkit</a:t>
            </a:r>
            <a:endParaRPr lang="it-IT" dirty="0">
              <a:solidFill>
                <a:schemeClr val="bg1"/>
              </a:solidFill>
              <a:latin typeface="Segoe UI"/>
            </a:endParaRPr>
          </a:p>
        </p:txBody>
      </p:sp>
      <p:pic>
        <p:nvPicPr>
          <p:cNvPr id="2" name="Immagine 1" descr="Immagine che contiene testo, schermata, numero, Carattere&#10;&#10;Il contenuto generato dall&amp;#39;IA potrebbe non essere corretto.">
            <a:extLst>
              <a:ext uri="{FF2B5EF4-FFF2-40B4-BE49-F238E27FC236}">
                <a16:creationId xmlns:a16="http://schemas.microsoft.com/office/drawing/2014/main" id="{CA6A82A4-C348-C570-D50D-D19E066DA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4307" y="1199481"/>
            <a:ext cx="4655386" cy="447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684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74BF52F9-CD82-925A-6A7C-0104A77F0B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>
            <a:extLst>
              <a:ext uri="{FF2B5EF4-FFF2-40B4-BE49-F238E27FC236}">
                <a16:creationId xmlns:a16="http://schemas.microsoft.com/office/drawing/2014/main" id="{5F8AA93F-15BB-91FE-8DB5-A597D5ECF43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52647" y="-182567"/>
            <a:ext cx="6904285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indent="0">
              <a:buNone/>
            </a:pPr>
            <a:r>
              <a:rPr lang="it-IT" sz="3000" dirty="0">
                <a:solidFill>
                  <a:srgbClr val="FFFFFF"/>
                </a:solidFill>
                <a:latin typeface="Segoe UI"/>
                <a:cs typeface="Segoe UI"/>
              </a:rPr>
              <a:t>Component </a:t>
            </a:r>
            <a:r>
              <a:rPr lang="it-IT" sz="3000" dirty="0" err="1">
                <a:solidFill>
                  <a:srgbClr val="FFFFFF"/>
                </a:solidFill>
                <a:latin typeface="Segoe UI"/>
                <a:cs typeface="Segoe UI"/>
              </a:rPr>
              <a:t>implementation</a:t>
            </a:r>
            <a:r>
              <a:rPr lang="it-IT" sz="3000" dirty="0">
                <a:solidFill>
                  <a:srgbClr val="FFFFFF"/>
                </a:solidFill>
                <a:latin typeface="Segoe UI"/>
                <a:cs typeface="Segoe UI"/>
              </a:rPr>
              <a:t> patterns</a:t>
            </a:r>
            <a:endParaRPr lang="it-IT" dirty="0"/>
          </a:p>
        </p:txBody>
      </p:sp>
      <p:sp>
        <p:nvSpPr>
          <p:cNvPr id="101" name="Shape 101">
            <a:extLst>
              <a:ext uri="{FF2B5EF4-FFF2-40B4-BE49-F238E27FC236}">
                <a16:creationId xmlns:a16="http://schemas.microsoft.com/office/drawing/2014/main" id="{AD65B61E-E9D9-F756-E60B-142C047E444A}"/>
              </a:ext>
            </a:extLst>
          </p:cNvPr>
          <p:cNvSpPr/>
          <p:nvPr/>
        </p:nvSpPr>
        <p:spPr>
          <a:xfrm>
            <a:off x="8081863" y="6465929"/>
            <a:ext cx="632479" cy="392071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7B33555-BE87-A73D-EA91-F2654C07AA4B}"/>
              </a:ext>
            </a:extLst>
          </p:cNvPr>
          <p:cNvSpPr txBox="1"/>
          <p:nvPr/>
        </p:nvSpPr>
        <p:spPr>
          <a:xfrm>
            <a:off x="315940" y="962003"/>
            <a:ext cx="8515877" cy="501675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it-IT" sz="2000" b="1" dirty="0">
                <a:latin typeface="Segoe UI"/>
                <a:cs typeface="Segoe UI"/>
              </a:rPr>
              <a:t>Key </a:t>
            </a:r>
            <a:r>
              <a:rPr lang="it-IT" sz="2000" b="1" dirty="0" err="1">
                <a:latin typeface="Segoe UI"/>
                <a:cs typeface="Segoe UI"/>
              </a:rPr>
              <a:t>finding</a:t>
            </a:r>
            <a:r>
              <a:rPr lang="it-IT" sz="2000" dirty="0">
                <a:latin typeface="Segoe UI"/>
                <a:cs typeface="Segoe UI"/>
              </a:rPr>
              <a:t>: </a:t>
            </a:r>
            <a:r>
              <a:rPr lang="it-IT" sz="2000" dirty="0" err="1">
                <a:latin typeface="Segoe UI"/>
              </a:rPr>
              <a:t>Systematic</a:t>
            </a:r>
            <a:r>
              <a:rPr lang="it-IT" sz="2000" dirty="0">
                <a:latin typeface="Segoe UI"/>
              </a:rPr>
              <a:t> </a:t>
            </a:r>
            <a:r>
              <a:rPr lang="it-IT" sz="2000" dirty="0" err="1">
                <a:latin typeface="Segoe UI"/>
              </a:rPr>
              <a:t>correlation</a:t>
            </a:r>
            <a:r>
              <a:rPr lang="it-IT" sz="2000" dirty="0">
                <a:latin typeface="Segoe UI"/>
              </a:rPr>
              <a:t> </a:t>
            </a:r>
            <a:r>
              <a:rPr lang="it-IT" sz="2000" dirty="0" err="1">
                <a:latin typeface="Segoe UI"/>
              </a:rPr>
              <a:t>enables</a:t>
            </a:r>
            <a:r>
              <a:rPr lang="it-IT" sz="2000" dirty="0">
                <a:latin typeface="Segoe UI"/>
              </a:rPr>
              <a:t> </a:t>
            </a:r>
            <a:r>
              <a:rPr lang="it-IT" sz="2000" dirty="0" err="1">
                <a:latin typeface="Segoe UI"/>
              </a:rPr>
              <a:t>predictable</a:t>
            </a:r>
            <a:r>
              <a:rPr lang="it-IT" sz="2000" dirty="0">
                <a:latin typeface="Segoe UI"/>
              </a:rPr>
              <a:t> </a:t>
            </a:r>
            <a:r>
              <a:rPr lang="it-IT" sz="2000" dirty="0" err="1">
                <a:latin typeface="Segoe UI"/>
              </a:rPr>
              <a:t>accessibility</a:t>
            </a:r>
            <a:r>
              <a:rPr lang="it-IT" sz="2000" dirty="0">
                <a:latin typeface="Segoe UI"/>
              </a:rPr>
              <a:t> cost </a:t>
            </a:r>
            <a:r>
              <a:rPr lang="it-IT" sz="2000" dirty="0" err="1">
                <a:latin typeface="Segoe UI"/>
              </a:rPr>
              <a:t>estimation</a:t>
            </a:r>
            <a:r>
              <a:rPr lang="it-IT" sz="2000" dirty="0">
                <a:latin typeface="Segoe UI"/>
              </a:rPr>
              <a:t> </a:t>
            </a:r>
            <a:r>
              <a:rPr lang="it-IT" sz="2000" dirty="0" err="1">
                <a:latin typeface="Segoe UI"/>
              </a:rPr>
              <a:t>across</a:t>
            </a:r>
            <a:r>
              <a:rPr lang="it-IT" sz="2000" dirty="0">
                <a:latin typeface="Segoe UI"/>
              </a:rPr>
              <a:t> frameworks</a:t>
            </a:r>
            <a:endParaRPr lang="it-IT" sz="2000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ctr"/>
            <a:r>
              <a:rPr lang="it-IT" sz="2000" b="1" dirty="0">
                <a:latin typeface="Segoe UI"/>
              </a:rPr>
              <a:t>Foundation for framework-</a:t>
            </a:r>
            <a:r>
              <a:rPr lang="it-IT" sz="2000" b="1" dirty="0" err="1">
                <a:latin typeface="Segoe UI"/>
              </a:rPr>
              <a:t>agnostic</a:t>
            </a:r>
            <a:r>
              <a:rPr lang="it-IT" sz="2000" b="1" dirty="0">
                <a:latin typeface="Segoe UI"/>
              </a:rPr>
              <a:t> </a:t>
            </a:r>
            <a:r>
              <a:rPr lang="it-IT" sz="2000" b="1" dirty="0" err="1">
                <a:latin typeface="Segoe UI"/>
              </a:rPr>
              <a:t>accessibility</a:t>
            </a:r>
            <a:r>
              <a:rPr lang="it-IT" sz="2000" b="1" dirty="0">
                <a:latin typeface="Segoe UI"/>
              </a:rPr>
              <a:t> cost </a:t>
            </a:r>
            <a:r>
              <a:rPr lang="it-IT" sz="2000" b="1" dirty="0" err="1">
                <a:latin typeface="Segoe UI"/>
              </a:rPr>
              <a:t>prediction</a:t>
            </a:r>
            <a:endParaRPr lang="it-IT" sz="2000" b="1" dirty="0">
              <a:latin typeface="Segoe UI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454CD41-EA4E-ED86-CA9A-635230E9A5F1}"/>
              </a:ext>
            </a:extLst>
          </p:cNvPr>
          <p:cNvSpPr txBox="1"/>
          <p:nvPr/>
        </p:nvSpPr>
        <p:spPr>
          <a:xfrm>
            <a:off x="8532331" y="6482191"/>
            <a:ext cx="615476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11/16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E18373F-9D44-70E3-E4DA-93AFE7BF6AAC}"/>
              </a:ext>
            </a:extLst>
          </p:cNvPr>
          <p:cNvSpPr txBox="1"/>
          <p:nvPr/>
        </p:nvSpPr>
        <p:spPr>
          <a:xfrm>
            <a:off x="4781846" y="6482191"/>
            <a:ext cx="391143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G.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Rovesti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-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Designing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an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accessibility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learning toolkit</a:t>
            </a:r>
            <a:endParaRPr lang="it-IT" dirty="0">
              <a:solidFill>
                <a:schemeClr val="bg1"/>
              </a:solidFill>
              <a:latin typeface="Segoe UI"/>
            </a:endParaRPr>
          </a:p>
        </p:txBody>
      </p:sp>
      <p:pic>
        <p:nvPicPr>
          <p:cNvPr id="6" name="Immagine 5" descr="Immagine che contiene testo, schermata, Carattere, numero&#10;&#10;Il contenuto generato dall&amp;#39;IA potrebbe non essere corretto.">
            <a:extLst>
              <a:ext uri="{FF2B5EF4-FFF2-40B4-BE49-F238E27FC236}">
                <a16:creationId xmlns:a16="http://schemas.microsoft.com/office/drawing/2014/main" id="{678A983E-2F86-EB35-7407-3B7AB4B29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972" y="1799811"/>
            <a:ext cx="78486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564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74E76E6A-D927-07A3-9A30-6B26D1E5F4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>
            <a:extLst>
              <a:ext uri="{FF2B5EF4-FFF2-40B4-BE49-F238E27FC236}">
                <a16:creationId xmlns:a16="http://schemas.microsoft.com/office/drawing/2014/main" id="{2DEB78D9-7EF6-4DB6-8E9A-54227B2B65E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9489" y="-182567"/>
            <a:ext cx="6382917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indent="0">
              <a:buNone/>
            </a:pPr>
            <a:r>
              <a:rPr lang="it-IT" sz="3000" dirty="0" err="1">
                <a:solidFill>
                  <a:srgbClr val="FFFFFF"/>
                </a:solidFill>
                <a:latin typeface="Segoe UI"/>
                <a:cs typeface="Segoe UI"/>
              </a:rPr>
              <a:t>Formal</a:t>
            </a:r>
            <a:r>
              <a:rPr lang="it-IT" sz="30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it-IT" sz="3000" dirty="0" err="1">
                <a:solidFill>
                  <a:srgbClr val="FFFFFF"/>
                </a:solidFill>
                <a:latin typeface="Segoe UI"/>
                <a:cs typeface="Segoe UI"/>
              </a:rPr>
              <a:t>evaluation</a:t>
            </a:r>
            <a:r>
              <a:rPr lang="it-IT" sz="30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it-IT" sz="3000" dirty="0" err="1">
                <a:solidFill>
                  <a:srgbClr val="FFFFFF"/>
                </a:solidFill>
                <a:latin typeface="Segoe UI"/>
                <a:cs typeface="Segoe UI"/>
              </a:rPr>
              <a:t>metrics</a:t>
            </a:r>
            <a:endParaRPr lang="it-IT" dirty="0" err="1"/>
          </a:p>
        </p:txBody>
      </p:sp>
      <p:sp>
        <p:nvSpPr>
          <p:cNvPr id="101" name="Shape 101">
            <a:extLst>
              <a:ext uri="{FF2B5EF4-FFF2-40B4-BE49-F238E27FC236}">
                <a16:creationId xmlns:a16="http://schemas.microsoft.com/office/drawing/2014/main" id="{FAEA1EE5-42C1-9CEC-63AA-3DD79F039D20}"/>
              </a:ext>
            </a:extLst>
          </p:cNvPr>
          <p:cNvSpPr/>
          <p:nvPr/>
        </p:nvSpPr>
        <p:spPr>
          <a:xfrm>
            <a:off x="7737586" y="6479700"/>
            <a:ext cx="976756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1DB0CCB-F00E-EFE9-B475-A4B102587D33}"/>
              </a:ext>
            </a:extLst>
          </p:cNvPr>
          <p:cNvSpPr txBox="1"/>
          <p:nvPr/>
        </p:nvSpPr>
        <p:spPr>
          <a:xfrm>
            <a:off x="349786" y="997027"/>
            <a:ext cx="8361801" cy="53245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Segoe UI"/>
              </a:rPr>
              <a:t>Innovation:</a:t>
            </a:r>
            <a:r>
              <a:rPr lang="en-US" sz="2000" dirty="0">
                <a:latin typeface="Segoe UI"/>
              </a:rPr>
              <a:t> Evidence-based methodology for quantifying mobile accessibility implementation across frameworks</a:t>
            </a:r>
          </a:p>
          <a:p>
            <a:endParaRPr lang="en-US" sz="2000" dirty="0">
              <a:latin typeface="Segoe UI"/>
            </a:endParaRPr>
          </a:p>
          <a:p>
            <a:r>
              <a:rPr lang="en-US" sz="2000" dirty="0">
                <a:latin typeface="Segoe UI"/>
              </a:rPr>
              <a:t>🔢</a:t>
            </a:r>
            <a:r>
              <a:rPr lang="en-US" sz="2000" b="1" dirty="0">
                <a:latin typeface="Segoe UI"/>
              </a:rPr>
              <a:t> Implementation Overhead (IMO)</a:t>
            </a:r>
            <a:endParaRPr lang="en-US" sz="2000" dirty="0">
              <a:latin typeface="Segoe UI"/>
            </a:endParaRPr>
          </a:p>
          <a:p>
            <a:r>
              <a:rPr lang="en-US" sz="2000" dirty="0">
                <a:latin typeface="Segoe UI"/>
              </a:rPr>
              <a:t>Direct code cost measurement for equivalent functionality</a:t>
            </a:r>
            <a:endParaRPr lang="en-US">
              <a:latin typeface="Segoe UI"/>
            </a:endParaRPr>
          </a:p>
          <a:p>
            <a:endParaRPr lang="en-US" sz="2000" dirty="0">
              <a:latin typeface="Segoe UI"/>
            </a:endParaRPr>
          </a:p>
          <a:p>
            <a:r>
              <a:rPr lang="en-US" sz="2000" dirty="0">
                <a:latin typeface="Segoe UI"/>
              </a:rPr>
              <a:t>📱 </a:t>
            </a:r>
            <a:r>
              <a:rPr lang="en-US" sz="2000" b="1" dirty="0">
                <a:latin typeface="Segoe UI"/>
              </a:rPr>
              <a:t>Screen Reader Support Score (SRSS)</a:t>
            </a:r>
            <a:r>
              <a:rPr lang="en-US" sz="2000" dirty="0">
                <a:latin typeface="Segoe UI"/>
              </a:rPr>
              <a:t>: </a:t>
            </a:r>
            <a:endParaRPr lang="en-US" dirty="0">
              <a:latin typeface="Segoe UI"/>
            </a:endParaRPr>
          </a:p>
          <a:p>
            <a:r>
              <a:rPr lang="en-US" sz="2000" dirty="0">
                <a:latin typeface="Segoe UI"/>
              </a:rPr>
              <a:t>Likert scale based on </a:t>
            </a:r>
            <a:r>
              <a:rPr lang="en-US" sz="2000" err="1">
                <a:latin typeface="Segoe UI"/>
              </a:rPr>
              <a:t>VoiceOver</a:t>
            </a:r>
            <a:r>
              <a:rPr lang="en-US" sz="2000" dirty="0">
                <a:latin typeface="Segoe UI"/>
              </a:rPr>
              <a:t>/</a:t>
            </a:r>
            <a:r>
              <a:rPr lang="en-US" sz="2000" err="1">
                <a:latin typeface="Segoe UI"/>
              </a:rPr>
              <a:t>TalkBack</a:t>
            </a:r>
            <a:r>
              <a:rPr lang="en-US" sz="2000" dirty="0">
                <a:latin typeface="Segoe UI"/>
              </a:rPr>
              <a:t> functionality</a:t>
            </a:r>
            <a:endParaRPr lang="en-US" dirty="0">
              <a:latin typeface="Segoe UI"/>
            </a:endParaRPr>
          </a:p>
          <a:p>
            <a:endParaRPr lang="en-US" sz="2000" dirty="0">
              <a:latin typeface="Segoe UI"/>
            </a:endParaRPr>
          </a:p>
          <a:p>
            <a:r>
              <a:rPr lang="en-US" sz="2000" dirty="0">
                <a:latin typeface="Segoe UI"/>
              </a:rPr>
              <a:t>✅ </a:t>
            </a:r>
            <a:r>
              <a:rPr lang="en-US" sz="2000" b="1" dirty="0">
                <a:latin typeface="Segoe UI"/>
              </a:rPr>
              <a:t>WCAG Compliance Ratio (WCR)</a:t>
            </a:r>
            <a:r>
              <a:rPr lang="en-US" sz="2000" dirty="0">
                <a:latin typeface="Segoe UI"/>
              </a:rPr>
              <a:t>: </a:t>
            </a:r>
            <a:endParaRPr lang="en-US" dirty="0">
              <a:latin typeface="Segoe UI"/>
            </a:endParaRPr>
          </a:p>
          <a:p>
            <a:r>
              <a:rPr lang="en-US" sz="2000" dirty="0">
                <a:latin typeface="Segoe UI"/>
              </a:rPr>
              <a:t>Standards adherence tracking (A/AA/AAA levels)</a:t>
            </a:r>
            <a:endParaRPr lang="en-US">
              <a:latin typeface="Segoe UI"/>
            </a:endParaRPr>
          </a:p>
          <a:p>
            <a:endParaRPr lang="en-US" sz="2000" dirty="0">
              <a:latin typeface="Segoe UI"/>
            </a:endParaRPr>
          </a:p>
          <a:p>
            <a:r>
              <a:rPr lang="en-US" sz="2000" dirty="0">
                <a:latin typeface="Segoe UI"/>
              </a:rPr>
              <a:t>⚙️ </a:t>
            </a:r>
            <a:r>
              <a:rPr lang="en-US" sz="2000" b="1" dirty="0">
                <a:latin typeface="Segoe UI"/>
              </a:rPr>
              <a:t>Complexity Impact Factor (CIF)</a:t>
            </a:r>
            <a:r>
              <a:rPr lang="en-US" sz="2000" dirty="0">
                <a:latin typeface="Segoe UI"/>
              </a:rPr>
              <a:t>: </a:t>
            </a:r>
            <a:endParaRPr lang="en-US" dirty="0">
              <a:latin typeface="Segoe UI"/>
            </a:endParaRPr>
          </a:p>
          <a:p>
            <a:r>
              <a:rPr lang="en-US" sz="2000" dirty="0">
                <a:latin typeface="Segoe UI"/>
              </a:rPr>
              <a:t>Development difficulty classification (Low/Medium/High)</a:t>
            </a:r>
            <a:endParaRPr lang="en-US">
              <a:latin typeface="Segoe UI"/>
            </a:endParaRPr>
          </a:p>
          <a:p>
            <a:endParaRPr lang="en-US" sz="2000" dirty="0">
              <a:latin typeface="Segoe UI"/>
            </a:endParaRPr>
          </a:p>
          <a:p>
            <a:r>
              <a:rPr lang="en-US" sz="2000" dirty="0">
                <a:latin typeface="Segoe UI"/>
              </a:rPr>
              <a:t>⏱️</a:t>
            </a:r>
            <a:r>
              <a:rPr lang="en-US" sz="2000" b="1" dirty="0">
                <a:latin typeface="Segoe UI"/>
              </a:rPr>
              <a:t> Development Time Estimate (DTE)</a:t>
            </a:r>
            <a:r>
              <a:rPr lang="en-US" sz="2000" dirty="0">
                <a:latin typeface="Segoe UI"/>
              </a:rPr>
              <a:t>: </a:t>
            </a:r>
            <a:endParaRPr lang="en-US" dirty="0">
              <a:latin typeface="Segoe UI"/>
            </a:endParaRPr>
          </a:p>
          <a:p>
            <a:r>
              <a:rPr lang="en-US" sz="2000" dirty="0">
                <a:latin typeface="Segoe UI"/>
              </a:rPr>
              <a:t>Resource planning with complexity adjustments</a:t>
            </a:r>
            <a:endParaRPr lang="en-US" dirty="0">
              <a:latin typeface="Segoe UI"/>
            </a:endParaRPr>
          </a:p>
        </p:txBody>
      </p:sp>
      <p:pic>
        <p:nvPicPr>
          <p:cNvPr id="7" name="Immagine 6" descr="Lens - Free interface icons">
            <a:extLst>
              <a:ext uri="{FF2B5EF4-FFF2-40B4-BE49-F238E27FC236}">
                <a16:creationId xmlns:a16="http://schemas.microsoft.com/office/drawing/2014/main" id="{F166B7BE-7A42-D51C-FBED-9D4F2EB84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7353" y="3431582"/>
            <a:ext cx="669619" cy="710933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FA9DBDD-5936-DFC2-600D-A951B7399F28}"/>
              </a:ext>
            </a:extLst>
          </p:cNvPr>
          <p:cNvSpPr txBox="1"/>
          <p:nvPr/>
        </p:nvSpPr>
        <p:spPr>
          <a:xfrm>
            <a:off x="4781846" y="6482191"/>
            <a:ext cx="391143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G.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Rovesti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-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Designing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an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accessibility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learning toolkit</a:t>
            </a:r>
            <a:endParaRPr lang="it-IT" dirty="0">
              <a:solidFill>
                <a:schemeClr val="bg1"/>
              </a:solidFill>
              <a:latin typeface="Segoe UI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2D313A1-0E48-1D32-7204-487568AB7EB8}"/>
              </a:ext>
            </a:extLst>
          </p:cNvPr>
          <p:cNvSpPr txBox="1"/>
          <p:nvPr/>
        </p:nvSpPr>
        <p:spPr>
          <a:xfrm>
            <a:off x="8491018" y="6482191"/>
            <a:ext cx="656789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12/16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282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97DCB3B6-A984-8365-415A-4AF1C59F44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>
            <a:extLst>
              <a:ext uri="{FF2B5EF4-FFF2-40B4-BE49-F238E27FC236}">
                <a16:creationId xmlns:a16="http://schemas.microsoft.com/office/drawing/2014/main" id="{47E1EFB6-2019-7DB9-D430-587B673EE58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9489" y="-182567"/>
            <a:ext cx="6382917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indent="0">
              <a:buNone/>
            </a:pPr>
            <a:r>
              <a:rPr lang="it-IT" sz="3000" dirty="0">
                <a:solidFill>
                  <a:srgbClr val="FFFFFF"/>
                </a:solidFill>
                <a:latin typeface="Segoe UI"/>
                <a:cs typeface="Segoe UI"/>
              </a:rPr>
              <a:t>Frameworks </a:t>
            </a:r>
            <a:r>
              <a:rPr lang="it-IT" sz="3000" dirty="0" err="1">
                <a:solidFill>
                  <a:srgbClr val="FFFFFF"/>
                </a:solidFill>
                <a:latin typeface="Segoe UI"/>
                <a:cs typeface="Segoe UI"/>
              </a:rPr>
              <a:t>comparison</a:t>
            </a:r>
            <a:endParaRPr lang="it-IT" sz="3000">
              <a:solidFill>
                <a:srgbClr val="FFFFFF"/>
              </a:solidFill>
              <a:latin typeface="Segoe UI"/>
              <a:cs typeface="Segoe UI"/>
            </a:endParaRPr>
          </a:p>
        </p:txBody>
      </p:sp>
      <p:sp>
        <p:nvSpPr>
          <p:cNvPr id="101" name="Shape 101">
            <a:extLst>
              <a:ext uri="{FF2B5EF4-FFF2-40B4-BE49-F238E27FC236}">
                <a16:creationId xmlns:a16="http://schemas.microsoft.com/office/drawing/2014/main" id="{BA4BBD1F-44A9-6561-62D0-3FCDD1774762}"/>
              </a:ext>
            </a:extLst>
          </p:cNvPr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22F85A0E-9A18-A4D1-BAE4-0FFA1B5AEE58}"/>
              </a:ext>
            </a:extLst>
          </p:cNvPr>
          <p:cNvSpPr txBox="1"/>
          <p:nvPr/>
        </p:nvSpPr>
        <p:spPr>
          <a:xfrm>
            <a:off x="4781846" y="6482191"/>
            <a:ext cx="391143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G.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Rovesti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-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Designing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an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accessibility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learning toolkit</a:t>
            </a:r>
            <a:endParaRPr lang="it-IT" dirty="0">
              <a:solidFill>
                <a:schemeClr val="bg1"/>
              </a:solidFill>
              <a:latin typeface="Segoe UI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CD2AE94-4F51-C5D2-7825-2DD5D8F13F9F}"/>
              </a:ext>
            </a:extLst>
          </p:cNvPr>
          <p:cNvSpPr txBox="1"/>
          <p:nvPr/>
        </p:nvSpPr>
        <p:spPr>
          <a:xfrm>
            <a:off x="315940" y="962003"/>
            <a:ext cx="8515877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it-IT" sz="2000" b="1" dirty="0">
                <a:latin typeface="Segoe UI"/>
              </a:rPr>
              <a:t>Architecture </a:t>
            </a:r>
            <a:r>
              <a:rPr lang="it-IT" sz="2000" b="1" dirty="0" err="1">
                <a:latin typeface="Segoe UI"/>
              </a:rPr>
              <a:t>differences</a:t>
            </a:r>
            <a:r>
              <a:rPr lang="it-IT" sz="2000" b="1" dirty="0">
                <a:latin typeface="Segoe UI"/>
              </a:rPr>
              <a:t>:</a:t>
            </a:r>
            <a:endParaRPr lang="it-IT" dirty="0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2000" b="1" dirty="0">
                <a:latin typeface="Segoe UI"/>
              </a:rPr>
              <a:t>React Native:</a:t>
            </a:r>
            <a:r>
              <a:rPr lang="it-IT" sz="2000" dirty="0">
                <a:latin typeface="Segoe UI"/>
              </a:rPr>
              <a:t> </a:t>
            </a:r>
            <a:r>
              <a:rPr lang="it-IT" sz="2000" err="1">
                <a:latin typeface="Segoe UI"/>
              </a:rPr>
              <a:t>Property-based</a:t>
            </a:r>
            <a:r>
              <a:rPr lang="it-IT" sz="2000" dirty="0">
                <a:latin typeface="Segoe UI"/>
              </a:rPr>
              <a:t> model </a:t>
            </a:r>
            <a:r>
              <a:rPr lang="it-IT" sz="2000" dirty="0"/>
              <a:t>(</a:t>
            </a:r>
            <a:r>
              <a:rPr lang="it-IT" sz="2000" err="1">
                <a:latin typeface="Consolas"/>
              </a:rPr>
              <a:t>accessibilityLabel</a:t>
            </a:r>
            <a:r>
              <a:rPr lang="it-IT" sz="2000" dirty="0"/>
              <a:t>, </a:t>
            </a:r>
            <a:r>
              <a:rPr lang="it-IT" sz="2000" err="1">
                <a:latin typeface="Consolas"/>
              </a:rPr>
              <a:t>accessibilityRole</a:t>
            </a:r>
            <a:r>
              <a:rPr lang="it-IT" sz="2000" dirty="0"/>
              <a:t>)</a:t>
            </a:r>
            <a:endParaRPr lang="it-IT" dirty="0"/>
          </a:p>
          <a:p>
            <a:pPr marL="285750" indent="-285750" algn="just">
              <a:buFont typeface="Arial"/>
              <a:buChar char="•"/>
            </a:pPr>
            <a:r>
              <a:rPr lang="it-IT" sz="2000" b="1" dirty="0">
                <a:latin typeface="Segoe UI"/>
              </a:rPr>
              <a:t>Flutter:</a:t>
            </a:r>
            <a:r>
              <a:rPr lang="it-IT" sz="2000" dirty="0">
                <a:latin typeface="Segoe UI"/>
              </a:rPr>
              <a:t> Widget-</a:t>
            </a:r>
            <a:r>
              <a:rPr lang="it-IT" sz="2000" dirty="0" err="1">
                <a:latin typeface="Segoe UI"/>
              </a:rPr>
              <a:t>based</a:t>
            </a:r>
            <a:r>
              <a:rPr lang="it-IT" sz="2000" dirty="0">
                <a:latin typeface="Segoe UI"/>
              </a:rPr>
              <a:t> </a:t>
            </a:r>
            <a:r>
              <a:rPr lang="it-IT" sz="2000" dirty="0" err="1">
                <a:latin typeface="Segoe UI"/>
              </a:rPr>
              <a:t>approach</a:t>
            </a:r>
            <a:r>
              <a:rPr lang="it-IT" sz="2000" dirty="0">
                <a:latin typeface="Segoe UI"/>
              </a:rPr>
              <a:t> (explici</a:t>
            </a:r>
            <a:r>
              <a:rPr lang="it-IT" sz="2000" dirty="0"/>
              <a:t>t </a:t>
            </a:r>
            <a:r>
              <a:rPr lang="it-IT" sz="2000" dirty="0" err="1">
                <a:latin typeface="Consolas"/>
              </a:rPr>
              <a:t>Semantics</a:t>
            </a:r>
            <a:r>
              <a:rPr lang="it-IT" sz="2000" dirty="0"/>
              <a:t> </a:t>
            </a:r>
            <a:r>
              <a:rPr lang="it-IT" sz="2000" dirty="0" err="1">
                <a:latin typeface="Segoe UI"/>
              </a:rPr>
              <a:t>wrappers</a:t>
            </a:r>
            <a:r>
              <a:rPr lang="it-IT" sz="2000" dirty="0">
                <a:latin typeface="Segoe UI"/>
              </a:rPr>
              <a:t>)</a:t>
            </a:r>
            <a:endParaRPr lang="it-IT" dirty="0">
              <a:latin typeface="Segoe UI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BDD671D-0403-1F83-4C2F-2B8DED550476}"/>
              </a:ext>
            </a:extLst>
          </p:cNvPr>
          <p:cNvSpPr txBox="1"/>
          <p:nvPr/>
        </p:nvSpPr>
        <p:spPr>
          <a:xfrm>
            <a:off x="8491018" y="6482191"/>
            <a:ext cx="656789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13/16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4" name="Immagine 3" descr="Immagine che contiene testo, schermata, Carattere&#10;&#10;Il contenuto generato dall&amp;#39;IA potrebbe non essere corretto.">
            <a:extLst>
              <a:ext uri="{FF2B5EF4-FFF2-40B4-BE49-F238E27FC236}">
                <a16:creationId xmlns:a16="http://schemas.microsoft.com/office/drawing/2014/main" id="{F3F624A9-2B2F-8A17-F12F-1631AA919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240" y="3269973"/>
            <a:ext cx="4053095" cy="1622564"/>
          </a:xfrm>
          <a:prstGeom prst="rect">
            <a:avLst/>
          </a:prstGeom>
        </p:spPr>
      </p:pic>
      <p:pic>
        <p:nvPicPr>
          <p:cNvPr id="6" name="Immagine 5" descr="Immagine che contiene testo, schermata, Carattere&#10;&#10;Il contenuto generato dall&amp;#39;IA potrebbe non essere corretto.">
            <a:extLst>
              <a:ext uri="{FF2B5EF4-FFF2-40B4-BE49-F238E27FC236}">
                <a16:creationId xmlns:a16="http://schemas.microsoft.com/office/drawing/2014/main" id="{16B732AA-59AD-7EE4-EF33-11E441E96E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5559" y="2520191"/>
            <a:ext cx="3416990" cy="2848804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5790EBE7-0C42-7B5D-5A13-BD6C296CDB74}"/>
              </a:ext>
            </a:extLst>
          </p:cNvPr>
          <p:cNvSpPr txBox="1"/>
          <p:nvPr/>
        </p:nvSpPr>
        <p:spPr>
          <a:xfrm>
            <a:off x="67460" y="5670664"/>
            <a:ext cx="4440834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1600" b="1" dirty="0">
                <a:latin typeface="Segoe UI"/>
                <a:cs typeface="Segoe UI"/>
              </a:rPr>
              <a:t>🔵 React Native - </a:t>
            </a:r>
            <a:r>
              <a:rPr lang="it-IT" sz="1600" b="1" dirty="0" err="1">
                <a:latin typeface="Segoe UI"/>
                <a:cs typeface="Segoe UI"/>
              </a:rPr>
              <a:t>Property</a:t>
            </a:r>
            <a:r>
              <a:rPr lang="it-IT" sz="1600" b="1" dirty="0">
                <a:latin typeface="Segoe UI"/>
                <a:cs typeface="Segoe UI"/>
              </a:rPr>
              <a:t> </a:t>
            </a:r>
            <a:r>
              <a:rPr lang="it-IT" sz="1600" b="1" dirty="0" err="1">
                <a:latin typeface="Segoe UI"/>
                <a:cs typeface="Segoe UI"/>
              </a:rPr>
              <a:t>integration</a:t>
            </a:r>
            <a:endParaRPr lang="it-IT" sz="1600" dirty="0" err="1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12FCC1B-AD17-1537-BB65-04CC1F6AD5ED}"/>
              </a:ext>
            </a:extLst>
          </p:cNvPr>
          <p:cNvSpPr txBox="1"/>
          <p:nvPr/>
        </p:nvSpPr>
        <p:spPr>
          <a:xfrm>
            <a:off x="4776121" y="5670663"/>
            <a:ext cx="4440834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1600" b="1" dirty="0">
                <a:latin typeface="Segoe UI"/>
              </a:rPr>
              <a:t>🔶 Flutter - Semantic </a:t>
            </a:r>
            <a:r>
              <a:rPr lang="it-IT" sz="1600" b="1" dirty="0" err="1">
                <a:latin typeface="Segoe UI"/>
              </a:rPr>
              <a:t>wrappers</a:t>
            </a:r>
          </a:p>
        </p:txBody>
      </p:sp>
      <p:pic>
        <p:nvPicPr>
          <p:cNvPr id="12" name="Immagine 11" descr="Immagine che contiene Carattere, Elementi grafici, logo, bianco&#10;&#10;Il contenuto generato dall&amp;#39;IA potrebbe non essere corretto.">
            <a:extLst>
              <a:ext uri="{FF2B5EF4-FFF2-40B4-BE49-F238E27FC236}">
                <a16:creationId xmlns:a16="http://schemas.microsoft.com/office/drawing/2014/main" id="{4EB199DF-C443-EC54-BDEE-FA9585FBC1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7808" y="3266661"/>
            <a:ext cx="878371" cy="135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034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B805442F-6184-EB0A-FB41-12F30ACF2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>
            <a:extLst>
              <a:ext uri="{FF2B5EF4-FFF2-40B4-BE49-F238E27FC236}">
                <a16:creationId xmlns:a16="http://schemas.microsoft.com/office/drawing/2014/main" id="{1E042456-B25F-E961-0606-2B77B46F681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9489" y="-182567"/>
            <a:ext cx="6382917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indent="0">
              <a:buNone/>
            </a:pPr>
            <a:r>
              <a:rPr lang="it-IT" sz="3000" dirty="0">
                <a:solidFill>
                  <a:srgbClr val="FFFFFF"/>
                </a:solidFill>
                <a:latin typeface="Segoe UI"/>
                <a:cs typeface="Segoe UI"/>
              </a:rPr>
              <a:t>Framework </a:t>
            </a:r>
            <a:r>
              <a:rPr lang="it-IT" sz="3000" dirty="0" err="1">
                <a:solidFill>
                  <a:srgbClr val="FFFFFF"/>
                </a:solidFill>
                <a:latin typeface="Segoe UI"/>
                <a:cs typeface="Segoe UI"/>
              </a:rPr>
              <a:t>comparison</a:t>
            </a:r>
            <a:r>
              <a:rPr lang="it-IT" sz="30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it-IT" sz="3000" dirty="0" err="1">
                <a:solidFill>
                  <a:srgbClr val="FFFFFF"/>
                </a:solidFill>
                <a:latin typeface="Segoe UI"/>
                <a:cs typeface="Segoe UI"/>
              </a:rPr>
              <a:t>results</a:t>
            </a:r>
            <a:r>
              <a:rPr lang="it-IT" sz="3000" dirty="0">
                <a:solidFill>
                  <a:srgbClr val="FFFFFF"/>
                </a:solidFill>
                <a:latin typeface="Segoe UI"/>
                <a:cs typeface="Segoe UI"/>
              </a:rPr>
              <a:t> (1)</a:t>
            </a:r>
            <a:endParaRPr lang="it-IT" dirty="0" err="1"/>
          </a:p>
        </p:txBody>
      </p:sp>
      <p:sp>
        <p:nvSpPr>
          <p:cNvPr id="101" name="Shape 101">
            <a:extLst>
              <a:ext uri="{FF2B5EF4-FFF2-40B4-BE49-F238E27FC236}">
                <a16:creationId xmlns:a16="http://schemas.microsoft.com/office/drawing/2014/main" id="{9138C445-3158-B6E2-4020-42DBF739298E}"/>
              </a:ext>
            </a:extLst>
          </p:cNvPr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E91159BE-07A4-3751-0E2E-6C83B12C78EE}"/>
              </a:ext>
            </a:extLst>
          </p:cNvPr>
          <p:cNvSpPr txBox="1"/>
          <p:nvPr/>
        </p:nvSpPr>
        <p:spPr>
          <a:xfrm>
            <a:off x="4781846" y="6482191"/>
            <a:ext cx="391143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G.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Rovesti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-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Designing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an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accessibility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learning toolkit</a:t>
            </a:r>
            <a:endParaRPr lang="it-IT" dirty="0">
              <a:solidFill>
                <a:schemeClr val="bg1"/>
              </a:solidFill>
              <a:latin typeface="Segoe UI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CF897F1-916A-BD0B-67E4-D24DBB00A733}"/>
              </a:ext>
            </a:extLst>
          </p:cNvPr>
          <p:cNvSpPr txBox="1"/>
          <p:nvPr/>
        </p:nvSpPr>
        <p:spPr>
          <a:xfrm>
            <a:off x="315654" y="3191608"/>
            <a:ext cx="8424778" cy="32932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latin typeface="Segoe UI"/>
                <a:cs typeface="Segoe UI"/>
              </a:rPr>
              <a:t>✓ = Default accessibility support | ✗ = Requires developer implementation</a:t>
            </a:r>
            <a:endParaRPr lang="it-IT" dirty="0"/>
          </a:p>
          <a:p>
            <a:pPr algn="ctr"/>
            <a:endParaRPr lang="en-US" b="1" dirty="0">
              <a:latin typeface="Segoe UI"/>
              <a:cs typeface="Segoe UI"/>
            </a:endParaRPr>
          </a:p>
          <a:p>
            <a:r>
              <a:rPr lang="en-US" sz="2000" b="1" dirty="0">
                <a:latin typeface="Segoe UI"/>
              </a:rPr>
              <a:t>Key patterns identified: </a:t>
            </a:r>
            <a:endParaRPr lang="it-IT" b="1" dirty="0"/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Segoe UI"/>
              </a:rPr>
              <a:t>Text language declaration</a:t>
            </a:r>
            <a:r>
              <a:rPr lang="en-US" sz="2000" dirty="0">
                <a:latin typeface="Segoe UI"/>
              </a:rPr>
              <a:t>: Largest overhead difference (Flutter +200%) </a:t>
            </a:r>
            <a:endParaRPr lang="en-US"/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Segoe UI"/>
              </a:rPr>
              <a:t>Custom gestures</a:t>
            </a:r>
            <a:r>
              <a:rPr lang="en-US" sz="2000" dirty="0">
                <a:latin typeface="Segoe UI"/>
              </a:rPr>
              <a:t>: Smallest gap (Flutter +27%) - both frameworks struggle </a:t>
            </a:r>
            <a:endParaRPr lang="en-US"/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Segoe UI"/>
              </a:rPr>
              <a:t>Default accessibility</a:t>
            </a:r>
            <a:r>
              <a:rPr lang="en-US" sz="2000" dirty="0">
                <a:latin typeface="Segoe UI"/>
              </a:rPr>
              <a:t>: React Native provides more out-of-box features (38% vs 32%)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Segoe UI"/>
              </a:rPr>
              <a:t>Screen reader consistency</a:t>
            </a:r>
            <a:r>
              <a:rPr lang="en-US" sz="2000" dirty="0">
                <a:latin typeface="Segoe UI"/>
              </a:rPr>
              <a:t>: React Native scores higher across all component types</a:t>
            </a:r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5AA00A2-BB66-B415-2650-72E84B660058}"/>
              </a:ext>
            </a:extLst>
          </p:cNvPr>
          <p:cNvSpPr txBox="1"/>
          <p:nvPr/>
        </p:nvSpPr>
        <p:spPr>
          <a:xfrm>
            <a:off x="8538371" y="6482191"/>
            <a:ext cx="609436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14/16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2" name="Immagine 1" descr="Immagine che contiene testo, schermata, Carattere, numero&#10;&#10;Il contenuto generato dall&amp;#39;IA potrebbe non essere corretto.">
            <a:extLst>
              <a:ext uri="{FF2B5EF4-FFF2-40B4-BE49-F238E27FC236}">
                <a16:creationId xmlns:a16="http://schemas.microsoft.com/office/drawing/2014/main" id="{71BE8121-087C-A085-30F7-F68CD9B6F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258" y="965752"/>
            <a:ext cx="776287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12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E56A01B7-80A0-D135-6A5E-1DFFF06671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>
            <a:extLst>
              <a:ext uri="{FF2B5EF4-FFF2-40B4-BE49-F238E27FC236}">
                <a16:creationId xmlns:a16="http://schemas.microsoft.com/office/drawing/2014/main" id="{877C86BE-1944-2B59-5C8B-2D63CDC6EF7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9489" y="-182567"/>
            <a:ext cx="6382917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indent="0">
              <a:buNone/>
            </a:pPr>
            <a:r>
              <a:rPr lang="it-IT" sz="3000" dirty="0">
                <a:solidFill>
                  <a:srgbClr val="FFFFFF"/>
                </a:solidFill>
                <a:latin typeface="Segoe UI"/>
                <a:cs typeface="Segoe UI"/>
              </a:rPr>
              <a:t>Framework </a:t>
            </a:r>
            <a:r>
              <a:rPr lang="it-IT" sz="3000" dirty="0" err="1">
                <a:solidFill>
                  <a:srgbClr val="FFFFFF"/>
                </a:solidFill>
                <a:latin typeface="Segoe UI"/>
                <a:cs typeface="Segoe UI"/>
              </a:rPr>
              <a:t>comparison</a:t>
            </a:r>
            <a:r>
              <a:rPr lang="it-IT" sz="30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it-IT" sz="3000" dirty="0" err="1">
                <a:solidFill>
                  <a:srgbClr val="FFFFFF"/>
                </a:solidFill>
                <a:latin typeface="Segoe UI"/>
                <a:cs typeface="Segoe UI"/>
              </a:rPr>
              <a:t>results</a:t>
            </a:r>
            <a:r>
              <a:rPr lang="it-IT" sz="3000" dirty="0">
                <a:solidFill>
                  <a:srgbClr val="FFFFFF"/>
                </a:solidFill>
                <a:latin typeface="Segoe UI"/>
                <a:cs typeface="Segoe UI"/>
              </a:rPr>
              <a:t> (2)</a:t>
            </a:r>
            <a:endParaRPr lang="it-IT" dirty="0" err="1"/>
          </a:p>
        </p:txBody>
      </p:sp>
      <p:sp>
        <p:nvSpPr>
          <p:cNvPr id="101" name="Shape 101">
            <a:extLst>
              <a:ext uri="{FF2B5EF4-FFF2-40B4-BE49-F238E27FC236}">
                <a16:creationId xmlns:a16="http://schemas.microsoft.com/office/drawing/2014/main" id="{B64B994B-B24F-5EB7-5E1C-FA1A5B0B9081}"/>
              </a:ext>
            </a:extLst>
          </p:cNvPr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B9A3D9EC-5D12-2FA8-E89F-0393A82CBE94}"/>
              </a:ext>
            </a:extLst>
          </p:cNvPr>
          <p:cNvSpPr txBox="1"/>
          <p:nvPr/>
        </p:nvSpPr>
        <p:spPr>
          <a:xfrm>
            <a:off x="4781846" y="6482191"/>
            <a:ext cx="391143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G.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Rovesti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-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Designing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an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accessibility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learning toolkit</a:t>
            </a:r>
            <a:endParaRPr lang="it-IT" dirty="0">
              <a:solidFill>
                <a:schemeClr val="bg1"/>
              </a:solidFill>
              <a:latin typeface="Segoe UI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1E1C851-7C59-52B5-99A6-605D6DEC6195}"/>
              </a:ext>
            </a:extLst>
          </p:cNvPr>
          <p:cNvSpPr txBox="1"/>
          <p:nvPr/>
        </p:nvSpPr>
        <p:spPr>
          <a:xfrm>
            <a:off x="8525003" y="6482191"/>
            <a:ext cx="622804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15/16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847887E-6097-FB16-E575-E427AC9E6D4B}"/>
              </a:ext>
            </a:extLst>
          </p:cNvPr>
          <p:cNvSpPr txBox="1"/>
          <p:nvPr/>
        </p:nvSpPr>
        <p:spPr>
          <a:xfrm>
            <a:off x="519960" y="4631402"/>
            <a:ext cx="8117304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Segoe UI"/>
              </a:rPr>
              <a:t>Insights for development choice:</a:t>
            </a:r>
            <a:endParaRPr lang="it-IT" b="1" dirty="0">
              <a:latin typeface="Segoe UI"/>
            </a:endParaRP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Segoe UI"/>
              </a:rPr>
              <a:t>React Native</a:t>
            </a:r>
            <a:r>
              <a:rPr lang="en-US" sz="2000" dirty="0">
                <a:latin typeface="Segoe UI"/>
              </a:rPr>
              <a:t> for: Rapid development timeline, web accessibility knowledge, cross-platform consistency priority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Segoe UI"/>
                <a:cs typeface="Segoe UI"/>
              </a:rPr>
              <a:t>Flutter </a:t>
            </a:r>
            <a:r>
              <a:rPr lang="en-US" sz="2000" dirty="0">
                <a:latin typeface="Segoe UI"/>
                <a:cs typeface="Segoe UI"/>
              </a:rPr>
              <a:t>for: Complex custom components, dedicated long-term maintenance team, granular accessibility control </a:t>
            </a:r>
            <a:endParaRPr lang="en-US" dirty="0"/>
          </a:p>
        </p:txBody>
      </p:sp>
      <p:pic>
        <p:nvPicPr>
          <p:cNvPr id="4" name="Immagine 3" descr="Immagine che contiene testo, schermata, Carattere, numero&#10;&#10;Il contenuto generato dall&amp;#39;IA potrebbe non essere corretto.">
            <a:extLst>
              <a:ext uri="{FF2B5EF4-FFF2-40B4-BE49-F238E27FC236}">
                <a16:creationId xmlns:a16="http://schemas.microsoft.com/office/drawing/2014/main" id="{17BB81B9-0087-A6BB-585A-97CFDC33D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957" y="955398"/>
            <a:ext cx="7457662" cy="364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141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3B31BB25-D7CA-FAC9-85AA-E785074DFF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>
            <a:extLst>
              <a:ext uri="{FF2B5EF4-FFF2-40B4-BE49-F238E27FC236}">
                <a16:creationId xmlns:a16="http://schemas.microsoft.com/office/drawing/2014/main" id="{2A2CFDE5-043F-74D1-BED0-E8CA0ECD622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9489" y="-182567"/>
            <a:ext cx="6382917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indent="0">
              <a:buNone/>
            </a:pPr>
            <a:r>
              <a:rPr lang="it-IT" sz="3000" dirty="0" err="1">
                <a:solidFill>
                  <a:srgbClr val="FFFFFF"/>
                </a:solidFill>
                <a:latin typeface="Segoe UI"/>
                <a:cs typeface="Segoe UI"/>
              </a:rPr>
              <a:t>Research</a:t>
            </a:r>
            <a:r>
              <a:rPr lang="it-IT" sz="3000" dirty="0">
                <a:solidFill>
                  <a:srgbClr val="FFFFFF"/>
                </a:solidFill>
                <a:latin typeface="Segoe UI"/>
                <a:cs typeface="Segoe UI"/>
              </a:rPr>
              <a:t> impact and </a:t>
            </a:r>
            <a:r>
              <a:rPr lang="it-IT" sz="3000" dirty="0" err="1">
                <a:solidFill>
                  <a:srgbClr val="FFFFFF"/>
                </a:solidFill>
                <a:latin typeface="Segoe UI"/>
                <a:cs typeface="Segoe UI"/>
              </a:rPr>
              <a:t>conclusions</a:t>
            </a:r>
            <a:endParaRPr lang="it-IT" dirty="0" err="1"/>
          </a:p>
        </p:txBody>
      </p:sp>
      <p:sp>
        <p:nvSpPr>
          <p:cNvPr id="101" name="Shape 101">
            <a:extLst>
              <a:ext uri="{FF2B5EF4-FFF2-40B4-BE49-F238E27FC236}">
                <a16:creationId xmlns:a16="http://schemas.microsoft.com/office/drawing/2014/main" id="{70E34097-CDD4-EC42-BD04-2CBF60ADF1ED}"/>
              </a:ext>
            </a:extLst>
          </p:cNvPr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DDBE518-0CB6-EC10-C1C5-54B74D8DEC7B}"/>
              </a:ext>
            </a:extLst>
          </p:cNvPr>
          <p:cNvSpPr txBox="1"/>
          <p:nvPr/>
        </p:nvSpPr>
        <p:spPr>
          <a:xfrm>
            <a:off x="4781846" y="6482191"/>
            <a:ext cx="391143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G.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Rovesti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-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Designing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an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accessibility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learning toolkit</a:t>
            </a:r>
            <a:endParaRPr lang="it-IT" dirty="0">
              <a:solidFill>
                <a:schemeClr val="bg1"/>
              </a:solidFill>
              <a:latin typeface="Segoe UI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E8039BF-D0C9-17D1-610D-A1378279AC36}"/>
              </a:ext>
            </a:extLst>
          </p:cNvPr>
          <p:cNvSpPr txBox="1"/>
          <p:nvPr/>
        </p:nvSpPr>
        <p:spPr>
          <a:xfrm>
            <a:off x="8518560" y="6482191"/>
            <a:ext cx="629247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16/16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5EF7F73-3BAE-46D1-D7FC-6CE6B409B5DD}"/>
              </a:ext>
            </a:extLst>
          </p:cNvPr>
          <p:cNvSpPr txBox="1"/>
          <p:nvPr/>
        </p:nvSpPr>
        <p:spPr>
          <a:xfrm>
            <a:off x="180023" y="961109"/>
            <a:ext cx="9191448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Segoe UI"/>
              </a:rPr>
              <a:t>Key contributions</a:t>
            </a:r>
            <a:r>
              <a:rPr lang="en-US" sz="2000" dirty="0">
                <a:latin typeface="Segoe UI"/>
              </a:rPr>
              <a:t>:</a:t>
            </a:r>
            <a:endParaRPr lang="it-IT" sz="2000">
              <a:latin typeface="Segoe UI"/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latin typeface="Segoe UI"/>
              </a:rPr>
              <a:t>Extended</a:t>
            </a:r>
            <a:r>
              <a:rPr lang="en-US" sz="2000" dirty="0">
                <a:latin typeface="Segoe UI"/>
                <a:cs typeface="Segoe UI"/>
              </a:rPr>
              <a:t> research framework from Flutter-only to comparative analysis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sz="2000" dirty="0">
                <a:latin typeface="Segoe UI"/>
              </a:rPr>
              <a:t>First quantitative framework for mobile accessibility cost assessment  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sz="2000" dirty="0">
                <a:latin typeface="Segoe UI"/>
              </a:rPr>
              <a:t>Systematic methodology bridging WCAG theory to mobile practice</a:t>
            </a:r>
            <a:endParaRPr lang="en-US" dirty="0"/>
          </a:p>
          <a:p>
            <a:endParaRPr lang="en-US" sz="2000" dirty="0">
              <a:latin typeface="Segoe UI"/>
            </a:endParaRPr>
          </a:p>
          <a:p>
            <a:r>
              <a:rPr lang="en-US" sz="2000" b="1" dirty="0">
                <a:latin typeface="Segoe UI"/>
              </a:rPr>
              <a:t>Research answers: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Segoe UI"/>
              </a:rPr>
              <a:t>RQ1</a:t>
            </a:r>
            <a:r>
              <a:rPr lang="en-US" sz="2000" dirty="0">
                <a:latin typeface="Segoe UI"/>
              </a:rPr>
              <a:t>: No framework accessible by default (38% vs 32%) 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Segoe UI"/>
              </a:rPr>
              <a:t>RQ2</a:t>
            </a:r>
            <a:r>
              <a:rPr lang="en-US" sz="2000" dirty="0">
                <a:latin typeface="Segoe UI"/>
              </a:rPr>
              <a:t>: Both achieve 85-90% WCAG compliance with proper implementation </a:t>
            </a:r>
            <a:endParaRPr lang="en-US" dirty="0">
              <a:latin typeface="Segoe UI"/>
            </a:endParaRP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Segoe UI"/>
              </a:rPr>
              <a:t>RQ3</a:t>
            </a:r>
            <a:r>
              <a:rPr lang="en-US" sz="2000" dirty="0">
                <a:latin typeface="Segoe UI"/>
              </a:rPr>
              <a:t>: React Native requires 45% less code for equivalent accessibility</a:t>
            </a:r>
            <a:endParaRPr lang="en-US" dirty="0">
              <a:latin typeface="Segoe UI"/>
            </a:endParaRPr>
          </a:p>
        </p:txBody>
      </p:sp>
      <p:pic>
        <p:nvPicPr>
          <p:cNvPr id="10" name="Immagine 9" descr="Immagine che contiene simbolo, Carattere, Elementi grafici, logo&#10;&#10;Il contenuto generato dall&amp;#39;IA potrebbe non essere corretto.">
            <a:extLst>
              <a:ext uri="{FF2B5EF4-FFF2-40B4-BE49-F238E27FC236}">
                <a16:creationId xmlns:a16="http://schemas.microsoft.com/office/drawing/2014/main" id="{C7E6B5DB-9120-E854-A01B-484402609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838" y="4103782"/>
            <a:ext cx="1663345" cy="1983037"/>
          </a:xfrm>
          <a:prstGeom prst="rect">
            <a:avLst/>
          </a:prstGeom>
        </p:spPr>
      </p:pic>
      <p:pic>
        <p:nvPicPr>
          <p:cNvPr id="11" name="Immagine 10" descr="Research - Free marketing icons">
            <a:extLst>
              <a:ext uri="{FF2B5EF4-FFF2-40B4-BE49-F238E27FC236}">
                <a16:creationId xmlns:a16="http://schemas.microsoft.com/office/drawing/2014/main" id="{37CBD625-1E4C-BB19-6F9E-6C1AF96E52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6777" y="4117554"/>
            <a:ext cx="1663346" cy="195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871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F278578-AD7C-9DFC-2C4C-98387A553E6A}"/>
              </a:ext>
            </a:extLst>
          </p:cNvPr>
          <p:cNvSpPr txBox="1"/>
          <p:nvPr/>
        </p:nvSpPr>
        <p:spPr>
          <a:xfrm>
            <a:off x="453650" y="1099713"/>
            <a:ext cx="8061432" cy="28623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it-IT" sz="2000" b="1" dirty="0">
                <a:latin typeface="Segoe UI"/>
              </a:rPr>
              <a:t>Definition</a:t>
            </a:r>
            <a:r>
              <a:rPr lang="it-IT" sz="2000" dirty="0">
                <a:latin typeface="Segoe UI"/>
              </a:rPr>
              <a:t>: </a:t>
            </a:r>
            <a:r>
              <a:rPr lang="it-IT" sz="2000" dirty="0" err="1">
                <a:latin typeface="Segoe UI"/>
              </a:rPr>
              <a:t>Ability</a:t>
            </a:r>
            <a:r>
              <a:rPr lang="it-IT" sz="2000" dirty="0">
                <a:latin typeface="Segoe UI"/>
              </a:rPr>
              <a:t> for users to </a:t>
            </a:r>
            <a:r>
              <a:rPr lang="it-IT" sz="2000" dirty="0" err="1">
                <a:latin typeface="Segoe UI"/>
              </a:rPr>
              <a:t>fully</a:t>
            </a:r>
            <a:r>
              <a:rPr lang="it-IT" sz="2000" dirty="0">
                <a:latin typeface="Segoe UI"/>
              </a:rPr>
              <a:t> </a:t>
            </a:r>
            <a:r>
              <a:rPr lang="it-IT" sz="2000" dirty="0" err="1">
                <a:latin typeface="Segoe UI"/>
              </a:rPr>
              <a:t>perceive</a:t>
            </a:r>
            <a:r>
              <a:rPr lang="it-IT" sz="2000" dirty="0">
                <a:latin typeface="Segoe UI"/>
              </a:rPr>
              <a:t>, </a:t>
            </a:r>
            <a:r>
              <a:rPr lang="it-IT" sz="2000" dirty="0" err="1">
                <a:latin typeface="Segoe UI"/>
              </a:rPr>
              <a:t>understand</a:t>
            </a:r>
            <a:r>
              <a:rPr lang="it-IT" sz="2000" dirty="0">
                <a:latin typeface="Segoe UI"/>
              </a:rPr>
              <a:t>, navigate, and </a:t>
            </a:r>
            <a:r>
              <a:rPr lang="it-IT" sz="2000" dirty="0" err="1">
                <a:latin typeface="Segoe UI"/>
              </a:rPr>
              <a:t>interact</a:t>
            </a:r>
            <a:r>
              <a:rPr lang="it-IT" sz="2000" dirty="0">
                <a:latin typeface="Segoe UI"/>
              </a:rPr>
              <a:t> with </a:t>
            </a:r>
            <a:r>
              <a:rPr lang="it-IT" sz="2000" dirty="0" err="1">
                <a:latin typeface="Segoe UI"/>
              </a:rPr>
              <a:t>digital</a:t>
            </a:r>
            <a:r>
              <a:rPr lang="it-IT" sz="2000" dirty="0">
                <a:latin typeface="Segoe UI"/>
              </a:rPr>
              <a:t> </a:t>
            </a:r>
            <a:r>
              <a:rPr lang="it-IT" sz="2000" dirty="0" err="1">
                <a:latin typeface="Segoe UI"/>
              </a:rPr>
              <a:t>content</a:t>
            </a:r>
            <a:r>
              <a:rPr lang="it-IT" sz="2000" dirty="0">
                <a:latin typeface="Segoe UI"/>
              </a:rPr>
              <a:t> </a:t>
            </a:r>
            <a:r>
              <a:rPr lang="it-IT" sz="2000" dirty="0" err="1">
                <a:latin typeface="Segoe UI"/>
              </a:rPr>
              <a:t>regardless</a:t>
            </a:r>
            <a:r>
              <a:rPr lang="it-IT" sz="2000" dirty="0">
                <a:latin typeface="Segoe UI"/>
              </a:rPr>
              <a:t> of capabilities</a:t>
            </a:r>
            <a:endParaRPr lang="it-IT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r>
              <a:rPr lang="it-IT" sz="2000" b="1" dirty="0">
                <a:latin typeface="Segoe UI"/>
              </a:rPr>
              <a:t>The mobile reality:</a:t>
            </a:r>
            <a:endParaRPr lang="it-IT" b="1" dirty="0">
              <a:latin typeface="Segoe UI"/>
            </a:endParaRPr>
          </a:p>
          <a:p>
            <a:pPr marL="342900" indent="-342900" algn="just">
              <a:buFont typeface="Arial"/>
              <a:buChar char="•"/>
            </a:pPr>
            <a:r>
              <a:rPr lang="it-IT" sz="2000" dirty="0">
                <a:latin typeface="Segoe UI"/>
              </a:rPr>
              <a:t>1.3 </a:t>
            </a:r>
            <a:r>
              <a:rPr lang="it-IT" sz="2000" dirty="0" err="1">
                <a:latin typeface="Segoe UI"/>
              </a:rPr>
              <a:t>billion</a:t>
            </a:r>
            <a:r>
              <a:rPr lang="it-IT" sz="2000" dirty="0">
                <a:latin typeface="Segoe UI"/>
              </a:rPr>
              <a:t> people </a:t>
            </a:r>
            <a:r>
              <a:rPr lang="it-IT" sz="2000" dirty="0" err="1">
                <a:latin typeface="Segoe UI"/>
              </a:rPr>
              <a:t>worldwide</a:t>
            </a:r>
            <a:r>
              <a:rPr lang="it-IT" sz="2000" dirty="0">
                <a:latin typeface="Segoe UI"/>
              </a:rPr>
              <a:t> live with </a:t>
            </a:r>
            <a:r>
              <a:rPr lang="it-IT" sz="2000" dirty="0" err="1">
                <a:latin typeface="Segoe UI"/>
              </a:rPr>
              <a:t>disabilities</a:t>
            </a:r>
            <a:r>
              <a:rPr lang="it-IT" sz="2000" dirty="0">
                <a:latin typeface="Segoe UI"/>
              </a:rPr>
              <a:t> (WHO, 2023)</a:t>
            </a:r>
            <a:endParaRPr lang="it-IT" dirty="0">
              <a:latin typeface="Segoe UI"/>
            </a:endParaRPr>
          </a:p>
          <a:p>
            <a:pPr marL="342900" indent="-342900" algn="just">
              <a:buFont typeface="Arial"/>
              <a:buChar char="•"/>
            </a:pPr>
            <a:r>
              <a:rPr lang="it-IT" sz="2000" b="1" dirty="0">
                <a:latin typeface="Segoe UI"/>
              </a:rPr>
              <a:t>Mobile-first</a:t>
            </a:r>
            <a:r>
              <a:rPr lang="it-IT" sz="2000" dirty="0">
                <a:latin typeface="Segoe UI"/>
              </a:rPr>
              <a:t> era: 6.8 </a:t>
            </a:r>
            <a:r>
              <a:rPr lang="it-IT" sz="2000" dirty="0" err="1">
                <a:latin typeface="Segoe UI"/>
              </a:rPr>
              <a:t>billion</a:t>
            </a:r>
            <a:r>
              <a:rPr lang="it-IT" sz="2000" dirty="0">
                <a:latin typeface="Segoe UI"/>
              </a:rPr>
              <a:t> smartphone users </a:t>
            </a:r>
            <a:r>
              <a:rPr lang="it-IT" sz="2000" dirty="0" err="1">
                <a:latin typeface="Segoe UI"/>
              </a:rPr>
              <a:t>globally</a:t>
            </a:r>
            <a:endParaRPr lang="it-IT" dirty="0" err="1">
              <a:latin typeface="Segoe UI"/>
            </a:endParaRPr>
          </a:p>
          <a:p>
            <a:pPr marL="342900" indent="-342900" algn="just">
              <a:buFont typeface="Arial"/>
              <a:buChar char="•"/>
            </a:pPr>
            <a:r>
              <a:rPr lang="it-IT" sz="2000" dirty="0">
                <a:latin typeface="Segoe UI"/>
              </a:rPr>
              <a:t>Mobile </a:t>
            </a:r>
            <a:r>
              <a:rPr lang="it-IT" sz="2000" dirty="0" err="1">
                <a:latin typeface="Segoe UI"/>
              </a:rPr>
              <a:t>interfaces</a:t>
            </a:r>
            <a:r>
              <a:rPr lang="it-IT" sz="2000" dirty="0">
                <a:latin typeface="Segoe UI"/>
              </a:rPr>
              <a:t> create new </a:t>
            </a:r>
            <a:r>
              <a:rPr lang="it-IT" sz="2000" b="1" dirty="0" err="1">
                <a:latin typeface="Segoe UI"/>
              </a:rPr>
              <a:t>accessibility</a:t>
            </a:r>
            <a:r>
              <a:rPr lang="it-IT" sz="2000" b="1" dirty="0">
                <a:latin typeface="Segoe UI"/>
              </a:rPr>
              <a:t> </a:t>
            </a:r>
            <a:r>
              <a:rPr lang="it-IT" sz="2000" b="1" dirty="0" err="1">
                <a:latin typeface="Segoe UI"/>
              </a:rPr>
              <a:t>barriers</a:t>
            </a:r>
            <a:r>
              <a:rPr lang="it-IT" sz="2000" dirty="0">
                <a:latin typeface="Segoe UI"/>
              </a:rPr>
              <a:t>: small screens, </a:t>
            </a:r>
            <a:r>
              <a:rPr lang="it-IT" sz="2000" dirty="0" err="1">
                <a:latin typeface="Segoe UI"/>
              </a:rPr>
              <a:t>orientation</a:t>
            </a:r>
            <a:r>
              <a:rPr lang="it-IT" sz="2000" dirty="0">
                <a:latin typeface="Segoe UI"/>
              </a:rPr>
              <a:t> </a:t>
            </a:r>
            <a:r>
              <a:rPr lang="it-IT" sz="2000" dirty="0" err="1">
                <a:latin typeface="Segoe UI"/>
              </a:rPr>
              <a:t>changes</a:t>
            </a:r>
            <a:r>
              <a:rPr lang="it-IT" sz="2000" dirty="0">
                <a:latin typeface="Segoe UI"/>
              </a:rPr>
              <a:t>, performances impact</a:t>
            </a:r>
          </a:p>
          <a:p>
            <a:pPr marL="457200" lvl="1" algn="just"/>
            <a:endParaRPr lang="it-IT" sz="2000" dirty="0">
              <a:latin typeface="Segoe UI"/>
            </a:endParaRPr>
          </a:p>
        </p:txBody>
      </p:sp>
      <p:pic>
        <p:nvPicPr>
          <p:cNvPr id="5" name="Immagine 4" descr="Accessibility and Its Role in Modern Web Design | PDD">
            <a:extLst>
              <a:ext uri="{FF2B5EF4-FFF2-40B4-BE49-F238E27FC236}">
                <a16:creationId xmlns:a16="http://schemas.microsoft.com/office/drawing/2014/main" id="{EF12A864-112E-F996-B3F7-54DC39954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516" y="4056730"/>
            <a:ext cx="2167760" cy="2068438"/>
          </a:xfrm>
          <a:prstGeom prst="rect">
            <a:avLst/>
          </a:prstGeom>
        </p:spPr>
      </p:pic>
      <p:pic>
        <p:nvPicPr>
          <p:cNvPr id="6" name="Immagine 5" descr="Why is accessibility important for your research paper? - Author Services">
            <a:extLst>
              <a:ext uri="{FF2B5EF4-FFF2-40B4-BE49-F238E27FC236}">
                <a16:creationId xmlns:a16="http://schemas.microsoft.com/office/drawing/2014/main" id="{4D8FC78E-1823-38E8-7849-5D854B590F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7954" y="4196746"/>
            <a:ext cx="2629228" cy="1762127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2E3ACB9-97AA-EDB0-7E53-F2DD684E6A09}"/>
              </a:ext>
            </a:extLst>
          </p:cNvPr>
          <p:cNvSpPr txBox="1"/>
          <p:nvPr/>
        </p:nvSpPr>
        <p:spPr>
          <a:xfrm>
            <a:off x="4781846" y="6482191"/>
            <a:ext cx="391143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G.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Rovesti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-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Designing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an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accessibility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learning toolkit</a:t>
            </a:r>
            <a:endParaRPr lang="it-IT" dirty="0">
              <a:solidFill>
                <a:schemeClr val="bg1"/>
              </a:solidFill>
              <a:latin typeface="Segoe UI"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92DEFCB-D513-1CAA-0CD1-ED611DD0E742}"/>
              </a:ext>
            </a:extLst>
          </p:cNvPr>
          <p:cNvSpPr txBox="1"/>
          <p:nvPr/>
        </p:nvSpPr>
        <p:spPr>
          <a:xfrm>
            <a:off x="8538371" y="6482191"/>
            <a:ext cx="609436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2/16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0" name="Shape 99">
            <a:extLst>
              <a:ext uri="{FF2B5EF4-FFF2-40B4-BE49-F238E27FC236}">
                <a16:creationId xmlns:a16="http://schemas.microsoft.com/office/drawing/2014/main" id="{8A0F8872-BF75-949E-0A25-96FFB1B80E6A}"/>
              </a:ext>
            </a:extLst>
          </p:cNvPr>
          <p:cNvSpPr txBox="1">
            <a:spLocks/>
          </p:cNvSpPr>
          <p:nvPr/>
        </p:nvSpPr>
        <p:spPr>
          <a:xfrm>
            <a:off x="457200" y="-182567"/>
            <a:ext cx="6714148" cy="1225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-82550" algn="l" rtl="0" eaLnBrk="1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73100" marR="0" lvl="1" indent="-336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041400" marR="0" lvl="2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447800" marR="0" lvl="3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1866900" marR="0" lvl="4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286000" marR="0" lvl="5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111500" marR="0" lvl="6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4356100" marR="0" lvl="7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6019800" marR="0" lvl="8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pPr indent="0">
              <a:buNone/>
            </a:pPr>
            <a:r>
              <a:rPr lang="it-IT" sz="3000" dirty="0">
                <a:solidFill>
                  <a:srgbClr val="FFFFFF"/>
                </a:solidFill>
                <a:latin typeface="Segoe UI"/>
              </a:rPr>
              <a:t>First and </a:t>
            </a:r>
            <a:r>
              <a:rPr lang="it-IT" sz="3000" dirty="0" err="1">
                <a:solidFill>
                  <a:srgbClr val="FFFFFF"/>
                </a:solidFill>
                <a:latin typeface="Segoe UI"/>
              </a:rPr>
              <a:t>not</a:t>
            </a:r>
            <a:r>
              <a:rPr lang="it-IT" sz="3000" dirty="0">
                <a:solidFill>
                  <a:srgbClr val="FFFFFF"/>
                </a:solidFill>
                <a:latin typeface="Segoe UI"/>
              </a:rPr>
              <a:t> </a:t>
            </a:r>
            <a:r>
              <a:rPr lang="it-IT" sz="3000" dirty="0" err="1">
                <a:solidFill>
                  <a:srgbClr val="FFFFFF"/>
                </a:solidFill>
                <a:latin typeface="Segoe UI"/>
              </a:rPr>
              <a:t>least</a:t>
            </a:r>
            <a:r>
              <a:rPr lang="it-IT" sz="3000" dirty="0">
                <a:solidFill>
                  <a:srgbClr val="FFFFFF"/>
                </a:solidFill>
                <a:latin typeface="Segoe UI"/>
              </a:rPr>
              <a:t>: Mobile </a:t>
            </a:r>
            <a:r>
              <a:rPr lang="it-IT" sz="3000" dirty="0" err="1">
                <a:solidFill>
                  <a:srgbClr val="FFFFFF"/>
                </a:solidFill>
                <a:latin typeface="Segoe UI"/>
              </a:rPr>
              <a:t>accessibility</a:t>
            </a:r>
            <a:endParaRPr lang="it-IT" dirty="0" err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3064AAFD-CCD5-EDE4-D5E5-BC88EB447E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>
            <a:extLst>
              <a:ext uri="{FF2B5EF4-FFF2-40B4-BE49-F238E27FC236}">
                <a16:creationId xmlns:a16="http://schemas.microsoft.com/office/drawing/2014/main" id="{3CC3A917-BEB3-2417-C063-1AF4C9EE230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7200" y="-182567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indent="0">
              <a:buNone/>
            </a:pPr>
            <a:r>
              <a:rPr lang="it-IT" sz="3000" dirty="0">
                <a:solidFill>
                  <a:srgbClr val="FFFFFF"/>
                </a:solidFill>
                <a:latin typeface="Segoe UI"/>
              </a:rPr>
              <a:t>Accessibility </a:t>
            </a:r>
            <a:r>
              <a:rPr lang="it-IT" sz="3000" dirty="0" err="1">
                <a:solidFill>
                  <a:srgbClr val="FFFFFF"/>
                </a:solidFill>
                <a:latin typeface="Segoe UI"/>
              </a:rPr>
              <a:t>guidelines</a:t>
            </a:r>
            <a:r>
              <a:rPr lang="it-IT" sz="3000" dirty="0">
                <a:solidFill>
                  <a:srgbClr val="FFFFFF"/>
                </a:solidFill>
                <a:latin typeface="Segoe UI"/>
              </a:rPr>
              <a:t> gap</a:t>
            </a:r>
          </a:p>
        </p:txBody>
      </p:sp>
      <p:sp>
        <p:nvSpPr>
          <p:cNvPr id="101" name="Shape 101">
            <a:extLst>
              <a:ext uri="{FF2B5EF4-FFF2-40B4-BE49-F238E27FC236}">
                <a16:creationId xmlns:a16="http://schemas.microsoft.com/office/drawing/2014/main" id="{97A5F0D6-FE7D-1E3B-9D0B-638483D05C46}"/>
              </a:ext>
            </a:extLst>
          </p:cNvPr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2AE3D95-449B-CD3B-A32C-CE2E1E3BC12F}"/>
              </a:ext>
            </a:extLst>
          </p:cNvPr>
          <p:cNvSpPr txBox="1"/>
          <p:nvPr/>
        </p:nvSpPr>
        <p:spPr>
          <a:xfrm>
            <a:off x="453650" y="969267"/>
            <a:ext cx="5639234" cy="535531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it-IT" sz="1800" b="1" dirty="0" err="1">
                <a:latin typeface="Segoe UI"/>
              </a:rPr>
              <a:t>Current</a:t>
            </a:r>
            <a:r>
              <a:rPr lang="it-IT" sz="1800" b="1" dirty="0">
                <a:latin typeface="Segoe UI"/>
              </a:rPr>
              <a:t> standards:</a:t>
            </a:r>
            <a:endParaRPr lang="it-IT" sz="1800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1800" b="1" dirty="0">
                <a:latin typeface="Segoe UI"/>
              </a:rPr>
              <a:t>WCAG 2.2 (2023):</a:t>
            </a:r>
            <a:r>
              <a:rPr lang="it-IT" sz="1800" dirty="0">
                <a:latin typeface="Segoe UI"/>
              </a:rPr>
              <a:t> 4 </a:t>
            </a:r>
            <a:r>
              <a:rPr lang="it-IT" sz="1800" dirty="0" err="1">
                <a:latin typeface="Segoe UI"/>
              </a:rPr>
              <a:t>principles</a:t>
            </a:r>
            <a:r>
              <a:rPr lang="it-IT" sz="1800" dirty="0">
                <a:latin typeface="Segoe UI"/>
              </a:rPr>
              <a:t>, 3 </a:t>
            </a:r>
            <a:r>
              <a:rPr lang="it-IT" sz="1800" dirty="0" err="1">
                <a:latin typeface="Segoe UI"/>
              </a:rPr>
              <a:t>levels</a:t>
            </a:r>
            <a:r>
              <a:rPr lang="it-IT" sz="1800" dirty="0">
                <a:latin typeface="Segoe UI"/>
              </a:rPr>
              <a:t> of </a:t>
            </a:r>
            <a:r>
              <a:rPr lang="it-IT" sz="1800" dirty="0" err="1">
                <a:latin typeface="Segoe UI"/>
              </a:rPr>
              <a:t>conformance</a:t>
            </a:r>
            <a:r>
              <a:rPr lang="it-IT" sz="1800" dirty="0">
                <a:latin typeface="Segoe UI"/>
              </a:rPr>
              <a:t> - </a:t>
            </a:r>
            <a:r>
              <a:rPr lang="it-IT" sz="1800" b="1" dirty="0">
                <a:latin typeface="Segoe UI"/>
              </a:rPr>
              <a:t>web-</a:t>
            </a:r>
            <a:r>
              <a:rPr lang="it-IT" sz="1800" b="1" dirty="0" err="1">
                <a:latin typeface="Segoe UI"/>
              </a:rPr>
              <a:t>focused</a:t>
            </a:r>
            <a:endParaRPr lang="it-IT" sz="1800" dirty="0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1800" b="1" dirty="0">
                <a:latin typeface="Segoe UI"/>
              </a:rPr>
              <a:t>MCAG (2015):</a:t>
            </a:r>
            <a:r>
              <a:rPr lang="it-IT" sz="1800" dirty="0">
                <a:latin typeface="Segoe UI"/>
              </a:rPr>
              <a:t> Mobile </a:t>
            </a:r>
            <a:r>
              <a:rPr lang="it-IT" sz="1800" dirty="0" err="1">
                <a:latin typeface="Segoe UI"/>
              </a:rPr>
              <a:t>adaptation</a:t>
            </a:r>
            <a:r>
              <a:rPr lang="it-IT" sz="1800" dirty="0">
                <a:latin typeface="Segoe UI"/>
              </a:rPr>
              <a:t> - </a:t>
            </a:r>
            <a:r>
              <a:rPr lang="it-IT" sz="1800" b="1" dirty="0" err="1">
                <a:latin typeface="Segoe UI"/>
              </a:rPr>
              <a:t>based</a:t>
            </a:r>
            <a:r>
              <a:rPr lang="it-IT" sz="1800" b="1" dirty="0">
                <a:latin typeface="Segoe UI"/>
              </a:rPr>
              <a:t> on WCAG 2.0</a:t>
            </a:r>
            <a:endParaRPr lang="it-IT" sz="1800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1800" b="1" dirty="0">
                <a:latin typeface="Segoe UI"/>
              </a:rPr>
              <a:t>WCAG2Mobile (2025):</a:t>
            </a:r>
            <a:r>
              <a:rPr lang="it-IT" sz="1800" dirty="0">
                <a:latin typeface="Segoe UI"/>
              </a:rPr>
              <a:t> </a:t>
            </a:r>
            <a:r>
              <a:rPr lang="it-IT" sz="1800" dirty="0" err="1">
                <a:latin typeface="Segoe UI"/>
              </a:rPr>
              <a:t>Recent</a:t>
            </a:r>
            <a:r>
              <a:rPr lang="it-IT" sz="1800" dirty="0">
                <a:latin typeface="Segoe UI"/>
              </a:rPr>
              <a:t> mobile </a:t>
            </a:r>
            <a:r>
              <a:rPr lang="it-IT" sz="1800" dirty="0" err="1">
                <a:latin typeface="Segoe UI"/>
              </a:rPr>
              <a:t>guidance</a:t>
            </a:r>
            <a:r>
              <a:rPr lang="it-IT" sz="1800" dirty="0">
                <a:latin typeface="Segoe UI"/>
              </a:rPr>
              <a:t> - </a:t>
            </a:r>
            <a:r>
              <a:rPr lang="it-IT" sz="1800" b="1" dirty="0" err="1">
                <a:latin typeface="Segoe UI"/>
              </a:rPr>
              <a:t>interpretations</a:t>
            </a:r>
            <a:r>
              <a:rPr lang="it-IT" sz="1800" b="1" dirty="0">
                <a:latin typeface="Segoe UI"/>
              </a:rPr>
              <a:t> </a:t>
            </a:r>
            <a:r>
              <a:rPr lang="it-IT" sz="1800" b="1" dirty="0" err="1">
                <a:latin typeface="Segoe UI"/>
              </a:rPr>
              <a:t>only</a:t>
            </a:r>
            <a:endParaRPr lang="it-IT" sz="1800" dirty="0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endParaRPr lang="it-IT" sz="1800" b="1" dirty="0">
              <a:latin typeface="Segoe UI"/>
            </a:endParaRPr>
          </a:p>
          <a:p>
            <a:pPr algn="just"/>
            <a:r>
              <a:rPr lang="it-IT" sz="1800" b="1" dirty="0">
                <a:latin typeface="Segoe UI"/>
                <a:cs typeface="Segoe UI"/>
              </a:rPr>
              <a:t>The </a:t>
            </a:r>
            <a:r>
              <a:rPr lang="it-IT" sz="1800" b="1" dirty="0" err="1">
                <a:latin typeface="Segoe UI"/>
                <a:cs typeface="Segoe UI"/>
              </a:rPr>
              <a:t>problem</a:t>
            </a:r>
            <a:r>
              <a:rPr lang="it-IT" sz="1800" b="1" dirty="0">
                <a:latin typeface="Segoe UI"/>
                <a:cs typeface="Segoe UI"/>
              </a:rPr>
              <a:t>:</a:t>
            </a:r>
            <a:endParaRPr lang="it-IT" sz="1800">
              <a:cs typeface="Segoe UI"/>
            </a:endParaRPr>
          </a:p>
          <a:p>
            <a:pPr algn="just"/>
            <a:r>
              <a:rPr lang="it-IT" sz="1800" b="1" dirty="0">
                <a:latin typeface="Segoe UI"/>
                <a:cs typeface="Segoe UI"/>
              </a:rPr>
              <a:t>- </a:t>
            </a:r>
            <a:r>
              <a:rPr lang="it-IT" sz="1800" b="1" dirty="0" err="1">
                <a:latin typeface="Segoe UI"/>
                <a:cs typeface="Segoe UI"/>
              </a:rPr>
              <a:t>Implementation</a:t>
            </a:r>
            <a:r>
              <a:rPr lang="it-IT" sz="1800" b="1" dirty="0">
                <a:latin typeface="Segoe UI"/>
                <a:cs typeface="Segoe UI"/>
              </a:rPr>
              <a:t> </a:t>
            </a:r>
            <a:r>
              <a:rPr lang="it-IT" sz="1800" b="1" dirty="0" err="1">
                <a:latin typeface="Segoe UI"/>
                <a:cs typeface="Segoe UI"/>
              </a:rPr>
              <a:t>void</a:t>
            </a:r>
            <a:r>
              <a:rPr lang="it-IT" sz="1800" b="1" dirty="0">
                <a:latin typeface="Segoe UI"/>
                <a:cs typeface="Segoe UI"/>
              </a:rPr>
              <a:t>: </a:t>
            </a:r>
            <a:r>
              <a:rPr lang="it-IT" sz="1800" dirty="0">
                <a:latin typeface="Segoe UI"/>
                <a:cs typeface="Segoe UI"/>
              </a:rPr>
              <a:t>No </a:t>
            </a:r>
            <a:r>
              <a:rPr lang="it-IT" sz="1800" dirty="0" err="1">
                <a:latin typeface="Segoe UI"/>
                <a:cs typeface="Segoe UI"/>
              </a:rPr>
              <a:t>comprehensive</a:t>
            </a:r>
            <a:r>
              <a:rPr lang="it-IT" sz="1800" dirty="0">
                <a:latin typeface="Segoe UI"/>
                <a:cs typeface="Segoe UI"/>
              </a:rPr>
              <a:t> mobile-native framework </a:t>
            </a:r>
            <a:r>
              <a:rPr lang="it-IT" sz="1800" dirty="0" err="1">
                <a:latin typeface="Segoe UI"/>
                <a:cs typeface="Segoe UI"/>
              </a:rPr>
              <a:t>since</a:t>
            </a:r>
            <a:r>
              <a:rPr lang="it-IT" sz="1800" dirty="0">
                <a:latin typeface="Segoe UI"/>
                <a:cs typeface="Segoe UI"/>
              </a:rPr>
              <a:t> MCAG (2015)</a:t>
            </a:r>
            <a:endParaRPr lang="it-IT" sz="1800"/>
          </a:p>
          <a:p>
            <a:pPr algn="just"/>
            <a:r>
              <a:rPr lang="it-IT" sz="1800" b="1" dirty="0">
                <a:latin typeface="Segoe UI"/>
                <a:cs typeface="Segoe UI"/>
              </a:rPr>
              <a:t>- </a:t>
            </a:r>
            <a:r>
              <a:rPr lang="it-IT" sz="1800" b="1" dirty="0" err="1">
                <a:latin typeface="Segoe UI"/>
                <a:cs typeface="Segoe UI"/>
              </a:rPr>
              <a:t>Guidance</a:t>
            </a:r>
            <a:r>
              <a:rPr lang="it-IT" sz="1800" b="1" dirty="0">
                <a:latin typeface="Segoe UI"/>
                <a:cs typeface="Segoe UI"/>
              </a:rPr>
              <a:t> gap: </a:t>
            </a:r>
            <a:r>
              <a:rPr lang="it-IT" sz="1800" dirty="0" err="1">
                <a:latin typeface="Segoe UI"/>
                <a:cs typeface="Segoe UI"/>
              </a:rPr>
              <a:t>Only</a:t>
            </a:r>
            <a:r>
              <a:rPr lang="it-IT" sz="1800" dirty="0">
                <a:latin typeface="Segoe UI"/>
                <a:cs typeface="Segoe UI"/>
              </a:rPr>
              <a:t> </a:t>
            </a:r>
            <a:r>
              <a:rPr lang="it-IT" sz="1800" dirty="0" err="1">
                <a:latin typeface="Segoe UI"/>
                <a:cs typeface="Segoe UI"/>
              </a:rPr>
              <a:t>interpretations</a:t>
            </a:r>
            <a:r>
              <a:rPr lang="it-IT" sz="1800" dirty="0">
                <a:latin typeface="Segoe UI"/>
                <a:cs typeface="Segoe UI"/>
              </a:rPr>
              <a:t>, </a:t>
            </a:r>
            <a:r>
              <a:rPr lang="it-IT" sz="1800" dirty="0" err="1">
                <a:latin typeface="Segoe UI"/>
                <a:cs typeface="Segoe UI"/>
              </a:rPr>
              <a:t>not</a:t>
            </a:r>
            <a:r>
              <a:rPr lang="it-IT" sz="1800" dirty="0">
                <a:latin typeface="Segoe UI"/>
                <a:cs typeface="Segoe UI"/>
              </a:rPr>
              <a:t> </a:t>
            </a:r>
            <a:r>
              <a:rPr lang="it-IT" sz="1800" dirty="0" err="1">
                <a:latin typeface="Segoe UI"/>
                <a:cs typeface="Segoe UI"/>
              </a:rPr>
              <a:t>actionable</a:t>
            </a:r>
            <a:r>
              <a:rPr lang="it-IT" sz="1800" dirty="0">
                <a:latin typeface="Segoe UI"/>
                <a:cs typeface="Segoe UI"/>
              </a:rPr>
              <a:t> </a:t>
            </a:r>
            <a:r>
              <a:rPr lang="it-IT" sz="1800" dirty="0" err="1">
                <a:latin typeface="Segoe UI"/>
                <a:cs typeface="Segoe UI"/>
              </a:rPr>
              <a:t>implementation</a:t>
            </a:r>
            <a:r>
              <a:rPr lang="it-IT" sz="1800" dirty="0">
                <a:latin typeface="Segoe UI"/>
                <a:cs typeface="Segoe UI"/>
              </a:rPr>
              <a:t> patterns</a:t>
            </a:r>
            <a:endParaRPr lang="it-IT" sz="1800"/>
          </a:p>
          <a:p>
            <a:pPr algn="just"/>
            <a:r>
              <a:rPr lang="it-IT" sz="1800" b="1" dirty="0">
                <a:latin typeface="Segoe UI"/>
                <a:cs typeface="Segoe UI"/>
              </a:rPr>
              <a:t>- Developer </a:t>
            </a:r>
            <a:r>
              <a:rPr lang="it-IT" sz="1800" b="1" dirty="0" err="1">
                <a:latin typeface="Segoe UI"/>
                <a:cs typeface="Segoe UI"/>
              </a:rPr>
              <a:t>isolation</a:t>
            </a:r>
            <a:r>
              <a:rPr lang="it-IT" sz="1800" b="1" dirty="0">
                <a:latin typeface="Segoe UI"/>
                <a:cs typeface="Segoe UI"/>
              </a:rPr>
              <a:t>: </a:t>
            </a:r>
            <a:r>
              <a:rPr lang="it-IT" sz="1800" dirty="0" err="1">
                <a:latin typeface="Segoe UI"/>
                <a:cs typeface="Segoe UI"/>
              </a:rPr>
              <a:t>Scattered</a:t>
            </a:r>
            <a:r>
              <a:rPr lang="it-IT" sz="1800" dirty="0">
                <a:latin typeface="Segoe UI"/>
                <a:cs typeface="Segoe UI"/>
              </a:rPr>
              <a:t> </a:t>
            </a:r>
            <a:r>
              <a:rPr lang="it-IT" sz="1800" dirty="0" err="1">
                <a:latin typeface="Segoe UI"/>
                <a:cs typeface="Segoe UI"/>
              </a:rPr>
              <a:t>resources</a:t>
            </a:r>
            <a:r>
              <a:rPr lang="it-IT" sz="1800" dirty="0">
                <a:latin typeface="Segoe UI"/>
                <a:cs typeface="Segoe UI"/>
              </a:rPr>
              <a:t> force </a:t>
            </a:r>
            <a:endParaRPr lang="it-IT" sz="1800"/>
          </a:p>
          <a:p>
            <a:pPr algn="just"/>
            <a:r>
              <a:rPr lang="it-IT" sz="1800" dirty="0">
                <a:latin typeface="Segoe UI"/>
                <a:cs typeface="Segoe UI"/>
              </a:rPr>
              <a:t>ad-hoc </a:t>
            </a:r>
            <a:r>
              <a:rPr lang="it-IT" sz="1800" dirty="0" err="1">
                <a:latin typeface="Segoe UI"/>
                <a:cs typeface="Segoe UI"/>
              </a:rPr>
              <a:t>accessibility</a:t>
            </a:r>
            <a:r>
              <a:rPr lang="it-IT" sz="1800" dirty="0">
                <a:latin typeface="Segoe UI"/>
                <a:cs typeface="Segoe UI"/>
              </a:rPr>
              <a:t> </a:t>
            </a:r>
            <a:r>
              <a:rPr lang="it-IT" sz="1800" dirty="0" err="1">
                <a:latin typeface="Segoe UI"/>
                <a:cs typeface="Segoe UI"/>
              </a:rPr>
              <a:t>solutions</a:t>
            </a:r>
            <a:endParaRPr lang="it-IT" sz="1800" dirty="0"/>
          </a:p>
          <a:p>
            <a:pPr marL="285750" indent="-285750" algn="just">
              <a:buFont typeface="Arial"/>
              <a:buChar char="•"/>
            </a:pPr>
            <a:endParaRPr lang="it-IT" sz="1800" dirty="0">
              <a:latin typeface="Segoe UI"/>
            </a:endParaRPr>
          </a:p>
          <a:p>
            <a:pPr algn="just"/>
            <a:r>
              <a:rPr lang="it-IT" sz="1800" b="1" dirty="0" err="1">
                <a:latin typeface="Segoe UI"/>
              </a:rPr>
              <a:t>Result</a:t>
            </a:r>
            <a:r>
              <a:rPr lang="it-IT" sz="1800" b="1" dirty="0">
                <a:latin typeface="Segoe UI"/>
              </a:rPr>
              <a:t>:</a:t>
            </a:r>
            <a:r>
              <a:rPr lang="it-IT" sz="1800" dirty="0">
                <a:latin typeface="Segoe UI"/>
              </a:rPr>
              <a:t> </a:t>
            </a:r>
            <a:r>
              <a:rPr lang="it-IT" sz="1800" dirty="0" err="1">
                <a:latin typeface="Segoe UI"/>
              </a:rPr>
              <a:t>Lack</a:t>
            </a:r>
            <a:r>
              <a:rPr lang="it-IT" sz="1800" dirty="0">
                <a:latin typeface="Segoe UI"/>
              </a:rPr>
              <a:t> of </a:t>
            </a:r>
            <a:r>
              <a:rPr lang="it-IT" sz="1800" dirty="0" err="1">
                <a:latin typeface="Segoe UI"/>
              </a:rPr>
              <a:t>comprehensive</a:t>
            </a:r>
            <a:r>
              <a:rPr lang="it-IT" sz="1800" dirty="0">
                <a:latin typeface="Segoe UI"/>
              </a:rPr>
              <a:t> </a:t>
            </a:r>
            <a:r>
              <a:rPr lang="it-IT" sz="1800" dirty="0" err="1">
                <a:latin typeface="Segoe UI"/>
              </a:rPr>
              <a:t>accessibility</a:t>
            </a:r>
            <a:r>
              <a:rPr lang="it-IT" sz="1800" dirty="0">
                <a:latin typeface="Segoe UI"/>
              </a:rPr>
              <a:t> </a:t>
            </a:r>
            <a:r>
              <a:rPr lang="it-IT" sz="1800" dirty="0" err="1">
                <a:latin typeface="Segoe UI"/>
              </a:rPr>
              <a:t>implementation</a:t>
            </a:r>
            <a:r>
              <a:rPr lang="it-IT" sz="1800" dirty="0">
                <a:latin typeface="Segoe UI"/>
              </a:rPr>
              <a:t> and </a:t>
            </a:r>
            <a:r>
              <a:rPr lang="it-IT" sz="1800" dirty="0" err="1">
                <a:latin typeface="Segoe UI"/>
              </a:rPr>
              <a:t>consistent</a:t>
            </a:r>
            <a:r>
              <a:rPr lang="it-IT" sz="1800" dirty="0">
                <a:latin typeface="Segoe UI"/>
              </a:rPr>
              <a:t> patterns</a:t>
            </a:r>
          </a:p>
          <a:p>
            <a:pPr algn="just"/>
            <a:endParaRPr lang="it-IT" sz="1800" b="1" dirty="0">
              <a:latin typeface="Segoe UI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5760BC94-A925-87D7-27C4-9C42262B13CE}"/>
              </a:ext>
            </a:extLst>
          </p:cNvPr>
          <p:cNvSpPr txBox="1"/>
          <p:nvPr/>
        </p:nvSpPr>
        <p:spPr>
          <a:xfrm>
            <a:off x="4781846" y="6482191"/>
            <a:ext cx="391143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G.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Rovesti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-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Designing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an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accessibility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learning toolkit</a:t>
            </a:r>
            <a:endParaRPr lang="it-IT" dirty="0">
              <a:solidFill>
                <a:schemeClr val="bg1"/>
              </a:solidFill>
              <a:latin typeface="Segoe UI"/>
            </a:endParaRPr>
          </a:p>
        </p:txBody>
      </p:sp>
      <p:pic>
        <p:nvPicPr>
          <p:cNvPr id="2" name="Immagine 1" descr="https://tatticadigitale.it/wp-content/uploads/2025/03/web-content-accessibility-guidelines-wcag-digital-rank.jpg">
            <a:extLst>
              <a:ext uri="{FF2B5EF4-FFF2-40B4-BE49-F238E27FC236}">
                <a16:creationId xmlns:a16="http://schemas.microsoft.com/office/drawing/2014/main" id="{82105AC8-DBE3-3763-4DA4-8979D4493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732" y="1718791"/>
            <a:ext cx="2573634" cy="1548912"/>
          </a:xfrm>
          <a:prstGeom prst="rect">
            <a:avLst/>
          </a:prstGeom>
        </p:spPr>
      </p:pic>
      <p:pic>
        <p:nvPicPr>
          <p:cNvPr id="4" name="Immagine 3" descr="World Wide Web Consortium - Wikipedia">
            <a:extLst>
              <a:ext uri="{FF2B5EF4-FFF2-40B4-BE49-F238E27FC236}">
                <a16:creationId xmlns:a16="http://schemas.microsoft.com/office/drawing/2014/main" id="{2B7CAD8A-21FA-88BB-2B45-D08403F978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7274" y="4030310"/>
            <a:ext cx="1984550" cy="132202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A5330E72-86C3-D0C4-A0E1-91315405442C}"/>
              </a:ext>
            </a:extLst>
          </p:cNvPr>
          <p:cNvSpPr txBox="1"/>
          <p:nvPr/>
        </p:nvSpPr>
        <p:spPr>
          <a:xfrm>
            <a:off x="8538371" y="6482191"/>
            <a:ext cx="609436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3/16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696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6243EF6F-E203-4CDA-767E-91AC080D59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>
            <a:extLst>
              <a:ext uri="{FF2B5EF4-FFF2-40B4-BE49-F238E27FC236}">
                <a16:creationId xmlns:a16="http://schemas.microsoft.com/office/drawing/2014/main" id="{6E8F8A4B-0EAB-B75B-C462-71C1CC419A1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7200" y="-182567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indent="0">
              <a:buNone/>
            </a:pPr>
            <a:r>
              <a:rPr lang="it-IT" sz="3000" dirty="0">
                <a:solidFill>
                  <a:srgbClr val="FFFFFF"/>
                </a:solidFill>
                <a:latin typeface="Segoe UI"/>
              </a:rPr>
              <a:t>Platform </a:t>
            </a:r>
            <a:r>
              <a:rPr lang="it-IT" sz="3000" dirty="0" err="1">
                <a:solidFill>
                  <a:srgbClr val="FFFFFF"/>
                </a:solidFill>
                <a:latin typeface="Segoe UI"/>
              </a:rPr>
              <a:t>implementation</a:t>
            </a:r>
            <a:r>
              <a:rPr lang="it-IT" sz="3000" dirty="0">
                <a:solidFill>
                  <a:srgbClr val="FFFFFF"/>
                </a:solidFill>
                <a:latin typeface="Segoe UI"/>
              </a:rPr>
              <a:t> gap</a:t>
            </a:r>
            <a:endParaRPr lang="it-IT" dirty="0"/>
          </a:p>
        </p:txBody>
      </p:sp>
      <p:sp>
        <p:nvSpPr>
          <p:cNvPr id="101" name="Shape 101">
            <a:extLst>
              <a:ext uri="{FF2B5EF4-FFF2-40B4-BE49-F238E27FC236}">
                <a16:creationId xmlns:a16="http://schemas.microsoft.com/office/drawing/2014/main" id="{4101D091-5542-8269-4D24-8B63E9FD0726}"/>
              </a:ext>
            </a:extLst>
          </p:cNvPr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71F353F-6517-B43B-4E20-96E5C0FA0CC8}"/>
              </a:ext>
            </a:extLst>
          </p:cNvPr>
          <p:cNvSpPr txBox="1"/>
          <p:nvPr/>
        </p:nvSpPr>
        <p:spPr>
          <a:xfrm>
            <a:off x="453650" y="962003"/>
            <a:ext cx="5734119" cy="470898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it-IT" sz="2000" b="1" dirty="0">
                <a:latin typeface="Segoe UI"/>
              </a:rPr>
              <a:t>Platform </a:t>
            </a:r>
            <a:r>
              <a:rPr lang="it-IT" sz="2000" b="1" err="1">
                <a:latin typeface="Segoe UI"/>
              </a:rPr>
              <a:t>differences</a:t>
            </a:r>
            <a:r>
              <a:rPr lang="it-IT" sz="2000" b="1" dirty="0">
                <a:latin typeface="Segoe UI"/>
              </a:rPr>
              <a:t>: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2000" b="1" dirty="0">
                <a:latin typeface="Segoe UI"/>
              </a:rPr>
              <a:t>iOS:</a:t>
            </a:r>
            <a:r>
              <a:rPr lang="it-IT" sz="2000" dirty="0">
                <a:latin typeface="Segoe UI"/>
              </a:rPr>
              <a:t> VoiceOver, Voice Control, Switch Control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2000" b="1" dirty="0">
                <a:latin typeface="Segoe UI"/>
              </a:rPr>
              <a:t>Android:</a:t>
            </a:r>
            <a:r>
              <a:rPr lang="it-IT" sz="2000" dirty="0">
                <a:latin typeface="Segoe UI"/>
              </a:rPr>
              <a:t> </a:t>
            </a:r>
            <a:r>
              <a:rPr lang="it-IT" sz="2000" dirty="0" err="1">
                <a:latin typeface="Segoe UI"/>
              </a:rPr>
              <a:t>TalkBack</a:t>
            </a:r>
            <a:r>
              <a:rPr lang="it-IT" sz="2000" dirty="0">
                <a:latin typeface="Segoe UI"/>
              </a:rPr>
              <a:t>, Switch Access</a:t>
            </a:r>
          </a:p>
          <a:p>
            <a:pPr marL="285750" indent="-285750" algn="just">
              <a:buFont typeface="Arial"/>
              <a:buChar char="•"/>
            </a:pPr>
            <a:endParaRPr lang="it-IT" sz="2000" dirty="0">
              <a:latin typeface="Segoe UI"/>
            </a:endParaRPr>
          </a:p>
          <a:p>
            <a:pPr algn="just"/>
            <a:r>
              <a:rPr lang="it-IT" sz="2000" b="1" dirty="0">
                <a:latin typeface="Segoe UI"/>
              </a:rPr>
              <a:t>Framework </a:t>
            </a:r>
            <a:r>
              <a:rPr lang="it-IT" sz="2000" b="1" err="1">
                <a:latin typeface="Segoe UI"/>
              </a:rPr>
              <a:t>responses</a:t>
            </a:r>
            <a:r>
              <a:rPr lang="it-IT" sz="2000" b="1" dirty="0">
                <a:latin typeface="Segoe UI"/>
              </a:rPr>
              <a:t>: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2000" b="1" dirty="0">
                <a:latin typeface="Segoe UI"/>
              </a:rPr>
              <a:t>Flutter:</a:t>
            </a:r>
            <a:r>
              <a:rPr lang="it-IT" sz="2000" dirty="0">
                <a:latin typeface="Segoe UI"/>
              </a:rPr>
              <a:t> Single </a:t>
            </a:r>
            <a:r>
              <a:rPr lang="it-IT" sz="2000" err="1">
                <a:latin typeface="Segoe UI"/>
              </a:rPr>
              <a:t>accessibility</a:t>
            </a:r>
            <a:r>
              <a:rPr lang="it-IT" sz="2000" dirty="0">
                <a:latin typeface="Segoe UI"/>
              </a:rPr>
              <a:t> </a:t>
            </a:r>
            <a:r>
              <a:rPr lang="it-IT" sz="2000" err="1">
                <a:latin typeface="Segoe UI"/>
              </a:rPr>
              <a:t>tree</a:t>
            </a:r>
            <a:r>
              <a:rPr lang="it-IT" sz="2000" dirty="0">
                <a:latin typeface="Segoe UI"/>
              </a:rPr>
              <a:t>, </a:t>
            </a:r>
            <a:r>
              <a:rPr lang="it-IT" sz="2000" err="1">
                <a:latin typeface="Segoe UI"/>
              </a:rPr>
              <a:t>platform</a:t>
            </a:r>
            <a:r>
              <a:rPr lang="it-IT" sz="2000" dirty="0">
                <a:latin typeface="Segoe UI"/>
              </a:rPr>
              <a:t> </a:t>
            </a:r>
            <a:r>
              <a:rPr lang="it-IT" sz="2000" err="1">
                <a:latin typeface="Segoe UI"/>
              </a:rPr>
              <a:t>adaptation</a:t>
            </a:r>
            <a:r>
              <a:rPr lang="it-IT" sz="2000" dirty="0">
                <a:latin typeface="Segoe UI"/>
              </a:rPr>
              <a:t> </a:t>
            </a:r>
            <a:r>
              <a:rPr lang="it-IT" sz="2000" err="1">
                <a:latin typeface="Segoe UI"/>
              </a:rPr>
              <a:t>layer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2000" b="1" dirty="0">
                <a:latin typeface="Segoe UI"/>
              </a:rPr>
              <a:t>React Native:</a:t>
            </a:r>
            <a:r>
              <a:rPr lang="it-IT" sz="2000" dirty="0">
                <a:latin typeface="Segoe UI"/>
              </a:rPr>
              <a:t> Platform-</a:t>
            </a:r>
            <a:r>
              <a:rPr lang="it-IT" sz="2000" err="1">
                <a:latin typeface="Segoe UI"/>
              </a:rPr>
              <a:t>specific</a:t>
            </a:r>
            <a:r>
              <a:rPr lang="it-IT" sz="2000" dirty="0">
                <a:latin typeface="Segoe UI"/>
              </a:rPr>
              <a:t> </a:t>
            </a:r>
            <a:r>
              <a:rPr lang="it-IT" sz="2000" err="1">
                <a:latin typeface="Segoe UI"/>
              </a:rPr>
              <a:t>accessibility</a:t>
            </a:r>
            <a:r>
              <a:rPr lang="it-IT" sz="2000" dirty="0">
                <a:latin typeface="Segoe UI"/>
              </a:rPr>
              <a:t> </a:t>
            </a:r>
            <a:r>
              <a:rPr lang="it-IT" sz="2000" err="1">
                <a:latin typeface="Segoe UI"/>
              </a:rPr>
              <a:t>props</a:t>
            </a:r>
            <a:r>
              <a:rPr lang="it-IT" sz="2000" dirty="0">
                <a:latin typeface="Segoe UI"/>
              </a:rPr>
              <a:t>, native bridge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endParaRPr lang="it-IT" sz="2000" dirty="0">
              <a:latin typeface="Segoe UI"/>
            </a:endParaRPr>
          </a:p>
          <a:p>
            <a:pPr algn="just"/>
            <a:r>
              <a:rPr lang="it-IT" sz="2000" b="1" dirty="0">
                <a:latin typeface="Segoe UI"/>
              </a:rPr>
              <a:t>The developer challenge: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2000" b="1" dirty="0">
                <a:latin typeface="Segoe UI"/>
              </a:rPr>
              <a:t>Budai (2024):</a:t>
            </a:r>
            <a:r>
              <a:rPr lang="it-IT" sz="2000" dirty="0">
                <a:latin typeface="Segoe UI"/>
              </a:rPr>
              <a:t> Flutter-</a:t>
            </a:r>
            <a:r>
              <a:rPr lang="it-IT" sz="2000" dirty="0" err="1">
                <a:latin typeface="Segoe UI"/>
              </a:rPr>
              <a:t>focused</a:t>
            </a:r>
            <a:r>
              <a:rPr lang="it-IT" sz="2000" dirty="0">
                <a:latin typeface="Segoe UI"/>
              </a:rPr>
              <a:t> component </a:t>
            </a:r>
            <a:r>
              <a:rPr lang="it-IT" sz="2000" dirty="0" err="1">
                <a:latin typeface="Segoe UI"/>
              </a:rPr>
              <a:t>accessibility</a:t>
            </a:r>
            <a:r>
              <a:rPr lang="it-IT" sz="2000" dirty="0">
                <a:latin typeface="Segoe UI"/>
              </a:rPr>
              <a:t> → </a:t>
            </a:r>
            <a:r>
              <a:rPr lang="it-IT" sz="2000" dirty="0" err="1">
                <a:latin typeface="Segoe UI"/>
              </a:rPr>
              <a:t>fragmented</a:t>
            </a:r>
            <a:r>
              <a:rPr lang="it-IT" sz="2000" dirty="0">
                <a:latin typeface="Segoe UI"/>
              </a:rPr>
              <a:t> knowledge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2000" b="1" dirty="0">
                <a:latin typeface="Segoe UI"/>
              </a:rPr>
              <a:t>Gap </a:t>
            </a:r>
            <a:r>
              <a:rPr lang="it-IT" sz="2000" b="1" dirty="0" err="1">
                <a:latin typeface="Segoe UI"/>
              </a:rPr>
              <a:t>identified</a:t>
            </a:r>
            <a:r>
              <a:rPr lang="it-IT" sz="2000" b="1" dirty="0">
                <a:latin typeface="Segoe UI"/>
              </a:rPr>
              <a:t>:</a:t>
            </a:r>
            <a:r>
              <a:rPr lang="it-IT" sz="2000" dirty="0">
                <a:latin typeface="Segoe UI"/>
              </a:rPr>
              <a:t> No </a:t>
            </a:r>
            <a:r>
              <a:rPr lang="it-IT" sz="2000" dirty="0" err="1">
                <a:latin typeface="Segoe UI"/>
              </a:rPr>
              <a:t>comprehensive</a:t>
            </a:r>
            <a:r>
              <a:rPr lang="it-IT" sz="2000" dirty="0">
                <a:latin typeface="Segoe UI"/>
              </a:rPr>
              <a:t> learning </a:t>
            </a:r>
            <a:r>
              <a:rPr lang="it-IT" sz="2000" dirty="0" err="1">
                <a:latin typeface="Segoe UI"/>
              </a:rPr>
              <a:t>resource</a:t>
            </a:r>
            <a:r>
              <a:rPr lang="it-IT" sz="2000" dirty="0">
                <a:latin typeface="Segoe UI"/>
              </a:rPr>
              <a:t> </a:t>
            </a:r>
            <a:r>
              <a:rPr lang="it-IT" sz="2000" dirty="0" err="1">
                <a:latin typeface="Segoe UI"/>
              </a:rPr>
              <a:t>bridging</a:t>
            </a:r>
            <a:r>
              <a:rPr lang="it-IT" sz="2000" dirty="0">
                <a:latin typeface="Segoe UI"/>
              </a:rPr>
              <a:t> </a:t>
            </a:r>
            <a:r>
              <a:rPr lang="it-IT" sz="2000" dirty="0" err="1">
                <a:latin typeface="Segoe UI"/>
              </a:rPr>
              <a:t>platforms</a:t>
            </a:r>
            <a:endParaRPr lang="it-IT" dirty="0" err="1">
              <a:latin typeface="Segoe UI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9A9457E0-A61A-EF46-8F34-5D70C35FAB5C}"/>
              </a:ext>
            </a:extLst>
          </p:cNvPr>
          <p:cNvSpPr txBox="1"/>
          <p:nvPr/>
        </p:nvSpPr>
        <p:spPr>
          <a:xfrm>
            <a:off x="4781846" y="6482191"/>
            <a:ext cx="391143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G.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Rovesti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-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Designing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an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accessibility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learning toolkit</a:t>
            </a:r>
            <a:endParaRPr lang="it-IT" dirty="0">
              <a:solidFill>
                <a:schemeClr val="bg1"/>
              </a:solidFill>
              <a:latin typeface="Segoe UI"/>
            </a:endParaRPr>
          </a:p>
        </p:txBody>
      </p:sp>
      <p:pic>
        <p:nvPicPr>
          <p:cNvPr id="2" name="Immagine 1" descr="Understanding iOS vs. Android | Differences &amp; Features">
            <a:extLst>
              <a:ext uri="{FF2B5EF4-FFF2-40B4-BE49-F238E27FC236}">
                <a16:creationId xmlns:a16="http://schemas.microsoft.com/office/drawing/2014/main" id="{F5026892-4802-0EE3-A6F1-240BE79CF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208" y="1721041"/>
            <a:ext cx="2619261" cy="1515508"/>
          </a:xfrm>
          <a:prstGeom prst="rect">
            <a:avLst/>
          </a:prstGeom>
        </p:spPr>
      </p:pic>
      <p:pic>
        <p:nvPicPr>
          <p:cNvPr id="3" name="Immagine 2" descr="Flutter vs React Native: Complete 2025 Framework Comparison Guide | Blog">
            <a:extLst>
              <a:ext uri="{FF2B5EF4-FFF2-40B4-BE49-F238E27FC236}">
                <a16:creationId xmlns:a16="http://schemas.microsoft.com/office/drawing/2014/main" id="{D18DBE3B-8AD3-1B9C-C92E-0B33C96F72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0207" y="3771624"/>
            <a:ext cx="2619261" cy="1380414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A6781579-6834-9946-EAF5-54A6A734B96A}"/>
              </a:ext>
            </a:extLst>
          </p:cNvPr>
          <p:cNvSpPr txBox="1"/>
          <p:nvPr/>
        </p:nvSpPr>
        <p:spPr>
          <a:xfrm>
            <a:off x="8538371" y="6482191"/>
            <a:ext cx="609436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4/16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571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F17983E5-CF95-8741-DEA7-C3AF254C89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>
            <a:extLst>
              <a:ext uri="{FF2B5EF4-FFF2-40B4-BE49-F238E27FC236}">
                <a16:creationId xmlns:a16="http://schemas.microsoft.com/office/drawing/2014/main" id="{5E195266-A58B-C954-6C82-9B04C876A5D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02116" y="-182567"/>
            <a:ext cx="5901654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indent="0">
              <a:buNone/>
            </a:pPr>
            <a:r>
              <a:rPr lang="it-IT" sz="3000" dirty="0" err="1">
                <a:solidFill>
                  <a:srgbClr val="FFFFFF"/>
                </a:solidFill>
                <a:latin typeface="Segoe UI"/>
              </a:rPr>
              <a:t>AccessibleHub</a:t>
            </a:r>
            <a:r>
              <a:rPr lang="it-IT" sz="3000" dirty="0">
                <a:solidFill>
                  <a:srgbClr val="FFFFFF"/>
                </a:solidFill>
                <a:latin typeface="Segoe UI"/>
              </a:rPr>
              <a:t> – </a:t>
            </a:r>
            <a:r>
              <a:rPr lang="it-IT" sz="3000" dirty="0" err="1">
                <a:solidFill>
                  <a:srgbClr val="FFFFFF"/>
                </a:solidFill>
                <a:latin typeface="Segoe UI"/>
              </a:rPr>
              <a:t>Bridging</a:t>
            </a:r>
            <a:r>
              <a:rPr lang="it-IT" sz="3000" dirty="0">
                <a:solidFill>
                  <a:srgbClr val="FFFFFF"/>
                </a:solidFill>
                <a:latin typeface="Segoe UI"/>
              </a:rPr>
              <a:t> the gap</a:t>
            </a:r>
            <a:endParaRPr lang="it-IT" dirty="0"/>
          </a:p>
        </p:txBody>
      </p:sp>
      <p:sp>
        <p:nvSpPr>
          <p:cNvPr id="101" name="Shape 101">
            <a:extLst>
              <a:ext uri="{FF2B5EF4-FFF2-40B4-BE49-F238E27FC236}">
                <a16:creationId xmlns:a16="http://schemas.microsoft.com/office/drawing/2014/main" id="{3A7B0FD7-5CDA-3F0A-2BC5-6CA3D936D35F}"/>
              </a:ext>
            </a:extLst>
          </p:cNvPr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67C2D75-6FB7-ED85-84BE-1F3074E9DA60}"/>
              </a:ext>
            </a:extLst>
          </p:cNvPr>
          <p:cNvSpPr txBox="1"/>
          <p:nvPr/>
        </p:nvSpPr>
        <p:spPr>
          <a:xfrm>
            <a:off x="398566" y="962003"/>
            <a:ext cx="8474564" cy="28623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it-IT" sz="2000" b="1" dirty="0" err="1">
                <a:latin typeface="Segoe UI"/>
              </a:rPr>
              <a:t>Research</a:t>
            </a:r>
            <a:r>
              <a:rPr lang="it-IT" sz="2000" b="1" dirty="0">
                <a:latin typeface="Segoe UI"/>
              </a:rPr>
              <a:t> </a:t>
            </a:r>
            <a:r>
              <a:rPr lang="it-IT" sz="2000" b="1" dirty="0" err="1">
                <a:latin typeface="Segoe UI"/>
              </a:rPr>
              <a:t>Questions</a:t>
            </a:r>
            <a:r>
              <a:rPr lang="it-IT" sz="2000" b="1" dirty="0">
                <a:latin typeface="Segoe UI"/>
              </a:rPr>
              <a:t> (RQ):</a:t>
            </a:r>
            <a:endParaRPr lang="it-IT" dirty="0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2000" b="1" dirty="0">
                <a:latin typeface="Segoe UI"/>
              </a:rPr>
              <a:t>RQ1:</a:t>
            </a:r>
            <a:r>
              <a:rPr lang="it-IT" sz="2000" dirty="0">
                <a:latin typeface="Segoe UI"/>
              </a:rPr>
              <a:t> Are React Native </a:t>
            </a:r>
            <a:r>
              <a:rPr lang="it-IT" sz="2000" dirty="0" err="1">
                <a:latin typeface="Segoe UI"/>
              </a:rPr>
              <a:t>components</a:t>
            </a:r>
            <a:r>
              <a:rPr lang="it-IT" sz="2000" dirty="0">
                <a:latin typeface="Segoe UI"/>
              </a:rPr>
              <a:t> </a:t>
            </a:r>
            <a:r>
              <a:rPr lang="it-IT" sz="2000" dirty="0" err="1">
                <a:latin typeface="Segoe UI"/>
              </a:rPr>
              <a:t>accessible</a:t>
            </a:r>
            <a:r>
              <a:rPr lang="it-IT" sz="2000" dirty="0">
                <a:latin typeface="Segoe UI"/>
              </a:rPr>
              <a:t> by default?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2000" b="1" dirty="0">
                <a:latin typeface="Segoe UI"/>
              </a:rPr>
              <a:t>RQ2:</a:t>
            </a:r>
            <a:r>
              <a:rPr lang="it-IT" sz="2000" dirty="0">
                <a:latin typeface="Segoe UI"/>
              </a:rPr>
              <a:t> Can non-</a:t>
            </a:r>
            <a:r>
              <a:rPr lang="it-IT" sz="2000" dirty="0" err="1">
                <a:latin typeface="Segoe UI"/>
              </a:rPr>
              <a:t>accessible</a:t>
            </a:r>
            <a:r>
              <a:rPr lang="it-IT" sz="2000" dirty="0">
                <a:latin typeface="Segoe UI"/>
              </a:rPr>
              <a:t> </a:t>
            </a:r>
            <a:r>
              <a:rPr lang="it-IT" sz="2000" dirty="0" err="1">
                <a:latin typeface="Segoe UI"/>
              </a:rPr>
              <a:t>components</a:t>
            </a:r>
            <a:r>
              <a:rPr lang="it-IT" sz="2000" dirty="0">
                <a:latin typeface="Segoe UI"/>
              </a:rPr>
              <a:t> be made </a:t>
            </a:r>
            <a:r>
              <a:rPr lang="it-IT" sz="2000" dirty="0" err="1">
                <a:latin typeface="Segoe UI"/>
              </a:rPr>
              <a:t>accessible</a:t>
            </a:r>
            <a:r>
              <a:rPr lang="it-IT" sz="2000" dirty="0">
                <a:latin typeface="Segoe UI"/>
              </a:rPr>
              <a:t>?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2000" b="1" dirty="0">
                <a:latin typeface="Segoe UI"/>
              </a:rPr>
              <a:t>RQ3:</a:t>
            </a:r>
            <a:r>
              <a:rPr lang="it-IT" sz="2000" dirty="0">
                <a:latin typeface="Segoe UI"/>
              </a:rPr>
              <a:t> </a:t>
            </a:r>
            <a:r>
              <a:rPr lang="it-IT" sz="2000" dirty="0" err="1">
                <a:latin typeface="Segoe UI"/>
              </a:rPr>
              <a:t>What's</a:t>
            </a:r>
            <a:r>
              <a:rPr lang="it-IT" sz="2000" dirty="0">
                <a:latin typeface="Segoe UI"/>
              </a:rPr>
              <a:t> the </a:t>
            </a:r>
            <a:r>
              <a:rPr lang="it-IT" sz="2000" dirty="0" err="1">
                <a:latin typeface="Segoe UI"/>
              </a:rPr>
              <a:t>implementation</a:t>
            </a:r>
            <a:r>
              <a:rPr lang="it-IT" sz="2000" dirty="0">
                <a:latin typeface="Segoe UI"/>
              </a:rPr>
              <a:t> cost (code overhead)?</a:t>
            </a:r>
          </a:p>
          <a:p>
            <a:pPr marL="285750" indent="-285750" algn="just">
              <a:buFont typeface="Arial"/>
              <a:buChar char="•"/>
            </a:pPr>
            <a:endParaRPr lang="it-IT" sz="2000" dirty="0">
              <a:latin typeface="Segoe UI"/>
            </a:endParaRPr>
          </a:p>
          <a:p>
            <a:pPr algn="just"/>
            <a:r>
              <a:rPr lang="it-IT" sz="2000" b="1" dirty="0" err="1">
                <a:latin typeface="Segoe UI"/>
                <a:cs typeface="Segoe UI"/>
              </a:rPr>
              <a:t>AccessibleHub</a:t>
            </a:r>
            <a:r>
              <a:rPr lang="it-IT" sz="2000" dirty="0">
                <a:latin typeface="Segoe UI"/>
                <a:cs typeface="Segoe UI"/>
              </a:rPr>
              <a:t>: React Native </a:t>
            </a:r>
            <a:r>
              <a:rPr lang="it-IT" sz="2000" dirty="0" err="1">
                <a:latin typeface="Segoe UI"/>
                <a:cs typeface="Segoe UI"/>
              </a:rPr>
              <a:t>application</a:t>
            </a:r>
            <a:r>
              <a:rPr lang="it-IT" sz="2000" dirty="0">
                <a:latin typeface="Segoe UI"/>
                <a:cs typeface="Segoe UI"/>
              </a:rPr>
              <a:t> </a:t>
            </a:r>
            <a:r>
              <a:rPr lang="it-IT" sz="2000" b="1" dirty="0" err="1">
                <a:latin typeface="Segoe UI"/>
                <a:cs typeface="Segoe UI"/>
              </a:rPr>
              <a:t>tested</a:t>
            </a:r>
            <a:r>
              <a:rPr lang="it-IT" sz="2000" b="1" dirty="0">
                <a:latin typeface="Segoe UI"/>
                <a:cs typeface="Segoe UI"/>
              </a:rPr>
              <a:t> on </a:t>
            </a:r>
            <a:r>
              <a:rPr lang="it-IT" sz="2000" b="1" dirty="0" err="1">
                <a:latin typeface="Segoe UI"/>
                <a:cs typeface="Segoe UI"/>
              </a:rPr>
              <a:t>both</a:t>
            </a:r>
            <a:r>
              <a:rPr lang="it-IT" sz="2000" b="1" dirty="0">
                <a:latin typeface="Segoe UI"/>
                <a:cs typeface="Segoe UI"/>
              </a:rPr>
              <a:t> Android and </a:t>
            </a:r>
            <a:endParaRPr lang="it-IT" b="1" dirty="0"/>
          </a:p>
          <a:p>
            <a:pPr algn="just"/>
            <a:r>
              <a:rPr lang="it-IT" sz="2000" b="1" dirty="0">
                <a:latin typeface="Segoe UI"/>
                <a:cs typeface="Segoe UI"/>
              </a:rPr>
              <a:t>iOS</a:t>
            </a:r>
            <a:r>
              <a:rPr lang="it-IT" sz="2000" dirty="0">
                <a:latin typeface="Segoe UI"/>
                <a:cs typeface="Segoe UI"/>
              </a:rPr>
              <a:t> </a:t>
            </a:r>
            <a:r>
              <a:rPr lang="it-IT" sz="2000" dirty="0" err="1">
                <a:latin typeface="Segoe UI"/>
                <a:cs typeface="Segoe UI"/>
              </a:rPr>
              <a:t>serving</a:t>
            </a:r>
            <a:r>
              <a:rPr lang="it-IT" sz="2000" dirty="0">
                <a:latin typeface="Segoe UI"/>
                <a:cs typeface="Segoe UI"/>
              </a:rPr>
              <a:t> </a:t>
            </a:r>
            <a:r>
              <a:rPr lang="it-IT" sz="2000" dirty="0" err="1">
                <a:latin typeface="Segoe UI"/>
                <a:cs typeface="Segoe UI"/>
              </a:rPr>
              <a:t>as</a:t>
            </a:r>
            <a:r>
              <a:rPr lang="it-IT" sz="2000" dirty="0">
                <a:latin typeface="Segoe UI"/>
                <a:cs typeface="Segoe UI"/>
              </a:rPr>
              <a:t> </a:t>
            </a:r>
            <a:r>
              <a:rPr lang="it-IT" sz="2000" b="1" dirty="0" err="1">
                <a:latin typeface="Segoe UI"/>
                <a:cs typeface="Segoe UI"/>
              </a:rPr>
              <a:t>practical</a:t>
            </a:r>
            <a:r>
              <a:rPr lang="it-IT" sz="2000" b="1" dirty="0">
                <a:latin typeface="Segoe UI"/>
                <a:cs typeface="Segoe UI"/>
              </a:rPr>
              <a:t> </a:t>
            </a:r>
            <a:r>
              <a:rPr lang="it-IT" sz="2000" b="1" dirty="0" err="1">
                <a:latin typeface="Segoe UI"/>
                <a:cs typeface="Segoe UI"/>
              </a:rPr>
              <a:t>implementation</a:t>
            </a:r>
            <a:r>
              <a:rPr lang="it-IT" sz="2000" b="1" dirty="0">
                <a:latin typeface="Segoe UI"/>
                <a:cs typeface="Segoe UI"/>
              </a:rPr>
              <a:t> guide</a:t>
            </a:r>
            <a:r>
              <a:rPr lang="it-IT" sz="2000" dirty="0">
                <a:latin typeface="Segoe UI"/>
                <a:cs typeface="Segoe UI"/>
              </a:rPr>
              <a:t> for mobile developers</a:t>
            </a:r>
            <a:endParaRPr lang="it-IT" dirty="0"/>
          </a:p>
          <a:p>
            <a:pPr algn="just"/>
            <a:r>
              <a:rPr lang="it-IT" sz="2000" dirty="0">
                <a:latin typeface="Segoe UI"/>
                <a:cs typeface="Segoe UI"/>
              </a:rPr>
              <a:t>- </a:t>
            </a:r>
            <a:r>
              <a:rPr lang="it-IT" sz="2000" b="1" err="1">
                <a:latin typeface="Segoe UI"/>
                <a:cs typeface="Segoe UI"/>
              </a:rPr>
              <a:t>Every</a:t>
            </a:r>
            <a:r>
              <a:rPr lang="it-IT" sz="2000" b="1" dirty="0">
                <a:latin typeface="Segoe UI"/>
                <a:cs typeface="Segoe UI"/>
              </a:rPr>
              <a:t> screen </a:t>
            </a:r>
            <a:r>
              <a:rPr lang="it-IT" sz="2000" b="1" err="1">
                <a:latin typeface="Segoe UI"/>
                <a:cs typeface="Segoe UI"/>
              </a:rPr>
              <a:t>analyzed</a:t>
            </a:r>
            <a:r>
              <a:rPr lang="it-IT" sz="2000" dirty="0">
                <a:latin typeface="Segoe UI"/>
                <a:cs typeface="Segoe UI"/>
              </a:rPr>
              <a:t> for </a:t>
            </a:r>
            <a:r>
              <a:rPr lang="it-IT" sz="2000" err="1">
                <a:latin typeface="Segoe UI"/>
                <a:cs typeface="Segoe UI"/>
              </a:rPr>
              <a:t>accessibility</a:t>
            </a:r>
            <a:r>
              <a:rPr lang="it-IT" sz="2000" dirty="0">
                <a:latin typeface="Segoe UI"/>
                <a:cs typeface="Segoe UI"/>
              </a:rPr>
              <a:t> patterns + </a:t>
            </a:r>
            <a:r>
              <a:rPr lang="it-IT" sz="2000" err="1">
                <a:latin typeface="Segoe UI"/>
                <a:cs typeface="Segoe UI"/>
              </a:rPr>
              <a:t>implementation</a:t>
            </a:r>
            <a:r>
              <a:rPr lang="it-IT" sz="2000" dirty="0">
                <a:latin typeface="Segoe UI"/>
                <a:cs typeface="Segoe UI"/>
              </a:rPr>
              <a:t> costs</a:t>
            </a:r>
            <a:endParaRPr lang="it-IT" dirty="0"/>
          </a:p>
          <a:p>
            <a:pPr algn="just"/>
            <a:r>
              <a:rPr lang="it-IT" sz="2000" dirty="0">
                <a:latin typeface="Segoe UI"/>
                <a:cs typeface="Segoe UI"/>
              </a:rPr>
              <a:t>- </a:t>
            </a:r>
            <a:r>
              <a:rPr lang="it-IT" sz="2000" b="1" dirty="0">
                <a:latin typeface="Segoe UI"/>
                <a:cs typeface="Segoe UI"/>
              </a:rPr>
              <a:t>Developer-first </a:t>
            </a:r>
            <a:r>
              <a:rPr lang="it-IT" sz="2000" b="1" dirty="0" err="1">
                <a:latin typeface="Segoe UI"/>
                <a:cs typeface="Segoe UI"/>
              </a:rPr>
              <a:t>platform</a:t>
            </a:r>
            <a:r>
              <a:rPr lang="it-IT" sz="2000" dirty="0">
                <a:latin typeface="Segoe UI"/>
                <a:cs typeface="Segoe UI"/>
              </a:rPr>
              <a:t> </a:t>
            </a:r>
            <a:r>
              <a:rPr lang="it-IT" sz="2000" dirty="0" err="1">
                <a:latin typeface="Segoe UI"/>
                <a:cs typeface="Segoe UI"/>
              </a:rPr>
              <a:t>bridging</a:t>
            </a:r>
            <a:r>
              <a:rPr lang="it-IT" sz="2000" dirty="0">
                <a:latin typeface="Segoe UI"/>
                <a:cs typeface="Segoe UI"/>
              </a:rPr>
              <a:t> WCAG theory to </a:t>
            </a:r>
            <a:r>
              <a:rPr lang="it-IT" sz="2000" dirty="0" err="1">
                <a:latin typeface="Segoe UI"/>
                <a:cs typeface="Segoe UI"/>
              </a:rPr>
              <a:t>executable</a:t>
            </a:r>
            <a:r>
              <a:rPr lang="it-IT" sz="2000" dirty="0">
                <a:latin typeface="Segoe UI"/>
                <a:cs typeface="Segoe UI"/>
              </a:rPr>
              <a:t> code</a:t>
            </a:r>
            <a:endParaRPr lang="it-IT" dirty="0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1A043EEA-43A5-1FF0-971D-C709AE9B1F42}"/>
              </a:ext>
            </a:extLst>
          </p:cNvPr>
          <p:cNvSpPr txBox="1"/>
          <p:nvPr/>
        </p:nvSpPr>
        <p:spPr>
          <a:xfrm>
            <a:off x="4781846" y="6482191"/>
            <a:ext cx="391143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G.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Rovesti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-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Designing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an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accessibility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learning toolkit</a:t>
            </a:r>
            <a:endParaRPr lang="it-IT" dirty="0">
              <a:solidFill>
                <a:schemeClr val="bg1"/>
              </a:solidFill>
              <a:latin typeface="Segoe UI"/>
            </a:endParaRPr>
          </a:p>
        </p:txBody>
      </p:sp>
      <p:pic>
        <p:nvPicPr>
          <p:cNvPr id="8" name="Immagine 7" descr="Immagine che contiene testo, schermata, Carattere, logo&#10;&#10;Il contenuto generato dall&amp;#39;IA potrebbe non essere corretto.">
            <a:extLst>
              <a:ext uri="{FF2B5EF4-FFF2-40B4-BE49-F238E27FC236}">
                <a16:creationId xmlns:a16="http://schemas.microsoft.com/office/drawing/2014/main" id="{C0419A26-53A3-540C-5666-C0675E767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635" y="3980073"/>
            <a:ext cx="5912501" cy="2189144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C365F30-8465-2795-16A1-A66D7D0A6CC8}"/>
              </a:ext>
            </a:extLst>
          </p:cNvPr>
          <p:cNvSpPr txBox="1"/>
          <p:nvPr/>
        </p:nvSpPr>
        <p:spPr>
          <a:xfrm>
            <a:off x="8484897" y="6482191"/>
            <a:ext cx="662910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5/16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925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9A122F76-DB61-5BEA-2D30-0C0F796E26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>
            <a:extLst>
              <a:ext uri="{FF2B5EF4-FFF2-40B4-BE49-F238E27FC236}">
                <a16:creationId xmlns:a16="http://schemas.microsoft.com/office/drawing/2014/main" id="{7E868BD0-E212-7441-43EA-359EF50E562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9489" y="-182567"/>
            <a:ext cx="5901654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indent="0">
              <a:buNone/>
            </a:pPr>
            <a:r>
              <a:rPr lang="it-IT" sz="3000" dirty="0" err="1">
                <a:solidFill>
                  <a:srgbClr val="FFFFFF"/>
                </a:solidFill>
                <a:latin typeface="Segoe UI"/>
              </a:rPr>
              <a:t>AccessibleHub</a:t>
            </a:r>
            <a:r>
              <a:rPr lang="it-IT" sz="3000" dirty="0">
                <a:solidFill>
                  <a:srgbClr val="FFFFFF"/>
                </a:solidFill>
                <a:latin typeface="Segoe UI"/>
              </a:rPr>
              <a:t> – </a:t>
            </a:r>
            <a:r>
              <a:rPr lang="it-IT" sz="3000" dirty="0" err="1">
                <a:solidFill>
                  <a:srgbClr val="FFFFFF"/>
                </a:solidFill>
                <a:latin typeface="Segoe UI"/>
              </a:rPr>
              <a:t>Overview</a:t>
            </a:r>
            <a:r>
              <a:rPr lang="it-IT" sz="3000" dirty="0">
                <a:solidFill>
                  <a:srgbClr val="FFFFFF"/>
                </a:solidFill>
                <a:latin typeface="Segoe UI"/>
              </a:rPr>
              <a:t> </a:t>
            </a:r>
            <a:endParaRPr lang="it-IT"/>
          </a:p>
        </p:txBody>
      </p:sp>
      <p:sp>
        <p:nvSpPr>
          <p:cNvPr id="101" name="Shape 101">
            <a:extLst>
              <a:ext uri="{FF2B5EF4-FFF2-40B4-BE49-F238E27FC236}">
                <a16:creationId xmlns:a16="http://schemas.microsoft.com/office/drawing/2014/main" id="{4F4ECBF6-7752-D258-C09C-B96A435B5144}"/>
              </a:ext>
            </a:extLst>
          </p:cNvPr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36ECD7E4-72B5-1A0E-0090-2BC39800FC1E}"/>
              </a:ext>
            </a:extLst>
          </p:cNvPr>
          <p:cNvSpPr txBox="1"/>
          <p:nvPr/>
        </p:nvSpPr>
        <p:spPr>
          <a:xfrm>
            <a:off x="4781846" y="6482191"/>
            <a:ext cx="391143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G.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Rovesti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-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Designing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an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accessibility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learning toolkit</a:t>
            </a:r>
            <a:endParaRPr lang="it-IT" dirty="0">
              <a:solidFill>
                <a:schemeClr val="bg1"/>
              </a:solidFill>
              <a:latin typeface="Segoe UI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590BC50-3610-7B20-EAF0-8D1936482577}"/>
              </a:ext>
            </a:extLst>
          </p:cNvPr>
          <p:cNvSpPr txBox="1"/>
          <p:nvPr/>
        </p:nvSpPr>
        <p:spPr>
          <a:xfrm>
            <a:off x="8538371" y="6482191"/>
            <a:ext cx="609436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6/16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12" name="Immagine 11" descr="Immagine che contiene testo, schermata, software, Carattere&#10;&#10;Il contenuto generato dall&amp;#39;IA potrebbe non essere corretto.">
            <a:extLst>
              <a:ext uri="{FF2B5EF4-FFF2-40B4-BE49-F238E27FC236}">
                <a16:creationId xmlns:a16="http://schemas.microsoft.com/office/drawing/2014/main" id="{84212A0F-7EE2-A518-A768-3E8968258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457" y="811345"/>
            <a:ext cx="4612627" cy="4808406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7C2EFA3-84B3-3DEB-2054-F993B3690995}"/>
              </a:ext>
            </a:extLst>
          </p:cNvPr>
          <p:cNvSpPr txBox="1"/>
          <p:nvPr/>
        </p:nvSpPr>
        <p:spPr>
          <a:xfrm>
            <a:off x="2312748" y="5823195"/>
            <a:ext cx="5265901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sz="2000" dirty="0"/>
              <a:t>📀 </a:t>
            </a:r>
            <a:r>
              <a:rPr lang="it-IT" sz="2000" b="1" dirty="0">
                <a:latin typeface="Segoe UI"/>
              </a:rPr>
              <a:t>Live demos </a:t>
            </a:r>
            <a:r>
              <a:rPr lang="it-IT" sz="2000" dirty="0">
                <a:latin typeface="Segoe UI"/>
              </a:rPr>
              <a:t>(Android &amp; iOS): </a:t>
            </a:r>
            <a:r>
              <a:rPr lang="it-IT" sz="2000" dirty="0">
                <a:solidFill>
                  <a:schemeClr val="accent5"/>
                </a:solidFill>
                <a:latin typeface="Segoe U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hands on</a:t>
            </a:r>
            <a:r>
              <a:rPr lang="it-IT" sz="2000" dirty="0">
                <a:solidFill>
                  <a:schemeClr val="accent5"/>
                </a:solidFill>
                <a:latin typeface="Segoe UI"/>
              </a:rPr>
              <a:t>!</a:t>
            </a:r>
            <a:endParaRPr lang="it-IT" sz="2000" dirty="0">
              <a:solidFill>
                <a:schemeClr val="accent5"/>
              </a:solidFill>
              <a:latin typeface="Segoe UI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F030367C-8D28-2A1A-E4F0-51BFADCCA124}"/>
              </a:ext>
            </a:extLst>
          </p:cNvPr>
          <p:cNvSpPr txBox="1"/>
          <p:nvPr/>
        </p:nvSpPr>
        <p:spPr>
          <a:xfrm>
            <a:off x="5508" y="3021377"/>
            <a:ext cx="2302526" cy="4001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ea typeface="+mn-lt"/>
                <a:cs typeface="+mn-lt"/>
              </a:rPr>
              <a:t>📱</a:t>
            </a:r>
            <a:r>
              <a:rPr lang="en-US" sz="2000" dirty="0">
                <a:latin typeface="Segoe UI"/>
                <a:cs typeface="Segoe UI"/>
              </a:rPr>
              <a:t>From theory... </a:t>
            </a:r>
            <a:endParaRPr lang="it-IT" sz="2000" dirty="0">
              <a:latin typeface="Segoe UI"/>
              <a:cs typeface="Segoe UI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24B770F5-AE31-4E00-8E73-0ADB9E8559E2}"/>
              </a:ext>
            </a:extLst>
          </p:cNvPr>
          <p:cNvSpPr txBox="1"/>
          <p:nvPr/>
        </p:nvSpPr>
        <p:spPr>
          <a:xfrm>
            <a:off x="6877278" y="3021376"/>
            <a:ext cx="2095960" cy="4001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Arial"/>
                <a:cs typeface="Arial"/>
              </a:rPr>
              <a:t>...t</a:t>
            </a:r>
            <a:r>
              <a:rPr lang="en-US" sz="2000" dirty="0">
                <a:latin typeface="Segoe UI"/>
                <a:cs typeface="Segoe UI"/>
              </a:rPr>
              <a:t>o practice! </a:t>
            </a:r>
            <a:r>
              <a:rPr lang="en-US" sz="2000" dirty="0">
                <a:latin typeface="Arial"/>
                <a:cs typeface="Arial"/>
              </a:rPr>
              <a:t>💻</a:t>
            </a:r>
            <a:endParaRPr lang="it-IT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5645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6032B925-92C5-9986-E47B-B0F80E4699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>
            <a:extLst>
              <a:ext uri="{FF2B5EF4-FFF2-40B4-BE49-F238E27FC236}">
                <a16:creationId xmlns:a16="http://schemas.microsoft.com/office/drawing/2014/main" id="{94C1B2D3-01DD-AA30-22D8-0C5B2DCB48B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9489" y="-182567"/>
            <a:ext cx="5901654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indent="0">
              <a:buNone/>
            </a:pPr>
            <a:r>
              <a:rPr lang="it-IT" sz="3000" dirty="0" err="1">
                <a:solidFill>
                  <a:srgbClr val="FFFFFF"/>
                </a:solidFill>
                <a:latin typeface="Segoe UI"/>
              </a:rPr>
              <a:t>Systematic</a:t>
            </a:r>
            <a:r>
              <a:rPr lang="it-IT" sz="3000" dirty="0">
                <a:solidFill>
                  <a:srgbClr val="FFFFFF"/>
                </a:solidFill>
                <a:latin typeface="Segoe UI"/>
              </a:rPr>
              <a:t> </a:t>
            </a:r>
            <a:r>
              <a:rPr lang="it-IT" sz="3000" dirty="0" err="1">
                <a:solidFill>
                  <a:srgbClr val="FFFFFF"/>
                </a:solidFill>
                <a:latin typeface="Segoe UI"/>
              </a:rPr>
              <a:t>analysis</a:t>
            </a:r>
            <a:r>
              <a:rPr lang="it-IT" sz="3000" dirty="0">
                <a:solidFill>
                  <a:srgbClr val="FFFFFF"/>
                </a:solidFill>
                <a:latin typeface="Segoe UI"/>
              </a:rPr>
              <a:t> </a:t>
            </a:r>
            <a:r>
              <a:rPr lang="it-IT" sz="3000" dirty="0" err="1">
                <a:solidFill>
                  <a:srgbClr val="FFFFFF"/>
                </a:solidFill>
                <a:latin typeface="Segoe UI"/>
              </a:rPr>
              <a:t>approach</a:t>
            </a:r>
            <a:endParaRPr lang="it-IT" dirty="0" err="1"/>
          </a:p>
        </p:txBody>
      </p:sp>
      <p:sp>
        <p:nvSpPr>
          <p:cNvPr id="101" name="Shape 101">
            <a:extLst>
              <a:ext uri="{FF2B5EF4-FFF2-40B4-BE49-F238E27FC236}">
                <a16:creationId xmlns:a16="http://schemas.microsoft.com/office/drawing/2014/main" id="{24F69B71-586C-97D9-C165-F81E3AE25963}"/>
              </a:ext>
            </a:extLst>
          </p:cNvPr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61844853-A294-C321-9F47-C449FAA58038}"/>
              </a:ext>
            </a:extLst>
          </p:cNvPr>
          <p:cNvSpPr txBox="1"/>
          <p:nvPr/>
        </p:nvSpPr>
        <p:spPr>
          <a:xfrm>
            <a:off x="4781846" y="6482191"/>
            <a:ext cx="391143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G.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Rovesti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-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Designing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an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accessibility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learning toolkit</a:t>
            </a:r>
            <a:endParaRPr lang="it-IT" dirty="0">
              <a:solidFill>
                <a:schemeClr val="bg1"/>
              </a:solidFill>
              <a:latin typeface="Segoe UI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6C0EA94-9978-4693-1E31-FC852CD7C0B3}"/>
              </a:ext>
            </a:extLst>
          </p:cNvPr>
          <p:cNvSpPr txBox="1"/>
          <p:nvPr/>
        </p:nvSpPr>
        <p:spPr>
          <a:xfrm>
            <a:off x="315940" y="962003"/>
            <a:ext cx="8515877" cy="532453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it-IT" sz="2000" b="1" dirty="0">
                <a:latin typeface="Segoe UI"/>
              </a:rPr>
              <a:t>The </a:t>
            </a:r>
            <a:r>
              <a:rPr lang="it-IT" sz="2000" b="1" dirty="0" err="1">
                <a:latin typeface="Segoe UI"/>
              </a:rPr>
              <a:t>transformation</a:t>
            </a:r>
            <a:r>
              <a:rPr lang="it-IT" sz="2000" b="1" dirty="0">
                <a:latin typeface="Segoe UI"/>
              </a:rPr>
              <a:t> challenge:</a:t>
            </a:r>
            <a:r>
              <a:rPr lang="it-IT" sz="2000" dirty="0">
                <a:latin typeface="Segoe UI"/>
              </a:rPr>
              <a:t> WCAG </a:t>
            </a:r>
            <a:r>
              <a:rPr lang="it-IT" sz="2000" dirty="0" err="1">
                <a:latin typeface="Segoe UI"/>
              </a:rPr>
              <a:t>guidelines</a:t>
            </a:r>
            <a:r>
              <a:rPr lang="it-IT" sz="2000" dirty="0">
                <a:latin typeface="Segoe UI"/>
              </a:rPr>
              <a:t> are abstract and </a:t>
            </a:r>
            <a:r>
              <a:rPr lang="it-IT" sz="2000" dirty="0" err="1">
                <a:latin typeface="Segoe UI"/>
              </a:rPr>
              <a:t>difficult</a:t>
            </a:r>
            <a:r>
              <a:rPr lang="it-IT" sz="2000" dirty="0">
                <a:latin typeface="Segoe UI"/>
              </a:rPr>
              <a:t> to </a:t>
            </a:r>
            <a:r>
              <a:rPr lang="it-IT" sz="2000" dirty="0" err="1">
                <a:latin typeface="Segoe UI"/>
              </a:rPr>
              <a:t>implement</a:t>
            </a:r>
            <a:r>
              <a:rPr lang="it-IT" sz="2000" dirty="0">
                <a:latin typeface="Segoe UI"/>
              </a:rPr>
              <a:t> </a:t>
            </a:r>
            <a:r>
              <a:rPr lang="it-IT" sz="2000" dirty="0" err="1">
                <a:latin typeface="Segoe UI"/>
              </a:rPr>
              <a:t>directly</a:t>
            </a:r>
            <a:r>
              <a:rPr lang="it-IT" sz="2000" dirty="0">
                <a:latin typeface="Segoe UI"/>
              </a:rPr>
              <a:t> in mobile code</a:t>
            </a:r>
            <a:endParaRPr lang="it-IT" dirty="0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ctr"/>
            <a:endParaRPr lang="it-IT" sz="2000" b="1" err="1">
              <a:latin typeface="Segoe UI"/>
            </a:endParaRPr>
          </a:p>
          <a:p>
            <a:pPr algn="ctr"/>
            <a:endParaRPr lang="it-IT" sz="2000" b="1" dirty="0">
              <a:latin typeface="Segoe UI"/>
            </a:endParaRPr>
          </a:p>
          <a:p>
            <a:pPr algn="ctr"/>
            <a:r>
              <a:rPr lang="it-IT" sz="2000" b="1" dirty="0">
                <a:latin typeface="Segoe UI"/>
              </a:rPr>
              <a:t>Basic workflow - </a:t>
            </a:r>
            <a:r>
              <a:rPr lang="it-IT" sz="2000" dirty="0" err="1">
                <a:latin typeface="Segoe UI"/>
              </a:rPr>
              <a:t>Enabling</a:t>
            </a:r>
            <a:r>
              <a:rPr lang="it-IT" sz="2000" dirty="0">
                <a:latin typeface="Segoe UI"/>
              </a:rPr>
              <a:t> data-</a:t>
            </a:r>
            <a:r>
              <a:rPr lang="it-IT" sz="2000" dirty="0" err="1">
                <a:latin typeface="Segoe UI"/>
              </a:rPr>
              <a:t>driven</a:t>
            </a:r>
            <a:r>
              <a:rPr lang="it-IT" sz="2000" dirty="0">
                <a:latin typeface="Segoe UI"/>
              </a:rPr>
              <a:t> </a:t>
            </a:r>
            <a:r>
              <a:rPr lang="it-IT" sz="2000" dirty="0" err="1">
                <a:latin typeface="Segoe UI"/>
              </a:rPr>
              <a:t>accessibility</a:t>
            </a:r>
            <a:r>
              <a:rPr lang="it-IT" sz="2000" dirty="0">
                <a:latin typeface="Segoe UI"/>
              </a:rPr>
              <a:t> </a:t>
            </a:r>
            <a:r>
              <a:rPr lang="it-IT" sz="2000" dirty="0" err="1">
                <a:latin typeface="Segoe UI"/>
              </a:rPr>
              <a:t>decisions</a:t>
            </a:r>
            <a:endParaRPr lang="it-IT" sz="2000" b="1" dirty="0">
              <a:latin typeface="Segoe UI"/>
            </a:endParaRPr>
          </a:p>
          <a:p>
            <a:pPr algn="just"/>
            <a:endParaRPr lang="it-IT" sz="2000" dirty="0">
              <a:latin typeface="Segoe UI"/>
              <a:cs typeface="Segoe UI"/>
            </a:endParaRPr>
          </a:p>
          <a:p>
            <a:pPr algn="just"/>
            <a:r>
              <a:rPr lang="it-IT" sz="2000" dirty="0">
                <a:latin typeface="Segoe UI"/>
                <a:cs typeface="Segoe UI"/>
              </a:rPr>
              <a:t>  Abstract WCAG ➡ </a:t>
            </a:r>
            <a:r>
              <a:rPr lang="it-IT" sz="2000" dirty="0" err="1">
                <a:latin typeface="Segoe UI"/>
                <a:cs typeface="Segoe UI"/>
              </a:rPr>
              <a:t>Implementation</a:t>
            </a:r>
            <a:r>
              <a:rPr lang="it-IT" sz="2000" dirty="0">
                <a:latin typeface="Segoe UI"/>
                <a:cs typeface="Segoe UI"/>
              </a:rPr>
              <a:t> Patterns ➡ </a:t>
            </a:r>
            <a:r>
              <a:rPr lang="it-IT" sz="2000" dirty="0" err="1">
                <a:latin typeface="Segoe UI"/>
                <a:cs typeface="Segoe UI"/>
              </a:rPr>
              <a:t>Quantified</a:t>
            </a:r>
            <a:r>
              <a:rPr lang="it-IT" sz="2000" dirty="0">
                <a:latin typeface="Segoe UI"/>
                <a:cs typeface="Segoe UI"/>
              </a:rPr>
              <a:t> </a:t>
            </a:r>
            <a:r>
              <a:rPr lang="it-IT" sz="2000" dirty="0" err="1">
                <a:latin typeface="Segoe UI"/>
                <a:cs typeface="Segoe UI"/>
              </a:rPr>
              <a:t>Metrics</a:t>
            </a:r>
            <a:r>
              <a:rPr lang="it-IT" sz="2000" dirty="0">
                <a:latin typeface="Segoe UI"/>
                <a:cs typeface="Segoe UI"/>
              </a:rPr>
              <a:t> </a:t>
            </a:r>
            <a:endParaRPr lang="it-IT"/>
          </a:p>
          <a:p>
            <a:pPr algn="just"/>
            <a:endParaRPr lang="it-IT" sz="2000" b="1" dirty="0">
              <a:latin typeface="Segoe UI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DA1A8CB-28A2-0767-85E8-B22228F0F1F1}"/>
              </a:ext>
            </a:extLst>
          </p:cNvPr>
          <p:cNvSpPr txBox="1"/>
          <p:nvPr/>
        </p:nvSpPr>
        <p:spPr>
          <a:xfrm>
            <a:off x="8511634" y="6482191"/>
            <a:ext cx="6361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7/16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5" name="Immagine 4" descr="Immagine che contiene testo, schermata, Carattere, numero&#10;&#10;Il contenuto generato dall&amp;#39;IA potrebbe non essere corretto.">
            <a:extLst>
              <a:ext uri="{FF2B5EF4-FFF2-40B4-BE49-F238E27FC236}">
                <a16:creationId xmlns:a16="http://schemas.microsoft.com/office/drawing/2014/main" id="{69EB1056-81FE-9851-9844-254BE63F8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830" y="1752432"/>
            <a:ext cx="7539287" cy="315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712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1EB1521E-8B4C-886C-2710-B62C5E5256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>
            <a:extLst>
              <a:ext uri="{FF2B5EF4-FFF2-40B4-BE49-F238E27FC236}">
                <a16:creationId xmlns:a16="http://schemas.microsoft.com/office/drawing/2014/main" id="{BA2935B4-0FBC-BF2B-DD4C-721C78C70D8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9489" y="-182567"/>
            <a:ext cx="6837443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indent="0">
              <a:buNone/>
            </a:pPr>
            <a:r>
              <a:rPr lang="it-IT" sz="3000" dirty="0">
                <a:solidFill>
                  <a:srgbClr val="FFFFFF"/>
                </a:solidFill>
                <a:latin typeface="Segoe UI"/>
              </a:rPr>
              <a:t>(1) Component-</a:t>
            </a:r>
            <a:r>
              <a:rPr lang="it-IT" sz="3000" dirty="0" err="1">
                <a:solidFill>
                  <a:srgbClr val="FFFFFF"/>
                </a:solidFill>
                <a:latin typeface="Segoe UI"/>
              </a:rPr>
              <a:t>criteria</a:t>
            </a:r>
            <a:r>
              <a:rPr lang="it-IT" sz="3000" dirty="0">
                <a:solidFill>
                  <a:srgbClr val="FFFFFF"/>
                </a:solidFill>
                <a:latin typeface="Segoe UI"/>
              </a:rPr>
              <a:t> mapping</a:t>
            </a:r>
            <a:endParaRPr lang="it-IT" dirty="0">
              <a:latin typeface="Segoe UI"/>
            </a:endParaRPr>
          </a:p>
        </p:txBody>
      </p:sp>
      <p:sp>
        <p:nvSpPr>
          <p:cNvPr id="101" name="Shape 101">
            <a:extLst>
              <a:ext uri="{FF2B5EF4-FFF2-40B4-BE49-F238E27FC236}">
                <a16:creationId xmlns:a16="http://schemas.microsoft.com/office/drawing/2014/main" id="{583031F1-AC21-2EB6-E478-0DAF7C8FEC7B}"/>
              </a:ext>
            </a:extLst>
          </p:cNvPr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Immagine 3" descr="Immagine che contiene testo, schermata, Pagina Web, numero&#10;&#10;Il contenuto generato dall&amp;#39;IA potrebbe non essere corretto.">
            <a:extLst>
              <a:ext uri="{FF2B5EF4-FFF2-40B4-BE49-F238E27FC236}">
                <a16:creationId xmlns:a16="http://schemas.microsoft.com/office/drawing/2014/main" id="{7104A7BA-C88C-9942-8871-C141D2AE7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50" y="963696"/>
            <a:ext cx="2515269" cy="5278186"/>
          </a:xfrm>
          <a:prstGeom prst="rect">
            <a:avLst/>
          </a:prstGeom>
        </p:spPr>
      </p:pic>
      <p:pic>
        <p:nvPicPr>
          <p:cNvPr id="5" name="Immagine 4" descr="Immagine che contiene testo, schermata, Carattere, numero&#10;&#10;Il contenuto generato dall&amp;#39;IA potrebbe non essere corretto.">
            <a:extLst>
              <a:ext uri="{FF2B5EF4-FFF2-40B4-BE49-F238E27FC236}">
                <a16:creationId xmlns:a16="http://schemas.microsoft.com/office/drawing/2014/main" id="{5C0D4FDC-548B-5DF9-9B71-4C50976BDC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4326" y="1716170"/>
            <a:ext cx="5296401" cy="3398922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1E07FC54-D02B-FF79-36BE-8CCC1A505C79}"/>
              </a:ext>
            </a:extLst>
          </p:cNvPr>
          <p:cNvSpPr txBox="1"/>
          <p:nvPr/>
        </p:nvSpPr>
        <p:spPr>
          <a:xfrm>
            <a:off x="4781846" y="6482191"/>
            <a:ext cx="391143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G.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Rovesti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-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Designing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an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accessibility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learning toolkit</a:t>
            </a:r>
            <a:endParaRPr lang="it-IT" dirty="0">
              <a:solidFill>
                <a:schemeClr val="bg1"/>
              </a:solidFill>
              <a:latin typeface="Segoe UI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EE96F0F-BFFF-F92D-DF3C-3DA70AF074EC}"/>
              </a:ext>
            </a:extLst>
          </p:cNvPr>
          <p:cNvSpPr txBox="1"/>
          <p:nvPr/>
        </p:nvSpPr>
        <p:spPr>
          <a:xfrm>
            <a:off x="8484897" y="6482191"/>
            <a:ext cx="662910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8/16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074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E4C671F3-390F-C255-98AE-6FA5DF9D23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>
            <a:extLst>
              <a:ext uri="{FF2B5EF4-FFF2-40B4-BE49-F238E27FC236}">
                <a16:creationId xmlns:a16="http://schemas.microsoft.com/office/drawing/2014/main" id="{D2465F12-BB1D-6791-9980-EB2E664E7D0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9489" y="-182567"/>
            <a:ext cx="6837443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indent="0">
              <a:buNone/>
            </a:pPr>
            <a:r>
              <a:rPr lang="it-IT" sz="3000" dirty="0">
                <a:solidFill>
                  <a:srgbClr val="FFFFFF"/>
                </a:solidFill>
                <a:latin typeface="Segoe UI"/>
              </a:rPr>
              <a:t>(2) </a:t>
            </a:r>
            <a:r>
              <a:rPr lang="it-IT" sz="3000" dirty="0" err="1">
                <a:solidFill>
                  <a:srgbClr val="FFFFFF"/>
                </a:solidFill>
                <a:latin typeface="Segoe UI"/>
              </a:rPr>
              <a:t>Empirical</a:t>
            </a:r>
            <a:r>
              <a:rPr lang="it-IT" sz="3000" dirty="0">
                <a:solidFill>
                  <a:srgbClr val="FFFFFF"/>
                </a:solidFill>
                <a:latin typeface="Segoe UI"/>
              </a:rPr>
              <a:t> screen reader testing</a:t>
            </a:r>
            <a:endParaRPr lang="it-IT" dirty="0"/>
          </a:p>
        </p:txBody>
      </p:sp>
      <p:sp>
        <p:nvSpPr>
          <p:cNvPr id="101" name="Shape 101">
            <a:extLst>
              <a:ext uri="{FF2B5EF4-FFF2-40B4-BE49-F238E27FC236}">
                <a16:creationId xmlns:a16="http://schemas.microsoft.com/office/drawing/2014/main" id="{83622F72-3FAE-D54D-A162-4F9175AF0D77}"/>
              </a:ext>
            </a:extLst>
          </p:cNvPr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AB6811DC-672C-B919-0467-672AD96B908F}"/>
              </a:ext>
            </a:extLst>
          </p:cNvPr>
          <p:cNvSpPr txBox="1"/>
          <p:nvPr/>
        </p:nvSpPr>
        <p:spPr>
          <a:xfrm>
            <a:off x="4781846" y="6482191"/>
            <a:ext cx="391143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G.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Rovesti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-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Designing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an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accessibility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learning toolkit</a:t>
            </a:r>
            <a:endParaRPr lang="it-IT" dirty="0">
              <a:solidFill>
                <a:schemeClr val="bg1"/>
              </a:solidFill>
              <a:latin typeface="Segoe UI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E061A77-0910-201F-7C8B-04022731B4CC}"/>
              </a:ext>
            </a:extLst>
          </p:cNvPr>
          <p:cNvSpPr txBox="1"/>
          <p:nvPr/>
        </p:nvSpPr>
        <p:spPr>
          <a:xfrm>
            <a:off x="8484897" y="6482191"/>
            <a:ext cx="662910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9/16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8" name="Immagine 7" descr="Immagine che contiene testo, schermata, Carattere, numero&#10;&#10;Il contenuto generato dall&amp;#39;IA potrebbe non essere corretto.">
            <a:extLst>
              <a:ext uri="{FF2B5EF4-FFF2-40B4-BE49-F238E27FC236}">
                <a16:creationId xmlns:a16="http://schemas.microsoft.com/office/drawing/2014/main" id="{53F5D8D5-0158-91CF-841C-6C4F45C40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165" y="890585"/>
            <a:ext cx="5702301" cy="1654510"/>
          </a:xfrm>
          <a:prstGeom prst="rect">
            <a:avLst/>
          </a:prstGeom>
        </p:spPr>
      </p:pic>
      <p:pic>
        <p:nvPicPr>
          <p:cNvPr id="9" name="Immagine 8" descr="Immagine che contiene testo, schermata, Carattere, numero&#10;&#10;Il contenuto generato dall&amp;#39;IA potrebbe non essere corretto.">
            <a:extLst>
              <a:ext uri="{FF2B5EF4-FFF2-40B4-BE49-F238E27FC236}">
                <a16:creationId xmlns:a16="http://schemas.microsoft.com/office/drawing/2014/main" id="{DBAC00F4-634F-12BD-E836-EDEDAED933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2223" y="2710279"/>
            <a:ext cx="5126290" cy="321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96069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nu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vuoto presentazioni UniPD.potx" id="{9A24300C-EB11-488F-96B8-A0DEDFC77F1B}" vid="{036944D5-81C9-4B13-928C-0CEDD9F12C3B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vuoto presentazioni UniPD.potx" id="{9A24300C-EB11-488F-96B8-A0DEDFC77F1B}" vid="{0AD1E55E-450C-4F58-AC83-9B4747D8341F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vuoto presentazioni DM UniPD</Template>
  <TotalTime>0</TotalTime>
  <Words>943</Words>
  <Application>Microsoft Office PowerPoint</Application>
  <PresentationFormat>Presentazione su schermo (4:3)</PresentationFormat>
  <Paragraphs>123</Paragraphs>
  <Slides>16</Slides>
  <Notes>16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Titoli diapositive</vt:lpstr>
      </vt:variant>
      <vt:variant>
        <vt:i4>16</vt:i4>
      </vt:variant>
    </vt:vector>
  </HeadingPairs>
  <TitlesOfParts>
    <vt:vector size="18" baseType="lpstr">
      <vt:lpstr>Custom</vt:lpstr>
      <vt:lpstr>Simple Light</vt:lpstr>
      <vt:lpstr>Presentazione standard di PowerPoint</vt:lpstr>
      <vt:lpstr>Presentazione standard di PowerPoint</vt:lpstr>
      <vt:lpstr>Accessibility guidelines gap</vt:lpstr>
      <vt:lpstr>Platform implementation gap</vt:lpstr>
      <vt:lpstr>AccessibleHub – Bridging the gap</vt:lpstr>
      <vt:lpstr>AccessibleHub – Overview </vt:lpstr>
      <vt:lpstr>Systematic analysis approach</vt:lpstr>
      <vt:lpstr>(1) Component-criteria mapping</vt:lpstr>
      <vt:lpstr>(2) Empirical screen reader testing</vt:lpstr>
      <vt:lpstr>(3) Implementation overhead analysis</vt:lpstr>
      <vt:lpstr>Component implementation patterns</vt:lpstr>
      <vt:lpstr>Formal evaluation metrics</vt:lpstr>
      <vt:lpstr>Frameworks comparison</vt:lpstr>
      <vt:lpstr>Framework comparison results (1)</vt:lpstr>
      <vt:lpstr>Framework comparison results (2)</vt:lpstr>
      <vt:lpstr>Research impact and 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Rovesti Gabriel</dc:creator>
  <cp:lastModifiedBy>Rovesti Gabriel</cp:lastModifiedBy>
  <cp:revision>1334</cp:revision>
  <dcterms:created xsi:type="dcterms:W3CDTF">2023-06-16T08:05:42Z</dcterms:created>
  <dcterms:modified xsi:type="dcterms:W3CDTF">2025-07-16T17:49:05Z</dcterms:modified>
</cp:coreProperties>
</file>