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5" r:id="rId14"/>
    <p:sldId id="267" r:id="rId15"/>
    <p:sldId id="266" r:id="rId16"/>
    <p:sldId id="268" r:id="rId17"/>
    <p:sldId id="269" r:id="rId18"/>
    <p:sldId id="270" r:id="rId19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07069-FD5A-C74F-5DEE-D4632958E92A}" v="1564" dt="2025-07-05T14:36:23.365"/>
    <p1510:client id="{7100BD26-BD90-CB9A-F001-EF19CF476ABA}" v="306" dt="2025-07-05T12:47:55.170"/>
    <p1510:client id="{A56BC8BB-000D-3B9D-EE5E-D022E3B0FC91}" v="439" dt="2025-07-05T15:02:31.262"/>
    <p1510:client id="{BA4FCC0E-7DA5-619A-5E41-7CA15D88F4E1}" v="470" dt="2025-07-04T15:34:5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05/07/2025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8028947-BE39-E256-5C25-DEC68744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80913FC8-3E24-932F-B76E-87DD8DDF0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ED681E90-529F-B6A6-C677-EE82D913E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2285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(ID: 2103389)</a:t>
            </a:r>
            <a:endParaRPr lang="it-IT" sz="1800">
              <a:latin typeface="Segoe U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25AE551-3F25-D1F9-C10E-4BCDC26AB293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D1E4B38-66B6-74A6-3EC6-8FE33C8E957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7F043A-3C0F-1153-C2B5-AE3CA914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A8EC9BB-058E-724B-5A2A-BF5C0F7FDD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Beyond WCAG: Extended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Principles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B44B753-9B65-75BE-237D-5FF5BA30D53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8ECFC73-CE5C-08DD-6868-26216BCA7C63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CBEB566-F1DC-7287-867B-254A5511EA03}"/>
              </a:ext>
            </a:extLst>
          </p:cNvPr>
          <p:cNvSpPr txBox="1"/>
          <p:nvPr/>
        </p:nvSpPr>
        <p:spPr>
          <a:xfrm>
            <a:off x="315940" y="962003"/>
            <a:ext cx="8515877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Extending</a:t>
            </a:r>
            <a:r>
              <a:rPr lang="it-IT" sz="2000" b="1" dirty="0">
                <a:latin typeface="Segoe UI"/>
              </a:rPr>
              <a:t> WCAG </a:t>
            </a:r>
            <a:r>
              <a:rPr lang="it-IT" sz="2000" b="1" dirty="0" err="1">
                <a:latin typeface="Segoe UI"/>
              </a:rPr>
              <a:t>Principles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🔄 </a:t>
            </a:r>
            <a:r>
              <a:rPr lang="it-IT" sz="2000" b="1" dirty="0">
                <a:latin typeface="Segoe UI"/>
              </a:rPr>
              <a:t>Multi-</a:t>
            </a:r>
            <a:r>
              <a:rPr lang="it-IT" sz="2000" b="1" dirty="0" err="1">
                <a:latin typeface="Segoe UI"/>
              </a:rPr>
              <a:t>dimensional</a:t>
            </a:r>
            <a:r>
              <a:rPr lang="it-IT" sz="2000" b="1" dirty="0">
                <a:latin typeface="Segoe UI"/>
              </a:rPr>
              <a:t> Evaluation:</a:t>
            </a:r>
            <a:r>
              <a:rPr lang="it-IT" sz="2000" dirty="0">
                <a:latin typeface="Segoe UI"/>
              </a:rPr>
              <a:t> Beyond compliance - </a:t>
            </a:r>
            <a:r>
              <a:rPr lang="it-IT" sz="2000" dirty="0" err="1">
                <a:latin typeface="Segoe UI"/>
              </a:rPr>
              <a:t>includes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empirical</a:t>
            </a:r>
            <a:r>
              <a:rPr lang="it-IT" sz="2000" dirty="0">
                <a:latin typeface="Segoe UI"/>
              </a:rPr>
              <a:t> testing + </a:t>
            </a:r>
            <a:r>
              <a:rPr lang="it-IT" sz="2000" dirty="0" err="1">
                <a:latin typeface="Segoe UI"/>
              </a:rPr>
              <a:t>real</a:t>
            </a:r>
            <a:r>
              <a:rPr lang="it-IT" sz="2000" dirty="0">
                <a:latin typeface="Segoe UI"/>
              </a:rPr>
              <a:t>-world </a:t>
            </a:r>
            <a:r>
              <a:rPr lang="it-IT" sz="2000" dirty="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🔍 </a:t>
            </a:r>
            <a:r>
              <a:rPr lang="it-IT" sz="2000" b="1" err="1">
                <a:latin typeface="Segoe UI"/>
              </a:rPr>
              <a:t>Methodology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Transparency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Clear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documentation</a:t>
            </a:r>
            <a:r>
              <a:rPr lang="it-IT" sz="2000" dirty="0">
                <a:latin typeface="Segoe UI"/>
              </a:rPr>
              <a:t>, test </a:t>
            </a:r>
            <a:r>
              <a:rPr lang="it-IT" sz="2000" err="1">
                <a:latin typeface="Segoe UI"/>
              </a:rPr>
              <a:t>procedures</a:t>
            </a:r>
            <a:r>
              <a:rPr lang="it-IT" sz="2000" dirty="0">
                <a:latin typeface="Segoe UI"/>
              </a:rPr>
              <a:t>, accountability 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 err="1">
                <a:latin typeface="Segoe UI"/>
              </a:rPr>
              <a:t>Academic</a:t>
            </a:r>
            <a:r>
              <a:rPr lang="it-IT" sz="2000" b="1" dirty="0">
                <a:latin typeface="Segoe UI"/>
              </a:rPr>
              <a:t> Grounding:</a:t>
            </a:r>
            <a:r>
              <a:rPr lang="it-IT" sz="2000" dirty="0">
                <a:latin typeface="Segoe UI"/>
              </a:rPr>
              <a:t> Peer-</a:t>
            </a:r>
            <a:r>
              <a:rPr lang="it-IT" sz="2000" dirty="0" err="1">
                <a:latin typeface="Segoe UI"/>
              </a:rPr>
              <a:t>reviewed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research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integration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formal</a:t>
            </a:r>
            <a:r>
              <a:rPr lang="it-IT" sz="2000" dirty="0">
                <a:latin typeface="Segoe UI"/>
              </a:rPr>
              <a:t> standards connection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 📊 </a:t>
            </a:r>
            <a:r>
              <a:rPr lang="it-IT" sz="2000" b="1" dirty="0">
                <a:latin typeface="Segoe UI"/>
              </a:rPr>
              <a:t>Progressive Disclosure: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developer skill </a:t>
            </a:r>
            <a:r>
              <a:rPr lang="it-IT" sz="2000" err="1">
                <a:latin typeface="Segoe UI"/>
              </a:rPr>
              <a:t>levels</a:t>
            </a:r>
            <a:r>
              <a:rPr lang="it-IT" sz="2000" dirty="0">
                <a:latin typeface="Segoe UI"/>
              </a:rPr>
              <a:t> 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>
                <a:latin typeface="Segoe UI"/>
              </a:rPr>
              <a:t>Social Learning Integration:</a:t>
            </a:r>
            <a:r>
              <a:rPr lang="it-IT" sz="2000" dirty="0">
                <a:latin typeface="Segoe UI"/>
              </a:rPr>
              <a:t> Community-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knowledge sharing</a:t>
            </a: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r>
              <a:rPr lang="it-IT" sz="2000" b="1" err="1">
                <a:latin typeface="Segoe UI"/>
              </a:rPr>
              <a:t>Result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First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developer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theory with mobile practice</a:t>
            </a:r>
            <a:endParaRPr lang="it-IT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C67B8E0-6741-1BDA-961D-2F34F3607431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6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33AAAAD-64F7-BAF2-433B-B03FB452E0C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909120-0CC1-E9FA-7264-1C04913FE666}"/>
              </a:ext>
            </a:extLst>
          </p:cNvPr>
          <p:cNvSpPr txBox="1"/>
          <p:nvPr/>
        </p:nvSpPr>
        <p:spPr>
          <a:xfrm>
            <a:off x="8477247" y="6482191"/>
            <a:ext cx="67056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22244" y="997027"/>
            <a:ext cx="81690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First structured methodology for quantifying mobile accessibility implementation across frameworks</a:t>
            </a:r>
          </a:p>
        </p:txBody>
      </p:sp>
      <p:pic>
        <p:nvPicPr>
          <p:cNvPr id="8" name="Immagine 7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40A9F30-5467-9785-0620-359114DA4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04" y="1929393"/>
            <a:ext cx="7353760" cy="37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r>
              <a:rPr lang="it-IT" sz="2000" b="1" dirty="0" err="1">
                <a:latin typeface="Segoe UI"/>
              </a:rPr>
              <a:t>Implementation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findings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Higher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overhead, </a:t>
            </a:r>
            <a:r>
              <a:rPr lang="it-IT" sz="2000" err="1">
                <a:latin typeface="Segoe UI"/>
              </a:rPr>
              <a:t>better</a:t>
            </a:r>
            <a:r>
              <a:rPr lang="it-IT" sz="2000" dirty="0">
                <a:latin typeface="Segoe UI"/>
              </a:rPr>
              <a:t> native </a:t>
            </a:r>
            <a:r>
              <a:rPr lang="it-IT" sz="2000" err="1">
                <a:latin typeface="Segoe UI"/>
              </a:rPr>
              <a:t>integration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Lower baseline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requires</a:t>
            </a:r>
            <a:r>
              <a:rPr lang="it-IT" sz="2000" dirty="0">
                <a:latin typeface="Segoe UI"/>
              </a:rPr>
              <a:t> more </a:t>
            </a:r>
            <a:r>
              <a:rPr lang="it-IT" sz="200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implementation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Code </a:t>
            </a:r>
            <a:r>
              <a:rPr lang="it-IT" sz="2000" b="1" err="1">
                <a:latin typeface="Segoe UI"/>
              </a:rPr>
              <a:t>verbosity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more concise for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features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Cross-Platform Insights:</a:t>
            </a:r>
            <a:r>
              <a:rPr lang="it-IT" sz="2000" dirty="0">
                <a:latin typeface="Segoe UI"/>
              </a:rPr>
              <a:t> Framework </a:t>
            </a:r>
            <a:r>
              <a:rPr lang="it-IT" sz="2000" err="1">
                <a:latin typeface="Segoe UI"/>
              </a:rPr>
              <a:t>selection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significantly</a:t>
            </a:r>
            <a:r>
              <a:rPr lang="it-IT" sz="2000" dirty="0">
                <a:latin typeface="Segoe UI"/>
              </a:rPr>
              <a:t> impacts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developer </a:t>
            </a:r>
            <a:r>
              <a:rPr lang="it-IT" sz="2000" err="1">
                <a:latin typeface="Segoe UI"/>
              </a:rPr>
              <a:t>experience</a:t>
            </a:r>
            <a:endParaRPr lang="it-IT" err="1">
              <a:latin typeface="Segoe UI"/>
            </a:endParaRPr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970368A-6D6E-29DC-CC30-86AF7852C5B4}"/>
              </a:ext>
            </a:extLst>
          </p:cNvPr>
          <p:cNvSpPr txBox="1"/>
          <p:nvPr/>
        </p:nvSpPr>
        <p:spPr>
          <a:xfrm>
            <a:off x="8518560" y="6495962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Critical insights:</a:t>
            </a:r>
            <a:endParaRPr lang="it-IT" b="1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React Native:</a:t>
            </a:r>
            <a:r>
              <a:rPr lang="en-US" sz="2000" dirty="0">
                <a:latin typeface="Segoe UI"/>
              </a:rPr>
              <a:t> Property-based model - 45% less code, better platform integration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Flutter:</a:t>
            </a:r>
            <a:r>
              <a:rPr lang="en-US" sz="2000" dirty="0">
                <a:latin typeface="Segoe UI"/>
              </a:rPr>
              <a:t> Widget-based model - more explicit semantics, higher implementation cost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Framework selection significantly impacts</a:t>
            </a:r>
            <a:r>
              <a:rPr lang="en-US" sz="2000" dirty="0">
                <a:latin typeface="Segoe UI"/>
              </a:rPr>
              <a:t> accessibility development efficiency</a:t>
            </a:r>
            <a:endParaRPr lang="en-US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17/17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317734" y="961109"/>
            <a:ext cx="5376859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contributions:</a:t>
            </a:r>
            <a:endParaRPr lang="it-IT" sz="2000">
              <a:latin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Segoe UI"/>
              </a:rPr>
              <a:t>First quantitative framework</a:t>
            </a:r>
            <a:r>
              <a:rPr lang="en-US" sz="2000" dirty="0">
                <a:latin typeface="Segoe UI"/>
              </a:rPr>
              <a:t> for mobile accessibility implementation cost assessment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Segoe UI"/>
              </a:rPr>
              <a:t>Systematic methodology</a:t>
            </a:r>
            <a:r>
              <a:rPr lang="en-US" sz="2000" dirty="0">
                <a:latin typeface="Segoe UI"/>
              </a:rPr>
              <a:t> transforming abstract WCAG principles into practical code patterns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Practical impact:</a:t>
            </a: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Segoe UI"/>
              </a:rPr>
              <a:t>Developers:</a:t>
            </a:r>
            <a:r>
              <a:rPr lang="en-US" sz="2000" dirty="0">
                <a:latin typeface="Segoe UI"/>
              </a:rPr>
              <a:t> Clear cost-benefit analysis for accessibility implementation prioritization</a:t>
            </a:r>
            <a:endParaRPr lang="en-US" dirty="0">
              <a:latin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Segoe UI"/>
              </a:rPr>
              <a:t>Organizations:</a:t>
            </a:r>
            <a:r>
              <a:rPr lang="en-US" sz="2000" dirty="0">
                <a:latin typeface="Segoe UI"/>
              </a:rPr>
              <a:t> Evidence-based framework selection guidance for accessible mobile projects</a:t>
            </a:r>
            <a:endParaRPr lang="en-US" dirty="0">
              <a:latin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Segoe UI"/>
              </a:rPr>
              <a:t>Academic community:</a:t>
            </a:r>
            <a:r>
              <a:rPr lang="en-US" sz="2000" dirty="0">
                <a:latin typeface="Segoe UI"/>
              </a:rPr>
              <a:t> Reproducible methodology for accessibility evaluation 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Segoe UI"/>
            </a:endParaRPr>
          </a:p>
          <a:p>
            <a:pPr>
              <a:buFont typeface="Arial"/>
            </a:pPr>
            <a:endParaRPr lang="en-US" sz="2000" dirty="0">
              <a:latin typeface="Segoe UI"/>
            </a:endParaRPr>
          </a:p>
          <a:p>
            <a:endParaRPr lang="en-US" sz="2000" b="1" dirty="0">
              <a:latin typeface="Segoe UI"/>
            </a:endParaRPr>
          </a:p>
        </p:txBody>
      </p:sp>
      <p:pic>
        <p:nvPicPr>
          <p:cNvPr id="2" name="Immagine 1" descr="How Much Can I Contribute to My TFSA?">
            <a:extLst>
              <a:ext uri="{FF2B5EF4-FFF2-40B4-BE49-F238E27FC236}">
                <a16:creationId xmlns:a16="http://schemas.microsoft.com/office/drawing/2014/main" id="{F509C94F-5272-79C9-76B2-4CE797C7D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557" y="1284726"/>
            <a:ext cx="2743199" cy="1864835"/>
          </a:xfrm>
          <a:prstGeom prst="rect">
            <a:avLst/>
          </a:prstGeom>
        </p:spPr>
      </p:pic>
      <p:pic>
        <p:nvPicPr>
          <p:cNvPr id="4" name="Immagine 3" descr="What Research Psychologists Do – Association for Psychological Science – APS">
            <a:extLst>
              <a:ext uri="{FF2B5EF4-FFF2-40B4-BE49-F238E27FC236}">
                <a16:creationId xmlns:a16="http://schemas.microsoft.com/office/drawing/2014/main" id="{3C1DB109-B9F4-CD6C-80FA-6DDDD33F5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557" y="3613915"/>
            <a:ext cx="2743199" cy="188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 for assistive </a:t>
            </a:r>
            <a:r>
              <a:rPr lang="it-IT" sz="2000" dirty="0" err="1">
                <a:latin typeface="Segoe UI"/>
              </a:rPr>
              <a:t>technology</a:t>
            </a:r>
            <a:r>
              <a:rPr lang="it-IT" sz="2000" dirty="0">
                <a:latin typeface="Segoe UI"/>
              </a:rPr>
              <a:t> users</a:t>
            </a:r>
            <a:endParaRPr lang="it-IT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E53E83-E1B8-6D20-F495-DDBD1FF2EBAF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2/17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A48B57C-E9BF-1080-4C6E-E130D343B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 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motor-impaired</a:t>
            </a:r>
            <a:r>
              <a:rPr lang="it-IT" sz="2000" dirty="0">
                <a:latin typeface="Segoe UI"/>
              </a:rPr>
              <a:t>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476ADA0-C76E-3DD8-5E59-706BBA772DBD}"/>
              </a:ext>
            </a:extLst>
          </p:cNvPr>
          <p:cNvSpPr txBox="1"/>
          <p:nvPr/>
        </p:nvSpPr>
        <p:spPr>
          <a:xfrm>
            <a:off x="8511634" y="6455455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4930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Mobile developers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guidance</a:t>
            </a:r>
            <a:endParaRPr lang="it-IT">
              <a:latin typeface="Segoe UI"/>
            </a:endParaRP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5049497-DD10-9673-22EC-A8EED98CC191}"/>
              </a:ext>
            </a:extLst>
          </p:cNvPr>
          <p:cNvSpPr txBox="1"/>
          <p:nvPr/>
        </p:nvSpPr>
        <p:spPr>
          <a:xfrm>
            <a:off x="8525004" y="6495559"/>
            <a:ext cx="62280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Access, Keyboard </a:t>
            </a:r>
            <a:r>
              <a:rPr lang="it-IT" sz="2000" err="1">
                <a:latin typeface="Segoe UI"/>
              </a:rPr>
              <a:t>navigation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F4B896-E913-5EC7-0225-F20899A7626E}"/>
              </a:ext>
            </a:extLst>
          </p:cNvPr>
          <p:cNvSpPr txBox="1"/>
          <p:nvPr/>
        </p:nvSpPr>
        <p:spPr>
          <a:xfrm>
            <a:off x="8498266" y="6495559"/>
            <a:ext cx="64954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err="1">
                <a:latin typeface="Segoe UI"/>
              </a:rPr>
              <a:t>application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Screen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</a:t>
            </a:r>
            <a:r>
              <a:rPr lang="it-IT" sz="2000" err="1">
                <a:latin typeface="Segoe UI"/>
              </a:rPr>
              <a:t>evaluation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>
                <a:latin typeface="Segoe UI"/>
              </a:rPr>
              <a:t>Community Integration</a:t>
            </a:r>
            <a:r>
              <a:rPr lang="it-IT" sz="2000" dirty="0">
                <a:latin typeface="Segoe UI"/>
              </a:rPr>
              <a:t>: Social learning and collaborative </a:t>
            </a:r>
            <a:r>
              <a:rPr lang="it-IT" sz="2000" err="1">
                <a:latin typeface="Segoe UI"/>
              </a:rPr>
              <a:t>resources</a:t>
            </a:r>
            <a:endParaRPr lang="it-IT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innovation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Every</a:t>
            </a:r>
            <a:r>
              <a:rPr lang="it-IT" sz="2000" dirty="0">
                <a:latin typeface="Segoe UI"/>
              </a:rPr>
              <a:t> screen </a:t>
            </a:r>
            <a:r>
              <a:rPr lang="it-IT" sz="2000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 case study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20+ </a:t>
            </a:r>
            <a:r>
              <a:rPr lang="it-IT" sz="2000" b="1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 and VoiceOver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Cross-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validation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ensuring</a:t>
            </a:r>
            <a:r>
              <a:rPr lang="it-IT" sz="2000" dirty="0">
                <a:latin typeface="Segoe UI"/>
              </a:rPr>
              <a:t> patterns work </a:t>
            </a:r>
            <a:r>
              <a:rPr lang="it-IT" sz="2000" dirty="0" err="1">
                <a:latin typeface="Segoe UI"/>
              </a:rPr>
              <a:t>universally</a:t>
            </a:r>
            <a:endParaRPr lang="it-IT" dirty="0" err="1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2D8B8B4-D3EC-2977-296E-2041569AD074}"/>
              </a:ext>
            </a:extLst>
          </p:cNvPr>
          <p:cNvSpPr txBox="1"/>
          <p:nvPr/>
        </p:nvSpPr>
        <p:spPr>
          <a:xfrm>
            <a:off x="8525003" y="6495559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Basic workflow:</a:t>
            </a: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19" baseType="lpstr">
      <vt:lpstr>Custom</vt:lpstr>
      <vt:lpstr>Simple Light</vt:lpstr>
      <vt:lpstr>Presentazione standard di PowerPoint</vt:lpstr>
      <vt:lpstr>First and not least: Mobile accessibility</vt:lpstr>
      <vt:lpstr>First and not least: Mobile challenges 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Beyond WCAG: Extended Principles 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700</cp:revision>
  <dcterms:created xsi:type="dcterms:W3CDTF">2023-06-16T08:05:42Z</dcterms:created>
  <dcterms:modified xsi:type="dcterms:W3CDTF">2025-07-05T15:02:48Z</dcterms:modified>
</cp:coreProperties>
</file>