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71" r:id="rId11"/>
    <p:sldId id="272" r:id="rId12"/>
    <p:sldId id="264" r:id="rId13"/>
    <p:sldId id="267" r:id="rId14"/>
    <p:sldId id="266" r:id="rId15"/>
    <p:sldId id="268" r:id="rId16"/>
    <p:sldId id="269" r:id="rId17"/>
    <p:sldId id="270" r:id="rId18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4A9A8-989A-95FE-C26E-A04E6233DD0D}" v="429" dt="2025-07-15T14:46:15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63" autoAdjust="0"/>
    <p:restoredTop sz="86441" autoAdjust="0"/>
  </p:normalViewPr>
  <p:slideViewPr>
    <p:cSldViewPr snapToGrid="0">
      <p:cViewPr varScale="1">
        <p:scale>
          <a:sx n="95" d="100"/>
          <a:sy n="95" d="100"/>
        </p:scale>
        <p:origin x="16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CF3FACD-E40D-F1E0-98AF-AE77CC21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98EC47-E7FB-B24B-2DA1-71F5DFC806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F890-3609-4E18-B68A-510CF7125ACB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BF35B0-3127-1F1A-553E-7987606AC0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4B9BE9-E5C6-480C-0B4B-8F8DEA543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2708-3085-411A-9778-68DAEF1DE1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1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22B6378-76F5-757D-01AA-637DBBDAF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EE92389-F200-5B6C-FCA9-6DC3BA2570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2A4C13F7-BD11-84F5-1330-5B57F9C5B2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809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336BA10-C1E7-B782-7BA0-FBEFF9B9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984B07B-85A8-A177-D2D4-379BA1C85E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FC248A13-41A6-70EF-2528-9E218BDCF2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070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A0F4EE9-5E1D-D653-EF03-682CDD54D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B20A230-C634-763A-B1A8-9B4733E3DD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978DD31C-C521-4B0B-27ED-FCA2152158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674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7EF3D6A-0BC2-FBE1-8F8C-593426D4A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A37C1115-DBDF-2659-34F5-6D89F48F6F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AAA3A655-4C3F-CA1B-AC10-1DCC213883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37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26BAD44-5BD0-0A14-BBDB-FA3EC0ED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543A2864-D5EE-DD14-50B3-DF1BF4875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431FD0EC-7C1D-830F-2265-B2FE40B0F7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059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B1B2CD8A-F876-BB69-586A-2D43704B2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6576DA0-0AC9-FAD4-826A-BA2D4734ED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6849A8B2-78FE-A6E4-9E36-C1F6404E6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957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A12FFF1-229A-F612-BC5E-9ADC9A11E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B4992BC5-F8EB-C2AE-A6A4-35A1B10934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5EE99185-68CC-FA1A-940E-E9AAEBE7A0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92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DD2CE83-6DE6-2785-B018-A0C36CDF5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A54BA9D-1871-7FE5-BC43-A15DC3F60F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69055C14-C612-95EA-0263-2757E578D0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101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635C6F3-70C6-DFE0-A8C8-6D858F46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C9C6CB6A-0659-40E3-1082-CCC372F92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33BA1F16-92B7-9030-D313-CC5FA14A3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203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4F5F062-0448-6A10-1935-6E0886AD0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E6AB7475-E84A-D8D0-01DD-E7C191B1A1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9D2D0AF3-8D84-9592-F971-C9FB084C0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89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D08C659-EF83-0C7D-F594-B9E105273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9ADC5C72-10E6-77C7-CFB7-ACA3809F09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7C40C402-FB71-FE23-6764-BA412C763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42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596C7AD8-9081-4A0A-94F5-654A17B39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44153757-2D8C-2C95-E491-B64BBD861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F04A7C8D-FD03-1027-2A09-BBE6E48EB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140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2611D2B4-2468-17FD-8E2B-8F590F5CE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6B924CC7-F108-C2AF-CF1E-F16A27B389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754C7F0D-704F-3FD8-84AA-29DE4AC2C0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81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40EE4F96-B989-3DE9-0E9F-7B18FDE37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6632797-A42D-33FB-08D6-CE3C6C3D5B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541243D7-9BE0-A8E3-CBFE-89164C54B9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95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9300" y="-1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-3589" y="1295154"/>
            <a:ext cx="9136144" cy="132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Designing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an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accessibility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learning toolkit -</a:t>
            </a:r>
            <a:endParaRPr lang="it-IT" sz="2400">
              <a:latin typeface="Segoe UI"/>
              <a:ea typeface="Calibri"/>
            </a:endParaRPr>
          </a:p>
          <a:p>
            <a:pPr algn="ctr"/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Bridging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the gap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between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guidelines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and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implementation</a:t>
            </a:r>
            <a:endParaRPr lang="it-IT" sz="2000" b="1" dirty="0">
              <a:solidFill>
                <a:srgbClr val="FFFFFF"/>
              </a:solidFill>
              <a:latin typeface="Segoe UI"/>
              <a:ea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2749381" y="223897"/>
            <a:ext cx="370809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egoe UI"/>
                <a:ea typeface="Cuprum"/>
                <a:cs typeface="Cuprum"/>
                <a:sym typeface="Cuprum"/>
              </a:rPr>
              <a:t>UNIVERSITY OF PADUA</a:t>
            </a:r>
            <a:endParaRPr lang="it-IT" sz="1800">
              <a:solidFill>
                <a:srgbClr val="FFFFFF"/>
              </a:solidFill>
              <a:latin typeface="Segoe UI"/>
              <a:ea typeface="Cuprum"/>
              <a:cs typeface="Cupr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egoe UI"/>
                <a:ea typeface="Cuprum"/>
                <a:cs typeface="Cuprum"/>
                <a:sym typeface="Cuprum"/>
              </a:rPr>
              <a:t>UNIVERSITA’ DEGLI STUDI DI PADOVA</a:t>
            </a:r>
            <a:endParaRPr lang="en">
              <a:solidFill>
                <a:srgbClr val="FFFFFF"/>
              </a:solidFill>
              <a:latin typeface="Segoe UI"/>
              <a:ea typeface="Cuprum"/>
              <a:cs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3">
            <a:alphaModFix/>
          </a:blip>
          <a:srcRect r="50721"/>
          <a:stretch/>
        </p:blipFill>
        <p:spPr>
          <a:xfrm>
            <a:off x="214301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hape 87">
            <a:extLst>
              <a:ext uri="{FF2B5EF4-FFF2-40B4-BE49-F238E27FC236}">
                <a16:creationId xmlns:a16="http://schemas.microsoft.com/office/drawing/2014/main" id="{2B94E8AE-653C-3F8A-BC70-8EC94E6E79DC}"/>
              </a:ext>
            </a:extLst>
          </p:cNvPr>
          <p:cNvCxnSpPr/>
          <p:nvPr/>
        </p:nvCxnSpPr>
        <p:spPr>
          <a:xfrm>
            <a:off x="715456" y="4004423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233E2E-E528-CE99-8E10-464237C20C0A}"/>
              </a:ext>
            </a:extLst>
          </p:cNvPr>
          <p:cNvSpPr txBox="1"/>
          <p:nvPr/>
        </p:nvSpPr>
        <p:spPr>
          <a:xfrm>
            <a:off x="712623" y="4220236"/>
            <a:ext cx="777868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Graduate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: Gabriel </a:t>
            </a:r>
            <a:r>
              <a:rPr lang="it-IT" sz="1800" dirty="0" err="1">
                <a:solidFill>
                  <a:srgbClr val="FFFFFF"/>
                </a:solidFill>
                <a:latin typeface="Segoe UI"/>
                <a:ea typeface="Calibri"/>
              </a:rPr>
              <a:t>Rovesti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 – ID: 2103389</a:t>
            </a:r>
            <a:endParaRPr lang="it-IT" sz="1800" dirty="0">
              <a:latin typeface="Segoe UI"/>
              <a:ea typeface="Calibri"/>
            </a:endParaRPr>
          </a:p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Supervisor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:</a:t>
            </a:r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 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Prof. Ombretta Gaggi</a:t>
            </a:r>
            <a:endParaRPr lang="it-IT" sz="1800">
              <a:latin typeface="Segoe UI"/>
              <a:ea typeface="Calibri"/>
            </a:endParaRPr>
          </a:p>
          <a:p>
            <a:pPr algn="ctr"/>
            <a:endParaRPr lang="it-IT" sz="1800" dirty="0">
              <a:solidFill>
                <a:srgbClr val="FFFFFF"/>
              </a:solidFill>
              <a:latin typeface="Segoe UI"/>
              <a:ea typeface="Calibri"/>
              <a:cs typeface="Segoe UI"/>
            </a:endParaRPr>
          </a:p>
          <a:p>
            <a:pPr algn="ctr"/>
            <a:r>
              <a:rPr lang="it-IT" sz="1800" err="1">
                <a:solidFill>
                  <a:srgbClr val="FFFFFF"/>
                </a:solidFill>
                <a:latin typeface="Segoe UI"/>
                <a:ea typeface="Calibri"/>
                <a:cs typeface="Segoe UI"/>
              </a:rPr>
              <a:t>Graduation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  <a:cs typeface="Segoe UI"/>
              </a:rPr>
              <a:t> Session: 25/07/2025</a:t>
            </a:r>
            <a:endParaRPr lang="en-US" sz="1800">
              <a:solidFill>
                <a:srgbClr val="FFFFFF"/>
              </a:solidFill>
              <a:latin typeface="Segoe UI"/>
              <a:ea typeface="Calibri"/>
              <a:cs typeface="Segoe UI"/>
            </a:endParaRPr>
          </a:p>
          <a:p>
            <a:endParaRPr lang="it-IT" sz="1800" dirty="0">
              <a:solidFill>
                <a:srgbClr val="FFFFFF"/>
              </a:solidFill>
              <a:latin typeface="Segoe UI"/>
              <a:ea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7B3FC6-A18E-FEBA-BFCD-9EC24D6FE46D}"/>
              </a:ext>
            </a:extLst>
          </p:cNvPr>
          <p:cNvSpPr txBox="1"/>
          <p:nvPr/>
        </p:nvSpPr>
        <p:spPr>
          <a:xfrm>
            <a:off x="704767" y="3075189"/>
            <a:ext cx="77786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Department of </a:t>
            </a:r>
            <a:r>
              <a:rPr lang="it-IT" sz="1800" b="1" err="1">
                <a:solidFill>
                  <a:srgbClr val="FFFFFF"/>
                </a:solidFill>
                <a:latin typeface="Segoe UI"/>
                <a:ea typeface="Calibri"/>
              </a:rPr>
              <a:t>Mathematics</a:t>
            </a:r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 “Tullio Levi-Civita” </a:t>
            </a:r>
          </a:p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Master Degree in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780EFB1-EA85-1B98-05D3-2A990064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0BC764B-4403-980B-F8DB-4D7A65636D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83744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Systematic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Example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(2)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3FA44A58-9E99-F1C7-CF7F-467AEF5604BE}"/>
              </a:ext>
            </a:extLst>
          </p:cNvPr>
          <p:cNvSpPr/>
          <p:nvPr/>
        </p:nvSpPr>
        <p:spPr>
          <a:xfrm>
            <a:off x="8115043" y="6559910"/>
            <a:ext cx="651967" cy="231248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579F86-CE20-77A6-92DF-E184FFE974F0}"/>
              </a:ext>
            </a:extLst>
          </p:cNvPr>
          <p:cNvSpPr txBox="1"/>
          <p:nvPr/>
        </p:nvSpPr>
        <p:spPr>
          <a:xfrm>
            <a:off x="8511634" y="6482191"/>
            <a:ext cx="6361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10/16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26072CCE-CD5A-B57F-2F1A-7A4B395B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8" y="3583071"/>
            <a:ext cx="4527049" cy="1670386"/>
          </a:xfrm>
          <a:prstGeom prst="rect">
            <a:avLst/>
          </a:prstGeom>
        </p:spPr>
      </p:pic>
      <p:pic>
        <p:nvPicPr>
          <p:cNvPr id="6" name="Immagine 5" descr="Immagine che contiene testo, schermata, Carattere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D5CB633E-F0AB-CF9B-3C92-B6596CD60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722" y="3715921"/>
            <a:ext cx="4081715" cy="1418054"/>
          </a:xfrm>
          <a:prstGeom prst="rect">
            <a:avLst/>
          </a:prstGeom>
        </p:spPr>
      </p:pic>
      <p:pic>
        <p:nvPicPr>
          <p:cNvPr id="7" name="Immagine 6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F8FFF5DA-56E1-A4D9-5533-4A72A0E3D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468" y="958014"/>
            <a:ext cx="5803065" cy="232176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3BEF33-1711-8C99-B241-E7A9D101CF39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4468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4BF52F9-CD82-925A-6A7C-0104A77F0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5F8AA93F-15BB-91FE-8DB5-A597D5ECF4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Accessibility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implementation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costs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AD65B61E-E9D9-F756-E60B-142C047E444A}"/>
              </a:ext>
            </a:extLst>
          </p:cNvPr>
          <p:cNvSpPr/>
          <p:nvPr/>
        </p:nvSpPr>
        <p:spPr>
          <a:xfrm>
            <a:off x="8081863" y="6465929"/>
            <a:ext cx="632479" cy="392071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B33555-BE87-A73D-EA91-F2654C07AA4B}"/>
              </a:ext>
            </a:extLst>
          </p:cNvPr>
          <p:cNvSpPr txBox="1"/>
          <p:nvPr/>
        </p:nvSpPr>
        <p:spPr>
          <a:xfrm>
            <a:off x="315940" y="962003"/>
            <a:ext cx="8515877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  <a:cs typeface="Segoe UI"/>
              </a:rPr>
              <a:t>Key </a:t>
            </a:r>
            <a:r>
              <a:rPr lang="it-IT" sz="2000" b="1" dirty="0" err="1">
                <a:latin typeface="Segoe UI"/>
                <a:cs typeface="Segoe UI"/>
              </a:rPr>
              <a:t>finding</a:t>
            </a:r>
            <a:r>
              <a:rPr lang="it-IT" sz="2000" dirty="0">
                <a:latin typeface="Segoe UI"/>
                <a:cs typeface="Segoe UI"/>
              </a:rPr>
              <a:t>: Accessibility </a:t>
            </a:r>
            <a:r>
              <a:rPr lang="it-IT" sz="2000" dirty="0" err="1">
                <a:latin typeface="Segoe UI"/>
                <a:cs typeface="Segoe UI"/>
              </a:rPr>
              <a:t>implementation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requires</a:t>
            </a:r>
            <a:r>
              <a:rPr lang="it-IT" sz="2000" dirty="0">
                <a:latin typeface="Segoe UI"/>
                <a:cs typeface="Segoe UI"/>
              </a:rPr>
              <a:t> 12-23% </a:t>
            </a:r>
            <a:r>
              <a:rPr lang="it-IT" sz="2000" dirty="0" err="1">
                <a:latin typeface="Segoe UI"/>
                <a:cs typeface="Segoe UI"/>
              </a:rPr>
              <a:t>additional</a:t>
            </a:r>
            <a:r>
              <a:rPr lang="it-IT" sz="2000" dirty="0">
                <a:latin typeface="Segoe UI"/>
                <a:cs typeface="Segoe UI"/>
              </a:rPr>
              <a:t> code </a:t>
            </a:r>
            <a:r>
              <a:rPr lang="it-IT" sz="2000" dirty="0" err="1">
                <a:latin typeface="Segoe UI"/>
                <a:cs typeface="Segoe UI"/>
              </a:rPr>
              <a:t>across</a:t>
            </a:r>
            <a:r>
              <a:rPr lang="it-IT" sz="2000" dirty="0">
                <a:latin typeface="Segoe UI"/>
                <a:cs typeface="Segoe UI"/>
              </a:rPr>
              <a:t> component </a:t>
            </a:r>
            <a:r>
              <a:rPr lang="it-IT" sz="2000" dirty="0" err="1">
                <a:latin typeface="Segoe UI"/>
                <a:cs typeface="Segoe UI"/>
              </a:rPr>
              <a:t>types</a:t>
            </a:r>
            <a:endParaRPr lang="it-IT" dirty="0" err="1"/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Critical insights: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err="1">
                <a:latin typeface="Segoe UI"/>
              </a:rPr>
              <a:t>Even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complex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components</a:t>
            </a:r>
            <a:r>
              <a:rPr lang="it-IT" sz="2000" b="1" dirty="0">
                <a:latin typeface="Segoe UI"/>
              </a:rPr>
              <a:t> stay under 25%</a:t>
            </a:r>
            <a:r>
              <a:rPr lang="it-IT" sz="2000" dirty="0">
                <a:latin typeface="Segoe UI"/>
              </a:rPr>
              <a:t> 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 err="1">
                <a:latin typeface="Segoe UI"/>
              </a:rPr>
              <a:t>Correlation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between</a:t>
            </a:r>
            <a:r>
              <a:rPr lang="it-IT" sz="2000" dirty="0">
                <a:latin typeface="Segoe UI"/>
              </a:rPr>
              <a:t> interaction </a:t>
            </a:r>
            <a:r>
              <a:rPr lang="it-IT" sz="2000" dirty="0" err="1">
                <a:latin typeface="Segoe UI"/>
              </a:rPr>
              <a:t>complexity</a:t>
            </a:r>
            <a:r>
              <a:rPr lang="it-IT" sz="2000" dirty="0">
                <a:latin typeface="Segoe UI"/>
              </a:rPr>
              <a:t> and </a:t>
            </a:r>
            <a:r>
              <a:rPr lang="it-IT" sz="2000" dirty="0" err="1">
                <a:latin typeface="Segoe UI"/>
              </a:rPr>
              <a:t>implementation</a:t>
            </a:r>
            <a:r>
              <a:rPr lang="it-IT" sz="2000" dirty="0">
                <a:latin typeface="Segoe UI"/>
              </a:rPr>
              <a:t> cost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err="1">
                <a:latin typeface="Segoe UI"/>
              </a:rPr>
              <a:t>Manageable</a:t>
            </a:r>
            <a:r>
              <a:rPr lang="it-IT" sz="2000" b="1" dirty="0">
                <a:latin typeface="Segoe UI"/>
              </a:rPr>
              <a:t> overhead</a:t>
            </a:r>
            <a:r>
              <a:rPr lang="it-IT" sz="2000" dirty="0">
                <a:latin typeface="Segoe UI"/>
              </a:rPr>
              <a:t> for </a:t>
            </a:r>
            <a:r>
              <a:rPr lang="it-IT" sz="2000" err="1">
                <a:latin typeface="Segoe UI"/>
              </a:rPr>
              <a:t>significant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usability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improvements</a:t>
            </a:r>
            <a:endParaRPr lang="it-IT" err="1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First quantitative framework</a:t>
            </a:r>
            <a:r>
              <a:rPr lang="it-IT" sz="2000" dirty="0">
                <a:latin typeface="Segoe UI"/>
              </a:rPr>
              <a:t> for mobile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cost </a:t>
            </a:r>
            <a:r>
              <a:rPr lang="it-IT" sz="2000" err="1">
                <a:latin typeface="Segoe UI"/>
              </a:rPr>
              <a:t>assessment</a:t>
            </a:r>
            <a:endParaRPr lang="it-IT" err="1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54CD41-EA4E-ED86-CA9A-635230E9A5F1}"/>
              </a:ext>
            </a:extLst>
          </p:cNvPr>
          <p:cNvSpPr txBox="1"/>
          <p:nvPr/>
        </p:nvSpPr>
        <p:spPr>
          <a:xfrm>
            <a:off x="8532331" y="6482191"/>
            <a:ext cx="61547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11/16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E6E6DF9E-4D20-DCB1-7041-1102F05B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62" y="1912429"/>
            <a:ext cx="8515685" cy="201714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18373F-9D44-70E3-E4DA-93AFE7BF6AAC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1656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4E76E6A-D927-07A3-9A30-6B26D1E5F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DEB78D9-7EF6-4DB6-8E9A-54227B2B65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Formal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evaluation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metrics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FAEA1EE5-42C1-9CEC-63AA-3DD79F039D20}"/>
              </a:ext>
            </a:extLst>
          </p:cNvPr>
          <p:cNvSpPr/>
          <p:nvPr/>
        </p:nvSpPr>
        <p:spPr>
          <a:xfrm>
            <a:off x="7737586" y="6479700"/>
            <a:ext cx="9767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DB0CCB-F00E-EFE9-B475-A4B102587D33}"/>
              </a:ext>
            </a:extLst>
          </p:cNvPr>
          <p:cNvSpPr txBox="1"/>
          <p:nvPr/>
        </p:nvSpPr>
        <p:spPr>
          <a:xfrm>
            <a:off x="349786" y="997027"/>
            <a:ext cx="8361801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Innovation:</a:t>
            </a:r>
            <a:r>
              <a:rPr lang="en-US" sz="2000" dirty="0">
                <a:latin typeface="Segoe UI"/>
              </a:rPr>
              <a:t> Evidence-based methodology for quantifying mobile accessibility implementation across frameworks</a:t>
            </a: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🔢</a:t>
            </a:r>
            <a:r>
              <a:rPr lang="en-US" sz="2000" b="1" dirty="0">
                <a:latin typeface="Segoe UI"/>
              </a:rPr>
              <a:t> Implementation Overhead (IMO)</a:t>
            </a:r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Direct code cost measurement for equivalent functionality</a:t>
            </a:r>
            <a:endParaRPr lang="en-US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📱 </a:t>
            </a:r>
            <a:r>
              <a:rPr lang="en-US" sz="2000" b="1" dirty="0">
                <a:latin typeface="Segoe UI"/>
              </a:rPr>
              <a:t>Screen Reader Support Score (SRSS)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Likert scale based on </a:t>
            </a:r>
            <a:r>
              <a:rPr lang="en-US" sz="2000" err="1">
                <a:latin typeface="Segoe UI"/>
              </a:rPr>
              <a:t>VoiceOver</a:t>
            </a:r>
            <a:r>
              <a:rPr lang="en-US" sz="2000" dirty="0">
                <a:latin typeface="Segoe UI"/>
              </a:rPr>
              <a:t>/</a:t>
            </a:r>
            <a:r>
              <a:rPr lang="en-US" sz="2000" err="1">
                <a:latin typeface="Segoe UI"/>
              </a:rPr>
              <a:t>TalkBack</a:t>
            </a:r>
            <a:r>
              <a:rPr lang="en-US" sz="2000" dirty="0">
                <a:latin typeface="Segoe UI"/>
              </a:rPr>
              <a:t> functionality</a:t>
            </a:r>
            <a:endParaRPr lang="en-US" dirty="0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✅ </a:t>
            </a:r>
            <a:r>
              <a:rPr lang="en-US" sz="2000" b="1" dirty="0">
                <a:latin typeface="Segoe UI"/>
              </a:rPr>
              <a:t>WCAG Compliance Ratio (WCR)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Standards adherence tracking (A/AA/AAA levels)</a:t>
            </a:r>
            <a:endParaRPr lang="en-US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⚙️ </a:t>
            </a:r>
            <a:r>
              <a:rPr lang="en-US" sz="2000" b="1" dirty="0">
                <a:latin typeface="Segoe UI"/>
              </a:rPr>
              <a:t>Complexity Impact Factor (CIF)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Development difficulty classification (Low/Medium/High)</a:t>
            </a:r>
            <a:endParaRPr lang="en-US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⏱️</a:t>
            </a:r>
            <a:r>
              <a:rPr lang="en-US" sz="2000" b="1" dirty="0">
                <a:latin typeface="Segoe UI"/>
              </a:rPr>
              <a:t> Development Time Estimate (DTE)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Resource planning with complexity adjustments</a:t>
            </a:r>
            <a:endParaRPr lang="en-US" dirty="0">
              <a:latin typeface="Segoe UI"/>
            </a:endParaRPr>
          </a:p>
        </p:txBody>
      </p:sp>
      <p:pic>
        <p:nvPicPr>
          <p:cNvPr id="7" name="Immagine 6" descr="Lens - Free interface icons">
            <a:extLst>
              <a:ext uri="{FF2B5EF4-FFF2-40B4-BE49-F238E27FC236}">
                <a16:creationId xmlns:a16="http://schemas.microsoft.com/office/drawing/2014/main" id="{F166B7BE-7A42-D51C-FBED-9D4F2EB84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53" y="3431582"/>
            <a:ext cx="669619" cy="7109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A9DBDD-5936-DFC2-600D-A951B7399F2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D313A1-0E48-1D32-7204-487568AB7EB8}"/>
              </a:ext>
            </a:extLst>
          </p:cNvPr>
          <p:cNvSpPr txBox="1"/>
          <p:nvPr/>
        </p:nvSpPr>
        <p:spPr>
          <a:xfrm>
            <a:off x="8491018" y="6482191"/>
            <a:ext cx="65678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12/16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8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7DCB3B6-A984-8365-415A-4AF1C59F4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47E1EFB6-2019-7DB9-D430-587B673EE5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BA4BBD1F-44A9-6561-62D0-3FCDD1774762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F85A0E-9A18-A4D1-BAE4-0FFA1B5AEE5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D2AE94-4F51-C5D2-7825-2DD5D8F13F9F}"/>
              </a:ext>
            </a:extLst>
          </p:cNvPr>
          <p:cNvSpPr txBox="1"/>
          <p:nvPr/>
        </p:nvSpPr>
        <p:spPr>
          <a:xfrm>
            <a:off x="315940" y="962003"/>
            <a:ext cx="851587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Architecture </a:t>
            </a:r>
            <a:r>
              <a:rPr lang="it-IT" sz="2000" b="1" dirty="0" err="1">
                <a:latin typeface="Segoe UI"/>
              </a:rPr>
              <a:t>differences</a:t>
            </a:r>
            <a:r>
              <a:rPr lang="it-IT" sz="2000" b="1" dirty="0">
                <a:latin typeface="Segoe UI"/>
              </a:rPr>
              <a:t>: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React Native: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Property-based</a:t>
            </a:r>
            <a:r>
              <a:rPr lang="it-IT" sz="2000" dirty="0">
                <a:latin typeface="Segoe UI"/>
              </a:rPr>
              <a:t> model </a:t>
            </a:r>
            <a:r>
              <a:rPr lang="it-IT" sz="2000" dirty="0"/>
              <a:t>(</a:t>
            </a:r>
            <a:r>
              <a:rPr lang="it-IT" sz="2000" err="1">
                <a:latin typeface="Consolas"/>
              </a:rPr>
              <a:t>accessibilityLabel</a:t>
            </a:r>
            <a:r>
              <a:rPr lang="it-IT" sz="2000" dirty="0"/>
              <a:t>, </a:t>
            </a:r>
            <a:r>
              <a:rPr lang="it-IT" sz="2000" err="1">
                <a:latin typeface="Consolas"/>
              </a:rPr>
              <a:t>accessibilityRole</a:t>
            </a:r>
            <a:r>
              <a:rPr lang="it-IT" sz="2000" dirty="0"/>
              <a:t>)</a:t>
            </a:r>
            <a:endParaRPr lang="it-IT" dirty="0"/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Flutter:</a:t>
            </a:r>
            <a:r>
              <a:rPr lang="it-IT" sz="2000" dirty="0">
                <a:latin typeface="Segoe UI"/>
              </a:rPr>
              <a:t> Widget-</a:t>
            </a:r>
            <a:r>
              <a:rPr lang="it-IT" sz="2000" err="1">
                <a:latin typeface="Segoe UI"/>
              </a:rPr>
              <a:t>based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approach</a:t>
            </a:r>
            <a:r>
              <a:rPr lang="it-IT" sz="2000" dirty="0">
                <a:latin typeface="Segoe UI"/>
              </a:rPr>
              <a:t> (explici</a:t>
            </a:r>
            <a:r>
              <a:rPr lang="it-IT" sz="2000" dirty="0"/>
              <a:t>t </a:t>
            </a:r>
            <a:r>
              <a:rPr lang="it-IT" sz="2000" err="1">
                <a:latin typeface="Consolas"/>
              </a:rPr>
              <a:t>Semantics</a:t>
            </a:r>
            <a:r>
              <a:rPr lang="it-IT" sz="2000" dirty="0"/>
              <a:t> </a:t>
            </a:r>
            <a:r>
              <a:rPr lang="it-IT" sz="2000" err="1">
                <a:latin typeface="Segoe UI"/>
              </a:rPr>
              <a:t>wrappers</a:t>
            </a:r>
            <a:r>
              <a:rPr lang="it-IT" sz="2000" dirty="0">
                <a:latin typeface="Segoe UI"/>
              </a:rPr>
              <a:t>)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/>
          </a:p>
          <a:p>
            <a:pPr algn="just"/>
            <a:endParaRPr lang="it-IT" sz="2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DD671D-0403-1F83-4C2F-2B8DED550476}"/>
              </a:ext>
            </a:extLst>
          </p:cNvPr>
          <p:cNvSpPr txBox="1"/>
          <p:nvPr/>
        </p:nvSpPr>
        <p:spPr>
          <a:xfrm>
            <a:off x="8491018" y="6482191"/>
            <a:ext cx="65678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13/16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D980DDB7-46BB-D1E2-C9EA-8FA37757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3" y="2668231"/>
            <a:ext cx="8813494" cy="2196320"/>
          </a:xfrm>
          <a:prstGeom prst="rect">
            <a:avLst/>
          </a:prstGeom>
        </p:spPr>
      </p:pic>
      <p:pic>
        <p:nvPicPr>
          <p:cNvPr id="5" name="Immagine 4" descr="Immagine che contiene testo, Carattere, schermata, Elementi grafici&#10;&#10;Il contenuto generato dall&amp;#39;IA potrebbe non essere corretto.">
            <a:extLst>
              <a:ext uri="{FF2B5EF4-FFF2-40B4-BE49-F238E27FC236}">
                <a16:creationId xmlns:a16="http://schemas.microsoft.com/office/drawing/2014/main" id="{3DC1CE92-071B-5B93-0AD6-7BEF15A5F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602" y="5238322"/>
            <a:ext cx="7064567" cy="54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3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B805442F-6184-EB0A-FB41-12F30ACF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1E042456-B25F-E961-0606-2B77B46F68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results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(1)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9138C445-3158-B6E2-4020-42DBF739298E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91159BE-07A4-3751-0E2E-6C83B12C78E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4" name="Immagine 3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E0EF26A6-B436-E0BA-2885-B14C8E6EE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7" y="963003"/>
            <a:ext cx="8662737" cy="219146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F897F1-916A-BD0B-67E4-D24DBB00A733}"/>
              </a:ext>
            </a:extLst>
          </p:cNvPr>
          <p:cNvSpPr txBox="1"/>
          <p:nvPr/>
        </p:nvSpPr>
        <p:spPr>
          <a:xfrm>
            <a:off x="352926" y="3427662"/>
            <a:ext cx="8424778" cy="28890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Key Patterns Identified: </a:t>
            </a:r>
            <a:endParaRPr lang="it-IT" b="1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Text language declaration</a:t>
            </a:r>
            <a:r>
              <a:rPr lang="en-US" sz="2000" dirty="0">
                <a:latin typeface="Segoe UI"/>
              </a:rPr>
              <a:t>: Largest overhead difference (Flutter +200%) 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Custom gestures</a:t>
            </a:r>
            <a:r>
              <a:rPr lang="en-US" sz="2000" dirty="0">
                <a:latin typeface="Segoe UI"/>
              </a:rPr>
              <a:t>: Smallest gap (Flutter +27%) - both frameworks struggle 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Default accessibility</a:t>
            </a:r>
            <a:r>
              <a:rPr lang="en-US" sz="2000" dirty="0">
                <a:latin typeface="Segoe UI"/>
              </a:rPr>
              <a:t>: React Native provides more out-of-box features (38% vs 32%)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Screen reader consistency</a:t>
            </a:r>
            <a:r>
              <a:rPr lang="en-US" sz="2000" dirty="0">
                <a:latin typeface="Segoe UI"/>
              </a:rPr>
              <a:t>: React Native scores higher across all component types</a:t>
            </a:r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AA00A2-BB66-B415-2650-72E84B660058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14/16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E56A01B7-80A0-D135-6A5E-1DFFF0667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877C86BE-1944-2B59-5C8B-2D63CDC6EF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results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(2)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B64B994B-B24F-5EB7-5E1C-FA1A5B0B9081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9A3D9EC-5D12-2FA8-E89F-0393A82CBE94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E1C851-7C59-52B5-99A6-605D6DEC6195}"/>
              </a:ext>
            </a:extLst>
          </p:cNvPr>
          <p:cNvSpPr txBox="1"/>
          <p:nvPr/>
        </p:nvSpPr>
        <p:spPr>
          <a:xfrm>
            <a:off x="8525003" y="6482191"/>
            <a:ext cx="62280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15/16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47887E-6097-FB16-E575-E427AC9E6D4B}"/>
              </a:ext>
            </a:extLst>
          </p:cNvPr>
          <p:cNvSpPr txBox="1"/>
          <p:nvPr/>
        </p:nvSpPr>
        <p:spPr>
          <a:xfrm>
            <a:off x="606927" y="3935663"/>
            <a:ext cx="811730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Insights for development choice:</a:t>
            </a:r>
            <a:endParaRPr lang="it-IT" b="1" dirty="0">
              <a:latin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React Native</a:t>
            </a:r>
            <a:r>
              <a:rPr lang="en-US" sz="2000" dirty="0">
                <a:latin typeface="Segoe UI"/>
              </a:rPr>
              <a:t> for: Rapid development, web accessibility knowledge, tight deadlines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  <a:cs typeface="Segoe UI"/>
              </a:rPr>
              <a:t>Flutter </a:t>
            </a:r>
            <a:r>
              <a:rPr lang="en-US" sz="2000" dirty="0">
                <a:latin typeface="Segoe UI"/>
                <a:cs typeface="Segoe UI"/>
              </a:rPr>
              <a:t>for: Complex custom components, long-term maintenance teams, granular control</a:t>
            </a:r>
            <a:endParaRPr lang="en-US" dirty="0"/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1E70B7EB-0FB4-7813-705E-6060A6F7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2" y="966050"/>
            <a:ext cx="8555790" cy="278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4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B31BB25-D7CA-FAC9-85AA-E785074DF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A2CFDE5-043F-74D1-BED0-E8CA0ECD62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Research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impact and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conclusions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70E34097-CDD4-EC42-BD04-2CBF60ADF1ED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DDBE518-0CB6-EC10-C1C5-54B74D8DEC7B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8039BF-D0C9-17D1-610D-A1378279AC36}"/>
              </a:ext>
            </a:extLst>
          </p:cNvPr>
          <p:cNvSpPr txBox="1"/>
          <p:nvPr/>
        </p:nvSpPr>
        <p:spPr>
          <a:xfrm>
            <a:off x="8518560" y="6482191"/>
            <a:ext cx="62924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16/16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EF7F73-3BAE-46D1-D7FC-6CE6B409B5DD}"/>
              </a:ext>
            </a:extLst>
          </p:cNvPr>
          <p:cNvSpPr txBox="1"/>
          <p:nvPr/>
        </p:nvSpPr>
        <p:spPr>
          <a:xfrm>
            <a:off x="180023" y="961109"/>
            <a:ext cx="919144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Key contributions</a:t>
            </a:r>
            <a:r>
              <a:rPr lang="en-US" sz="2000" dirty="0">
                <a:latin typeface="Segoe UI"/>
              </a:rPr>
              <a:t>:</a:t>
            </a:r>
            <a:endParaRPr lang="it-IT" sz="2000">
              <a:latin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Segoe UI"/>
              </a:rPr>
              <a:t>Extended</a:t>
            </a:r>
            <a:r>
              <a:rPr lang="en-US" sz="2000" dirty="0">
                <a:latin typeface="Segoe UI"/>
                <a:cs typeface="Segoe UI"/>
              </a:rPr>
              <a:t> research framework from Flutter-only to comparative analysis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Segoe UI"/>
              </a:rPr>
              <a:t>First quantitative framework for mobile accessibility cost assessment  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Segoe UI"/>
              </a:rPr>
              <a:t>Systematic methodology bridging WCAG theory to mobile practice</a:t>
            </a:r>
            <a:endParaRPr lang="en-US" dirty="0"/>
          </a:p>
          <a:p>
            <a:endParaRPr lang="en-US" sz="2000" dirty="0">
              <a:latin typeface="Segoe UI"/>
            </a:endParaRPr>
          </a:p>
          <a:p>
            <a:r>
              <a:rPr lang="en-US" sz="2000" b="1" dirty="0">
                <a:latin typeface="Segoe UI"/>
              </a:rPr>
              <a:t>Research answers: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RQ1</a:t>
            </a:r>
            <a:r>
              <a:rPr lang="en-US" sz="2000" dirty="0">
                <a:latin typeface="Segoe UI"/>
              </a:rPr>
              <a:t>: No framework accessible by default (38% vs 32%) 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RQ2</a:t>
            </a:r>
            <a:r>
              <a:rPr lang="en-US" sz="2000" dirty="0">
                <a:latin typeface="Segoe UI"/>
              </a:rPr>
              <a:t>: Both achieve 85-90% WCAG compliance with proper implementation </a:t>
            </a:r>
            <a:endParaRPr lang="en-US" dirty="0">
              <a:latin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RQ3</a:t>
            </a:r>
            <a:r>
              <a:rPr lang="en-US" sz="2000" dirty="0">
                <a:latin typeface="Segoe UI"/>
              </a:rPr>
              <a:t>: React Native requires 45% less code for equivalent accessibility</a:t>
            </a:r>
            <a:endParaRPr lang="en-US" dirty="0">
              <a:latin typeface="Segoe UI"/>
            </a:endParaRPr>
          </a:p>
        </p:txBody>
      </p:sp>
      <p:pic>
        <p:nvPicPr>
          <p:cNvPr id="10" name="Immagine 9" descr="Immagine che contiene simbolo, Carattere, Elementi grafici, logo&#10;&#10;Il contenuto generato dall&amp;#39;IA potrebbe non essere corretto.">
            <a:extLst>
              <a:ext uri="{FF2B5EF4-FFF2-40B4-BE49-F238E27FC236}">
                <a16:creationId xmlns:a16="http://schemas.microsoft.com/office/drawing/2014/main" id="{C7E6B5DB-9120-E854-A01B-48440260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838" y="4103782"/>
            <a:ext cx="1663345" cy="1983037"/>
          </a:xfrm>
          <a:prstGeom prst="rect">
            <a:avLst/>
          </a:prstGeom>
        </p:spPr>
      </p:pic>
      <p:pic>
        <p:nvPicPr>
          <p:cNvPr id="11" name="Immagine 10" descr="Research - Free marketing icons">
            <a:extLst>
              <a:ext uri="{FF2B5EF4-FFF2-40B4-BE49-F238E27FC236}">
                <a16:creationId xmlns:a16="http://schemas.microsoft.com/office/drawing/2014/main" id="{37CBD625-1E4C-BB19-6F9E-6C1AF96E5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777" y="4117554"/>
            <a:ext cx="1663346" cy="19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7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278578-AD7C-9DFC-2C4C-98387A553E6A}"/>
              </a:ext>
            </a:extLst>
          </p:cNvPr>
          <p:cNvSpPr txBox="1"/>
          <p:nvPr/>
        </p:nvSpPr>
        <p:spPr>
          <a:xfrm>
            <a:off x="453650" y="1099713"/>
            <a:ext cx="8061432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Definition</a:t>
            </a:r>
            <a:r>
              <a:rPr lang="it-IT" sz="2000" dirty="0">
                <a:latin typeface="Segoe UI"/>
              </a:rPr>
              <a:t>: </a:t>
            </a:r>
            <a:r>
              <a:rPr lang="it-IT" sz="2000" dirty="0" err="1">
                <a:latin typeface="Segoe UI"/>
              </a:rPr>
              <a:t>Ability</a:t>
            </a:r>
            <a:r>
              <a:rPr lang="it-IT" sz="2000" dirty="0">
                <a:latin typeface="Segoe UI"/>
              </a:rPr>
              <a:t> for users to </a:t>
            </a:r>
            <a:r>
              <a:rPr lang="it-IT" sz="2000" dirty="0" err="1">
                <a:latin typeface="Segoe UI"/>
              </a:rPr>
              <a:t>fully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perceive</a:t>
            </a:r>
            <a:r>
              <a:rPr lang="it-IT" sz="2000" dirty="0">
                <a:latin typeface="Segoe UI"/>
              </a:rPr>
              <a:t>, </a:t>
            </a:r>
            <a:r>
              <a:rPr lang="it-IT" sz="2000" dirty="0" err="1">
                <a:latin typeface="Segoe UI"/>
              </a:rPr>
              <a:t>understand</a:t>
            </a:r>
            <a:r>
              <a:rPr lang="it-IT" sz="2000" dirty="0">
                <a:latin typeface="Segoe UI"/>
              </a:rPr>
              <a:t>, navigate, and </a:t>
            </a:r>
            <a:r>
              <a:rPr lang="it-IT" sz="2000" dirty="0" err="1">
                <a:latin typeface="Segoe UI"/>
              </a:rPr>
              <a:t>interact</a:t>
            </a:r>
            <a:r>
              <a:rPr lang="it-IT" sz="2000" dirty="0">
                <a:latin typeface="Segoe UI"/>
              </a:rPr>
              <a:t> with </a:t>
            </a:r>
            <a:r>
              <a:rPr lang="it-IT" sz="2000" dirty="0" err="1">
                <a:latin typeface="Segoe UI"/>
              </a:rPr>
              <a:t>digital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content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regardless</a:t>
            </a:r>
            <a:r>
              <a:rPr lang="it-IT" sz="2000" dirty="0">
                <a:latin typeface="Segoe UI"/>
              </a:rPr>
              <a:t> of capabilities</a:t>
            </a:r>
            <a:endParaRPr lang="it-IT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The mobile reality:</a:t>
            </a:r>
            <a:endParaRPr lang="it-IT" b="1" dirty="0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dirty="0">
                <a:latin typeface="Segoe UI"/>
              </a:rPr>
              <a:t>1.3 </a:t>
            </a:r>
            <a:r>
              <a:rPr lang="it-IT" sz="2000" dirty="0" err="1">
                <a:latin typeface="Segoe UI"/>
              </a:rPr>
              <a:t>billion</a:t>
            </a:r>
            <a:r>
              <a:rPr lang="it-IT" sz="2000" dirty="0">
                <a:latin typeface="Segoe UI"/>
              </a:rPr>
              <a:t> people </a:t>
            </a:r>
            <a:r>
              <a:rPr lang="it-IT" sz="2000" dirty="0" err="1">
                <a:latin typeface="Segoe UI"/>
              </a:rPr>
              <a:t>worldwide</a:t>
            </a:r>
            <a:r>
              <a:rPr lang="it-IT" sz="2000" dirty="0">
                <a:latin typeface="Segoe UI"/>
              </a:rPr>
              <a:t> live with </a:t>
            </a:r>
            <a:r>
              <a:rPr lang="it-IT" sz="2000" dirty="0" err="1">
                <a:latin typeface="Segoe UI"/>
              </a:rPr>
              <a:t>disabilities</a:t>
            </a:r>
            <a:r>
              <a:rPr lang="it-IT" sz="2000" dirty="0">
                <a:latin typeface="Segoe UI"/>
              </a:rPr>
              <a:t> (WHO, 2023)</a:t>
            </a:r>
            <a:endParaRPr lang="it-IT" dirty="0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Mobile-first</a:t>
            </a:r>
            <a:r>
              <a:rPr lang="it-IT" sz="2000" dirty="0">
                <a:latin typeface="Segoe UI"/>
              </a:rPr>
              <a:t> era: 6.8 </a:t>
            </a:r>
            <a:r>
              <a:rPr lang="it-IT" sz="2000" dirty="0" err="1">
                <a:latin typeface="Segoe UI"/>
              </a:rPr>
              <a:t>billion</a:t>
            </a:r>
            <a:r>
              <a:rPr lang="it-IT" sz="2000" dirty="0">
                <a:latin typeface="Segoe UI"/>
              </a:rPr>
              <a:t> smartphone users </a:t>
            </a:r>
            <a:r>
              <a:rPr lang="it-IT" sz="2000" dirty="0" err="1">
                <a:latin typeface="Segoe UI"/>
              </a:rPr>
              <a:t>globally</a:t>
            </a:r>
            <a:endParaRPr lang="it-IT" dirty="0" err="1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dirty="0">
                <a:latin typeface="Segoe UI"/>
              </a:rPr>
              <a:t>Mobile </a:t>
            </a:r>
            <a:r>
              <a:rPr lang="it-IT" sz="2000" dirty="0" err="1">
                <a:latin typeface="Segoe UI"/>
              </a:rPr>
              <a:t>interfaces</a:t>
            </a:r>
            <a:r>
              <a:rPr lang="it-IT" sz="2000" dirty="0">
                <a:latin typeface="Segoe UI"/>
              </a:rPr>
              <a:t> create new </a:t>
            </a:r>
            <a:r>
              <a:rPr lang="it-IT" sz="2000" b="1" dirty="0" err="1">
                <a:latin typeface="Segoe UI"/>
              </a:rPr>
              <a:t>accessibility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barriers</a:t>
            </a:r>
            <a:r>
              <a:rPr lang="it-IT" sz="2000" dirty="0">
                <a:latin typeface="Segoe UI"/>
              </a:rPr>
              <a:t>: small screens, </a:t>
            </a:r>
            <a:r>
              <a:rPr lang="it-IT" sz="2000" dirty="0" err="1">
                <a:latin typeface="Segoe UI"/>
              </a:rPr>
              <a:t>orientation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changes</a:t>
            </a:r>
            <a:r>
              <a:rPr lang="it-IT" sz="2000" dirty="0">
                <a:latin typeface="Segoe UI"/>
              </a:rPr>
              <a:t>, performances impact</a:t>
            </a:r>
          </a:p>
          <a:p>
            <a:pPr marL="457200" lvl="1" algn="just"/>
            <a:endParaRPr lang="it-IT" sz="2000" dirty="0">
              <a:latin typeface="Segoe UI"/>
            </a:endParaRPr>
          </a:p>
        </p:txBody>
      </p:sp>
      <p:pic>
        <p:nvPicPr>
          <p:cNvPr id="5" name="Immagine 4" descr="Accessibility and Its Role in Modern Web Design | PDD">
            <a:extLst>
              <a:ext uri="{FF2B5EF4-FFF2-40B4-BE49-F238E27FC236}">
                <a16:creationId xmlns:a16="http://schemas.microsoft.com/office/drawing/2014/main" id="{EF12A864-112E-F996-B3F7-54DC3995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516" y="4056730"/>
            <a:ext cx="2167760" cy="2068438"/>
          </a:xfrm>
          <a:prstGeom prst="rect">
            <a:avLst/>
          </a:prstGeom>
        </p:spPr>
      </p:pic>
      <p:pic>
        <p:nvPicPr>
          <p:cNvPr id="6" name="Immagine 5" descr="Why is accessibility important for your research paper? - Author Services">
            <a:extLst>
              <a:ext uri="{FF2B5EF4-FFF2-40B4-BE49-F238E27FC236}">
                <a16:creationId xmlns:a16="http://schemas.microsoft.com/office/drawing/2014/main" id="{4D8FC78E-1823-38E8-7849-5D854B590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54" y="4196746"/>
            <a:ext cx="2629228" cy="176212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E3ACB9-97AA-EDB0-7E53-F2DD684E6A09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92DEFCB-D513-1CAA-0CD1-ED611DD0E742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2/16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0" name="Shape 99">
            <a:extLst>
              <a:ext uri="{FF2B5EF4-FFF2-40B4-BE49-F238E27FC236}">
                <a16:creationId xmlns:a16="http://schemas.microsoft.com/office/drawing/2014/main" id="{8A0F8872-BF75-949E-0A25-96FFB1B80E6A}"/>
              </a:ext>
            </a:extLst>
          </p:cNvPr>
          <p:cNvSpPr txBox="1">
            <a:spLocks/>
          </p:cNvSpPr>
          <p:nvPr/>
        </p:nvSpPr>
        <p:spPr>
          <a:xfrm>
            <a:off x="457200" y="-182567"/>
            <a:ext cx="6714148" cy="122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First and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not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least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: Mobile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accessibility</a:t>
            </a:r>
            <a:endParaRPr lang="it-IT" dirty="0" err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CEBC1ECF-52EC-9CF3-B20C-EE1D9BC9F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>
            <a:extLst>
              <a:ext uri="{FF2B5EF4-FFF2-40B4-BE49-F238E27FC236}">
                <a16:creationId xmlns:a16="http://schemas.microsoft.com/office/drawing/2014/main" id="{D2780033-168E-53B8-2DC0-8391C7F0034E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9E9713D-F4CC-901E-F68C-ED5F9E21CA42}"/>
              </a:ext>
            </a:extLst>
          </p:cNvPr>
          <p:cNvSpPr txBox="1"/>
          <p:nvPr/>
        </p:nvSpPr>
        <p:spPr>
          <a:xfrm>
            <a:off x="453650" y="1086345"/>
            <a:ext cx="7874275" cy="31834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Touch interaction </a:t>
            </a:r>
            <a:r>
              <a:rPr lang="it-IT" sz="2000" b="1" dirty="0" err="1">
                <a:latin typeface="Segoe UI"/>
              </a:rPr>
              <a:t>barriers</a:t>
            </a:r>
            <a:r>
              <a:rPr lang="it-IT" sz="2000" b="1" dirty="0">
                <a:latin typeface="Segoe UI"/>
              </a:rPr>
              <a:t>:</a:t>
            </a:r>
            <a:endParaRPr lang="it-IT" sz="2000" b="1" dirty="0" err="1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Target size </a:t>
            </a:r>
            <a:r>
              <a:rPr lang="it-IT" sz="2000" err="1">
                <a:latin typeface="Segoe UI"/>
              </a:rPr>
              <a:t>not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standardized</a:t>
            </a:r>
            <a:r>
              <a:rPr lang="it-IT" sz="2000" dirty="0">
                <a:latin typeface="Segoe UI"/>
              </a:rPr>
              <a:t> and </a:t>
            </a:r>
            <a:r>
              <a:rPr lang="it-IT" sz="2000" err="1">
                <a:latin typeface="Segoe UI"/>
              </a:rPr>
              <a:t>difficult</a:t>
            </a:r>
            <a:r>
              <a:rPr lang="it-IT" sz="2000" dirty="0">
                <a:latin typeface="Segoe UI"/>
              </a:rPr>
              <a:t> to use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 err="1">
                <a:latin typeface="Segoe UI"/>
              </a:rPr>
              <a:t>Complex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gestures</a:t>
            </a:r>
            <a:r>
              <a:rPr lang="it-IT" sz="2000" dirty="0">
                <a:latin typeface="Segoe UI"/>
              </a:rPr>
              <a:t> </a:t>
            </a:r>
            <a:r>
              <a:rPr lang="it-IT" sz="2000" dirty="0" err="1">
                <a:latin typeface="Segoe UI"/>
              </a:rPr>
              <a:t>might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exclude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different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categories</a:t>
            </a:r>
            <a:r>
              <a:rPr lang="it-IT" sz="2000" dirty="0">
                <a:latin typeface="Segoe UI"/>
              </a:rPr>
              <a:t> of users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One-</a:t>
            </a:r>
            <a:r>
              <a:rPr lang="it-IT" sz="2000" b="1" err="1">
                <a:latin typeface="Segoe UI"/>
              </a:rPr>
              <a:t>handed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operation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limitations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Mobile </a:t>
            </a:r>
            <a:r>
              <a:rPr lang="it-IT" sz="2000" b="1" dirty="0" err="1">
                <a:latin typeface="Segoe UI"/>
              </a:rPr>
              <a:t>context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issues</a:t>
            </a:r>
            <a:r>
              <a:rPr lang="it-IT" sz="2000" b="1" dirty="0">
                <a:latin typeface="Segoe UI"/>
              </a:rPr>
              <a:t>: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Small screens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affect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content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hierarchy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err="1">
                <a:latin typeface="Segoe UI"/>
              </a:rPr>
              <a:t>Orientation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changes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disrupt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navigation</a:t>
            </a:r>
            <a:endParaRPr lang="it-IT" err="1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Performance impact</a:t>
            </a:r>
            <a:r>
              <a:rPr lang="it-IT" sz="2000" dirty="0">
                <a:latin typeface="Segoe UI"/>
              </a:rPr>
              <a:t> on </a:t>
            </a:r>
            <a:r>
              <a:rPr lang="it-IT" sz="2000" err="1">
                <a:latin typeface="Segoe UI"/>
              </a:rPr>
              <a:t>battery</a:t>
            </a:r>
            <a:r>
              <a:rPr lang="it-IT" sz="2000" dirty="0">
                <a:latin typeface="Segoe UI"/>
              </a:rPr>
              <a:t> and processing</a:t>
            </a:r>
            <a:endParaRPr lang="it-IT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FE6E6FF-F36A-561B-FE4C-891F9D222087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Rovesti - Designing an accessibility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Accessibility barriers: what are they and how to overcome them?">
            <a:extLst>
              <a:ext uri="{FF2B5EF4-FFF2-40B4-BE49-F238E27FC236}">
                <a16:creationId xmlns:a16="http://schemas.microsoft.com/office/drawing/2014/main" id="{6BFB8CE1-C09D-60A8-7187-C1FB96B97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22" y="4438129"/>
            <a:ext cx="2489200" cy="1537743"/>
          </a:xfrm>
          <a:prstGeom prst="rect">
            <a:avLst/>
          </a:prstGeom>
        </p:spPr>
      </p:pic>
      <p:pic>
        <p:nvPicPr>
          <p:cNvPr id="3" name="Immagine 2" descr="Why Mobile Accessibility Matters">
            <a:extLst>
              <a:ext uri="{FF2B5EF4-FFF2-40B4-BE49-F238E27FC236}">
                <a16:creationId xmlns:a16="http://schemas.microsoft.com/office/drawing/2014/main" id="{60A3E4C7-B222-F8CE-E5C9-79B4BD49B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874" y="4435475"/>
            <a:ext cx="2743200" cy="154305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A2056E-62FA-1A95-A766-83C19185F9BE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3/16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Shape 99">
            <a:extLst>
              <a:ext uri="{FF2B5EF4-FFF2-40B4-BE49-F238E27FC236}">
                <a16:creationId xmlns:a16="http://schemas.microsoft.com/office/drawing/2014/main" id="{C190D3FF-7227-259B-E7AB-7821A472E8F7}"/>
              </a:ext>
            </a:extLst>
          </p:cNvPr>
          <p:cNvSpPr txBox="1">
            <a:spLocks/>
          </p:cNvSpPr>
          <p:nvPr/>
        </p:nvSpPr>
        <p:spPr>
          <a:xfrm>
            <a:off x="457200" y="-182567"/>
            <a:ext cx="6817310" cy="121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First and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not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least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: Mobile challenges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9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064AAFD-CCD5-EDE4-D5E5-BC88EB447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3CC3A917-BEB3-2417-C063-1AF4C9EE23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Accessibility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guidelines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gap</a:t>
            </a: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97A5F0D6-FE7D-1E3B-9D0B-638483D05C46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AE3D95-449B-CD3B-A32C-CE2E1E3BC12F}"/>
              </a:ext>
            </a:extLst>
          </p:cNvPr>
          <p:cNvSpPr txBox="1"/>
          <p:nvPr/>
        </p:nvSpPr>
        <p:spPr>
          <a:xfrm>
            <a:off x="453650" y="969267"/>
            <a:ext cx="5597921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1800" b="1" dirty="0" err="1">
                <a:latin typeface="Segoe UI"/>
              </a:rPr>
              <a:t>Current</a:t>
            </a:r>
            <a:r>
              <a:rPr lang="it-IT" sz="1800" b="1" dirty="0">
                <a:latin typeface="Segoe UI"/>
              </a:rPr>
              <a:t> standards: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WCAG 2.2 (2023):</a:t>
            </a:r>
            <a:r>
              <a:rPr lang="it-IT" sz="1800" dirty="0">
                <a:latin typeface="Segoe UI"/>
              </a:rPr>
              <a:t> 4 </a:t>
            </a:r>
            <a:r>
              <a:rPr lang="it-IT" sz="1800" dirty="0" err="1">
                <a:latin typeface="Segoe UI"/>
              </a:rPr>
              <a:t>principles</a:t>
            </a:r>
            <a:r>
              <a:rPr lang="it-IT" sz="1800" dirty="0">
                <a:latin typeface="Segoe UI"/>
              </a:rPr>
              <a:t>, 3 </a:t>
            </a:r>
            <a:r>
              <a:rPr lang="it-IT" sz="1800" dirty="0" err="1">
                <a:latin typeface="Segoe UI"/>
              </a:rPr>
              <a:t>levels</a:t>
            </a:r>
            <a:r>
              <a:rPr lang="it-IT" sz="1800" dirty="0">
                <a:latin typeface="Segoe UI"/>
              </a:rPr>
              <a:t> of </a:t>
            </a:r>
            <a:r>
              <a:rPr lang="it-IT" sz="1800" dirty="0" err="1">
                <a:latin typeface="Segoe UI"/>
              </a:rPr>
              <a:t>conformance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>
                <a:latin typeface="Segoe UI"/>
              </a:rPr>
              <a:t>web-</a:t>
            </a:r>
            <a:r>
              <a:rPr lang="it-IT" sz="1800" b="1" dirty="0" err="1">
                <a:latin typeface="Segoe UI"/>
              </a:rPr>
              <a:t>focused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MCAG (2015):</a:t>
            </a:r>
            <a:r>
              <a:rPr lang="it-IT" sz="1800" dirty="0">
                <a:latin typeface="Segoe UI"/>
              </a:rPr>
              <a:t> Mobile </a:t>
            </a:r>
            <a:r>
              <a:rPr lang="it-IT" sz="1800" dirty="0" err="1">
                <a:latin typeface="Segoe UI"/>
              </a:rPr>
              <a:t>adaptation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 err="1">
                <a:latin typeface="Segoe UI"/>
              </a:rPr>
              <a:t>based</a:t>
            </a:r>
            <a:r>
              <a:rPr lang="it-IT" sz="1800" b="1" dirty="0">
                <a:latin typeface="Segoe UI"/>
              </a:rPr>
              <a:t> on WCAG 2.0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WCAG2Mobile (2025):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Recent</a:t>
            </a:r>
            <a:r>
              <a:rPr lang="it-IT" sz="1800" dirty="0">
                <a:latin typeface="Segoe UI"/>
              </a:rPr>
              <a:t> mobile </a:t>
            </a:r>
            <a:r>
              <a:rPr lang="it-IT" sz="1800" dirty="0" err="1">
                <a:latin typeface="Segoe UI"/>
              </a:rPr>
              <a:t>guidance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 err="1">
                <a:latin typeface="Segoe UI"/>
              </a:rPr>
              <a:t>interpretations</a:t>
            </a:r>
            <a:r>
              <a:rPr lang="it-IT" sz="1800" b="1" dirty="0">
                <a:latin typeface="Segoe UI"/>
              </a:rPr>
              <a:t> </a:t>
            </a:r>
            <a:r>
              <a:rPr lang="it-IT" sz="1800" b="1" dirty="0" err="1">
                <a:latin typeface="Segoe UI"/>
              </a:rPr>
              <a:t>only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1800" b="1" dirty="0">
              <a:latin typeface="Segoe UI"/>
            </a:endParaRPr>
          </a:p>
          <a:p>
            <a:pPr algn="just"/>
            <a:r>
              <a:rPr lang="it-IT" sz="1800" b="1" dirty="0">
                <a:latin typeface="Segoe UI"/>
              </a:rPr>
              <a:t>The </a:t>
            </a:r>
            <a:r>
              <a:rPr lang="it-IT" sz="1800" b="1" dirty="0" err="1">
                <a:latin typeface="Segoe UI"/>
              </a:rPr>
              <a:t>problem</a:t>
            </a:r>
            <a:r>
              <a:rPr lang="it-IT" sz="18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 err="1">
                <a:latin typeface="Segoe UI"/>
              </a:rPr>
              <a:t>Outdated</a:t>
            </a:r>
            <a:r>
              <a:rPr lang="it-IT" sz="1800" b="1" dirty="0">
                <a:latin typeface="Segoe UI"/>
              </a:rPr>
              <a:t> </a:t>
            </a:r>
            <a:r>
              <a:rPr lang="it-IT" sz="1800" b="1" dirty="0" err="1">
                <a:latin typeface="Segoe UI"/>
              </a:rPr>
              <a:t>foundation</a:t>
            </a:r>
            <a:r>
              <a:rPr lang="it-IT" sz="1800" b="1" dirty="0">
                <a:latin typeface="Segoe UI"/>
              </a:rPr>
              <a:t>:</a:t>
            </a:r>
            <a:r>
              <a:rPr lang="it-IT" sz="1800" dirty="0">
                <a:latin typeface="Segoe UI"/>
              </a:rPr>
              <a:t> MCAG </a:t>
            </a:r>
            <a:r>
              <a:rPr lang="it-IT" sz="1800" dirty="0" err="1">
                <a:latin typeface="Segoe UI"/>
              </a:rPr>
              <a:t>missing</a:t>
            </a:r>
            <a:r>
              <a:rPr lang="it-IT" sz="1800" dirty="0">
                <a:latin typeface="Segoe UI"/>
              </a:rPr>
              <a:t> WCAG 2.1/2.2 mobile </a:t>
            </a:r>
            <a:r>
              <a:rPr lang="it-IT" sz="1800" dirty="0" err="1">
                <a:latin typeface="Segoe UI"/>
              </a:rPr>
              <a:t>criteria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 err="1">
                <a:latin typeface="Segoe UI"/>
              </a:rPr>
              <a:t>Implementation</a:t>
            </a:r>
            <a:r>
              <a:rPr lang="it-IT" sz="1800" b="1" dirty="0">
                <a:latin typeface="Segoe UI"/>
              </a:rPr>
              <a:t> </a:t>
            </a:r>
            <a:r>
              <a:rPr lang="it-IT" sz="1800" b="1" dirty="0" err="1">
                <a:latin typeface="Segoe UI"/>
              </a:rPr>
              <a:t>void</a:t>
            </a:r>
            <a:r>
              <a:rPr lang="it-IT" sz="1800" b="1" dirty="0">
                <a:latin typeface="Segoe UI"/>
              </a:rPr>
              <a:t>:</a:t>
            </a:r>
            <a:r>
              <a:rPr lang="it-IT" sz="1800" dirty="0">
                <a:latin typeface="Segoe UI"/>
              </a:rPr>
              <a:t> No </a:t>
            </a:r>
            <a:r>
              <a:rPr lang="it-IT" sz="1800" dirty="0" err="1">
                <a:latin typeface="Segoe UI"/>
              </a:rPr>
              <a:t>practical</a:t>
            </a:r>
            <a:r>
              <a:rPr lang="it-IT" sz="1800" dirty="0">
                <a:latin typeface="Segoe UI"/>
              </a:rPr>
              <a:t> framework for mobile developers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Knowledge </a:t>
            </a:r>
            <a:r>
              <a:rPr lang="it-IT" sz="1800" b="1" dirty="0" err="1">
                <a:latin typeface="Segoe UI"/>
              </a:rPr>
              <a:t>fragmentation</a:t>
            </a:r>
            <a:r>
              <a:rPr lang="it-IT" sz="1800" b="1" dirty="0">
                <a:latin typeface="Segoe UI"/>
              </a:rPr>
              <a:t>: </a:t>
            </a:r>
            <a:r>
              <a:rPr lang="it-IT" sz="1800" dirty="0" err="1">
                <a:latin typeface="Segoe UI"/>
              </a:rPr>
              <a:t>Scattered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resources</a:t>
            </a:r>
            <a:r>
              <a:rPr lang="it-IT" sz="1800" dirty="0">
                <a:latin typeface="Segoe UI"/>
              </a:rPr>
              <a:t>, </a:t>
            </a:r>
            <a:r>
              <a:rPr lang="it-IT" sz="1800" dirty="0" err="1">
                <a:latin typeface="Segoe UI"/>
              </a:rPr>
              <a:t>unclear</a:t>
            </a:r>
            <a:r>
              <a:rPr lang="it-IT" sz="1800" dirty="0">
                <a:latin typeface="Segoe UI"/>
              </a:rPr>
              <a:t> costs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1800" dirty="0">
              <a:latin typeface="Segoe UI"/>
            </a:endParaRPr>
          </a:p>
          <a:p>
            <a:pPr algn="just"/>
            <a:r>
              <a:rPr lang="it-IT" sz="1800" b="1" dirty="0" err="1">
                <a:latin typeface="Segoe UI"/>
              </a:rPr>
              <a:t>Result</a:t>
            </a:r>
            <a:r>
              <a:rPr lang="it-IT" sz="1800" b="1" dirty="0">
                <a:latin typeface="Segoe UI"/>
              </a:rPr>
              <a:t>: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Lack</a:t>
            </a:r>
            <a:r>
              <a:rPr lang="it-IT" sz="1800" dirty="0">
                <a:latin typeface="Segoe UI"/>
              </a:rPr>
              <a:t> of </a:t>
            </a:r>
            <a:r>
              <a:rPr lang="it-IT" sz="1800" dirty="0" err="1">
                <a:latin typeface="Segoe UI"/>
              </a:rPr>
              <a:t>comprehensive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accessibility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implementation</a:t>
            </a:r>
            <a:r>
              <a:rPr lang="it-IT" sz="1800" dirty="0">
                <a:latin typeface="Segoe UI"/>
              </a:rPr>
              <a:t>, </a:t>
            </a:r>
            <a:r>
              <a:rPr lang="it-IT" sz="1800" dirty="0" err="1">
                <a:latin typeface="Segoe UI"/>
              </a:rPr>
              <a:t>mostly</a:t>
            </a:r>
            <a:r>
              <a:rPr lang="it-IT" sz="1800" dirty="0">
                <a:latin typeface="Segoe UI"/>
              </a:rPr>
              <a:t> web-</a:t>
            </a:r>
            <a:r>
              <a:rPr lang="it-IT" sz="1800" dirty="0" err="1">
                <a:latin typeface="Segoe UI"/>
              </a:rPr>
              <a:t>focused</a:t>
            </a:r>
          </a:p>
          <a:p>
            <a:pPr algn="just"/>
            <a:endParaRPr lang="it-IT" sz="1800" b="1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760BC94-A925-87D7-27C4-9C42262B13C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https://tatticadigitale.it/wp-content/uploads/2025/03/web-content-accessibility-guidelines-wcag-digital-rank.jpg">
            <a:extLst>
              <a:ext uri="{FF2B5EF4-FFF2-40B4-BE49-F238E27FC236}">
                <a16:creationId xmlns:a16="http://schemas.microsoft.com/office/drawing/2014/main" id="{82105AC8-DBE3-3763-4DA4-8979D449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32" y="1718791"/>
            <a:ext cx="2573634" cy="1548912"/>
          </a:xfrm>
          <a:prstGeom prst="rect">
            <a:avLst/>
          </a:prstGeom>
        </p:spPr>
      </p:pic>
      <p:pic>
        <p:nvPicPr>
          <p:cNvPr id="4" name="Immagine 3" descr="World Wide Web Consortium - Wikipedia">
            <a:extLst>
              <a:ext uri="{FF2B5EF4-FFF2-40B4-BE49-F238E27FC236}">
                <a16:creationId xmlns:a16="http://schemas.microsoft.com/office/drawing/2014/main" id="{2B7CAD8A-21FA-88BB-2B45-D08403F97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274" y="4030310"/>
            <a:ext cx="1984550" cy="132202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330E72-86C3-D0C4-A0E1-91315405442C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4/16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9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243EF6F-E203-4CDA-767E-91AC080D5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6E8F8A4B-0EAB-B75B-C462-71C1CC419A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Platform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implementation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gap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4101D091-5542-8269-4D24-8B63E9FD0726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71F353F-6517-B43B-4E20-96E5C0FA0CC8}"/>
              </a:ext>
            </a:extLst>
          </p:cNvPr>
          <p:cNvSpPr txBox="1"/>
          <p:nvPr/>
        </p:nvSpPr>
        <p:spPr>
          <a:xfrm>
            <a:off x="453650" y="962003"/>
            <a:ext cx="5527553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Platform </a:t>
            </a:r>
            <a:r>
              <a:rPr lang="it-IT" sz="2000" b="1" err="1">
                <a:latin typeface="Segoe UI"/>
              </a:rPr>
              <a:t>differences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iOS:</a:t>
            </a:r>
            <a:r>
              <a:rPr lang="it-IT" sz="2000" dirty="0">
                <a:latin typeface="Segoe UI"/>
              </a:rPr>
              <a:t> VoiceOver, Voice Control, Switch Control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Android: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TalkBack</a:t>
            </a:r>
            <a:r>
              <a:rPr lang="it-IT" sz="2000" dirty="0">
                <a:latin typeface="Segoe UI"/>
              </a:rPr>
              <a:t>, Switch Access</a:t>
            </a: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Framework </a:t>
            </a:r>
            <a:r>
              <a:rPr lang="it-IT" sz="2000" b="1" err="1">
                <a:latin typeface="Segoe UI"/>
              </a:rPr>
              <a:t>responses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Flutter:</a:t>
            </a:r>
            <a:r>
              <a:rPr lang="it-IT" sz="2000" dirty="0">
                <a:latin typeface="Segoe UI"/>
              </a:rPr>
              <a:t> Single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tree</a:t>
            </a:r>
            <a:r>
              <a:rPr lang="it-IT" sz="2000" dirty="0">
                <a:latin typeface="Segoe UI"/>
              </a:rPr>
              <a:t>, </a:t>
            </a:r>
            <a:r>
              <a:rPr lang="it-IT" sz="2000" err="1">
                <a:latin typeface="Segoe UI"/>
              </a:rPr>
              <a:t>platform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adaptation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layer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React Native:</a:t>
            </a:r>
            <a:r>
              <a:rPr lang="it-IT" sz="2000" dirty="0">
                <a:latin typeface="Segoe UI"/>
              </a:rPr>
              <a:t> Platform-</a:t>
            </a:r>
            <a:r>
              <a:rPr lang="it-IT" sz="2000" err="1">
                <a:latin typeface="Segoe UI"/>
              </a:rPr>
              <a:t>specific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props</a:t>
            </a:r>
            <a:r>
              <a:rPr lang="it-IT" sz="2000" dirty="0">
                <a:latin typeface="Segoe UI"/>
              </a:rPr>
              <a:t>, native bridge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The developer challenge: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Budai (2024):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Tested</a:t>
            </a:r>
            <a:r>
              <a:rPr lang="it-IT" sz="2000" dirty="0">
                <a:latin typeface="Segoe UI"/>
              </a:rPr>
              <a:t> component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→ </a:t>
            </a:r>
            <a:r>
              <a:rPr lang="it-IT" sz="2000" dirty="0" err="1">
                <a:latin typeface="Segoe UI"/>
              </a:rPr>
              <a:t>fragmented</a:t>
            </a:r>
            <a:r>
              <a:rPr lang="it-IT" sz="2000" dirty="0">
                <a:latin typeface="Segoe UI"/>
              </a:rPr>
              <a:t> knowledge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Gap </a:t>
            </a:r>
            <a:r>
              <a:rPr lang="it-IT" sz="2000" b="1" err="1">
                <a:latin typeface="Segoe UI"/>
              </a:rPr>
              <a:t>identified</a:t>
            </a:r>
            <a:r>
              <a:rPr lang="it-IT" sz="2000" b="1" dirty="0">
                <a:latin typeface="Segoe UI"/>
              </a:rPr>
              <a:t>:</a:t>
            </a:r>
            <a:r>
              <a:rPr lang="it-IT" sz="2000" dirty="0">
                <a:latin typeface="Segoe UI"/>
              </a:rPr>
              <a:t> No </a:t>
            </a:r>
            <a:r>
              <a:rPr lang="it-IT" sz="2000" err="1">
                <a:latin typeface="Segoe UI"/>
              </a:rPr>
              <a:t>comprehensive</a:t>
            </a:r>
            <a:r>
              <a:rPr lang="it-IT" sz="2000" dirty="0">
                <a:latin typeface="Segoe UI"/>
              </a:rPr>
              <a:t> learning </a:t>
            </a:r>
            <a:r>
              <a:rPr lang="it-IT" sz="2000" err="1">
                <a:latin typeface="Segoe UI"/>
              </a:rPr>
              <a:t>resource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bridging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platforms</a:t>
            </a:r>
            <a:endParaRPr lang="it-IT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A9457E0-A61A-EF46-8F34-5D70C35FAB5C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Understanding iOS vs. Android | Differences &amp; Features">
            <a:extLst>
              <a:ext uri="{FF2B5EF4-FFF2-40B4-BE49-F238E27FC236}">
                <a16:creationId xmlns:a16="http://schemas.microsoft.com/office/drawing/2014/main" id="{F5026892-4802-0EE3-A6F1-240BE79C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08" y="1721041"/>
            <a:ext cx="2619261" cy="1515508"/>
          </a:xfrm>
          <a:prstGeom prst="rect">
            <a:avLst/>
          </a:prstGeom>
        </p:spPr>
      </p:pic>
      <p:pic>
        <p:nvPicPr>
          <p:cNvPr id="3" name="Immagine 2" descr="Flutter vs React Native: Complete 2025 Framework Comparison Guide | Blog">
            <a:extLst>
              <a:ext uri="{FF2B5EF4-FFF2-40B4-BE49-F238E27FC236}">
                <a16:creationId xmlns:a16="http://schemas.microsoft.com/office/drawing/2014/main" id="{D18DBE3B-8AD3-1B9C-C92E-0B33C96F7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207" y="3771624"/>
            <a:ext cx="2619261" cy="138041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781579-6834-9946-EAF5-54A6A734B96A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5/16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7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17983E5-CF95-8741-DEA7-C3AF254C8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5E195266-A58B-C954-6C82-9B04C876A5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2116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AccessibleHub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Bridging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the gap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3A7B0FD7-5CDA-3F0A-2BC5-6CA3D936D35F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7C2D75-6FB7-ED85-84BE-1F3074E9DA60}"/>
              </a:ext>
            </a:extLst>
          </p:cNvPr>
          <p:cNvSpPr txBox="1"/>
          <p:nvPr/>
        </p:nvSpPr>
        <p:spPr>
          <a:xfrm>
            <a:off x="398566" y="962003"/>
            <a:ext cx="829554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 err="1">
                <a:latin typeface="Segoe UI"/>
              </a:rPr>
              <a:t>Research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Questions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as</a:t>
            </a:r>
            <a:r>
              <a:rPr lang="it-IT" sz="2000" b="1" dirty="0">
                <a:latin typeface="Segoe UI"/>
              </a:rPr>
              <a:t> standard </a:t>
            </a:r>
            <a:r>
              <a:rPr lang="it-IT" sz="2000" b="1" dirty="0" err="1">
                <a:latin typeface="Segoe UI"/>
              </a:rPr>
              <a:t>approach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RQ1:</a:t>
            </a:r>
            <a:r>
              <a:rPr lang="it-IT" sz="2000" dirty="0">
                <a:latin typeface="Segoe UI"/>
              </a:rPr>
              <a:t> Are React Native </a:t>
            </a:r>
            <a:r>
              <a:rPr lang="it-IT" sz="2000" dirty="0" err="1">
                <a:latin typeface="Segoe UI"/>
              </a:rPr>
              <a:t>components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 by default?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RQ2:</a:t>
            </a:r>
            <a:r>
              <a:rPr lang="it-IT" sz="2000" dirty="0">
                <a:latin typeface="Segoe UI"/>
              </a:rPr>
              <a:t> Can non-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components</a:t>
            </a:r>
            <a:r>
              <a:rPr lang="it-IT" sz="2000" dirty="0">
                <a:latin typeface="Segoe UI"/>
              </a:rPr>
              <a:t> be made 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?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RQ3: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What's</a:t>
            </a:r>
            <a:r>
              <a:rPr lang="it-IT" sz="2000" dirty="0">
                <a:latin typeface="Segoe UI"/>
              </a:rPr>
              <a:t> the </a:t>
            </a:r>
            <a:r>
              <a:rPr lang="it-IT" sz="2000" dirty="0" err="1">
                <a:latin typeface="Segoe UI"/>
              </a:rPr>
              <a:t>implementation</a:t>
            </a:r>
            <a:r>
              <a:rPr lang="it-IT" sz="2000" dirty="0">
                <a:latin typeface="Segoe UI"/>
              </a:rPr>
              <a:t> cost (code overhead)?</a:t>
            </a: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 err="1">
                <a:latin typeface="Segoe UI"/>
              </a:rPr>
              <a:t>AccessibleHub</a:t>
            </a:r>
            <a:r>
              <a:rPr lang="it-IT" sz="2000" b="1" dirty="0">
                <a:latin typeface="Segoe UI"/>
              </a:rPr>
              <a:t>:</a:t>
            </a:r>
            <a:r>
              <a:rPr lang="it-IT" sz="2000" dirty="0">
                <a:latin typeface="Segoe UI"/>
              </a:rPr>
              <a:t> React Native </a:t>
            </a:r>
            <a:r>
              <a:rPr lang="it-IT" sz="2000" dirty="0" err="1">
                <a:latin typeface="Segoe UI"/>
              </a:rPr>
              <a:t>application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tested</a:t>
            </a:r>
            <a:r>
              <a:rPr lang="it-IT" sz="2000" b="1" dirty="0">
                <a:latin typeface="Segoe UI"/>
              </a:rPr>
              <a:t> on </a:t>
            </a:r>
            <a:r>
              <a:rPr lang="it-IT" sz="2000" b="1" dirty="0" err="1">
                <a:latin typeface="Segoe UI"/>
              </a:rPr>
              <a:t>both</a:t>
            </a:r>
            <a:r>
              <a:rPr lang="it-IT" sz="2000" b="1" dirty="0">
                <a:latin typeface="Segoe UI"/>
              </a:rPr>
              <a:t> Android and iOS </a:t>
            </a:r>
            <a:r>
              <a:rPr lang="it-IT" sz="2000" dirty="0" err="1">
                <a:latin typeface="Segoe UI"/>
              </a:rPr>
              <a:t>serving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as</a:t>
            </a:r>
            <a:r>
              <a:rPr lang="it-IT" sz="2000" dirty="0">
                <a:latin typeface="Segoe UI"/>
              </a:rPr>
              <a:t> </a:t>
            </a:r>
            <a:r>
              <a:rPr lang="it-IT" sz="2000" b="1" dirty="0">
                <a:latin typeface="Segoe UI"/>
              </a:rPr>
              <a:t>interactive </a:t>
            </a:r>
            <a:r>
              <a:rPr lang="it-IT" sz="2000" b="1" dirty="0" err="1">
                <a:latin typeface="Segoe UI"/>
              </a:rPr>
              <a:t>accessibility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manual</a:t>
            </a:r>
            <a:r>
              <a:rPr lang="it-IT" sz="2000" dirty="0">
                <a:latin typeface="Segoe UI"/>
              </a:rPr>
              <a:t> for mobile developers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 err="1">
                <a:latin typeface="Segoe UI"/>
              </a:rPr>
              <a:t>Every</a:t>
            </a:r>
            <a:r>
              <a:rPr lang="it-IT" sz="2000" b="1" dirty="0">
                <a:latin typeface="Segoe UI"/>
              </a:rPr>
              <a:t> screen </a:t>
            </a:r>
            <a:r>
              <a:rPr lang="it-IT" sz="2000" b="1" dirty="0" err="1">
                <a:latin typeface="Segoe UI"/>
              </a:rPr>
              <a:t>analyzed</a:t>
            </a:r>
            <a:r>
              <a:rPr lang="it-IT" sz="2000" dirty="0">
                <a:latin typeface="Segoe UI"/>
              </a:rPr>
              <a:t> for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patterns and costs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Developer-first educational </a:t>
            </a:r>
            <a:r>
              <a:rPr lang="it-IT" sz="2000" b="1" dirty="0" err="1">
                <a:latin typeface="Segoe UI"/>
              </a:rPr>
              <a:t>platform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bridging</a:t>
            </a:r>
            <a:r>
              <a:rPr lang="it-IT" sz="2000" dirty="0">
                <a:latin typeface="Segoe UI"/>
              </a:rPr>
              <a:t> theory to practice</a:t>
            </a:r>
            <a:endParaRPr lang="it-IT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A043EEA-43A5-1FF0-971D-C709AE9B1F42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8" name="Immagine 7" descr="Immagine che contiene testo, schermata, Carattere, logo&#10;&#10;Il contenuto generato dall&amp;#39;IA potrebbe non essere corretto.">
            <a:extLst>
              <a:ext uri="{FF2B5EF4-FFF2-40B4-BE49-F238E27FC236}">
                <a16:creationId xmlns:a16="http://schemas.microsoft.com/office/drawing/2014/main" id="{C0419A26-53A3-540C-5666-C0675E76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35" y="3980073"/>
            <a:ext cx="5912501" cy="218914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365F30-8465-2795-16A1-A66D7D0A6CC8}"/>
              </a:ext>
            </a:extLst>
          </p:cNvPr>
          <p:cNvSpPr txBox="1"/>
          <p:nvPr/>
        </p:nvSpPr>
        <p:spPr>
          <a:xfrm>
            <a:off x="8484897" y="6482191"/>
            <a:ext cx="66291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6/16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A122F76-DB61-5BEA-2D30-0C0F796E2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7E868BD0-E212-7441-43EA-359EF50E56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AccessibleHub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Overview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endParaRPr lang="it-IT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4F4ECBF6-7752-D258-C09C-B96A435B5144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6ECD7E4-72B5-1A0E-0090-2BC39800FC1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6393467-EF04-F4C1-5B3B-1D41608AAB2C}"/>
              </a:ext>
            </a:extLst>
          </p:cNvPr>
          <p:cNvSpPr txBox="1"/>
          <p:nvPr/>
        </p:nvSpPr>
        <p:spPr>
          <a:xfrm>
            <a:off x="315940" y="962003"/>
            <a:ext cx="8515877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Core </a:t>
            </a:r>
            <a:r>
              <a:rPr lang="it-IT" sz="2000" b="1" dirty="0" err="1">
                <a:latin typeface="Segoe UI"/>
              </a:rPr>
              <a:t>sections</a:t>
            </a:r>
            <a:r>
              <a:rPr lang="it-IT" sz="2000" dirty="0">
                <a:latin typeface="Segoe UI"/>
              </a:rPr>
              <a:t>:</a:t>
            </a:r>
            <a:endParaRPr lang="it-IT" dirty="0">
              <a:latin typeface="Segoe UI"/>
            </a:endParaRPr>
          </a:p>
          <a:p>
            <a:pPr algn="just"/>
            <a:r>
              <a:rPr lang="it-IT" sz="2000" dirty="0">
                <a:latin typeface="Segoe UI"/>
              </a:rPr>
              <a:t>🔧 </a:t>
            </a:r>
            <a:r>
              <a:rPr lang="it-IT" sz="2000" b="1" dirty="0" err="1">
                <a:latin typeface="Segoe UI"/>
              </a:rPr>
              <a:t>Accessible</a:t>
            </a:r>
            <a:r>
              <a:rPr lang="it-IT" sz="2000" b="1" dirty="0">
                <a:latin typeface="Segoe UI"/>
              </a:rPr>
              <a:t> Components</a:t>
            </a:r>
            <a:r>
              <a:rPr lang="it-IT" sz="2000" dirty="0">
                <a:latin typeface="Segoe UI"/>
              </a:rPr>
              <a:t>: UI </a:t>
            </a:r>
            <a:r>
              <a:rPr lang="it-IT" sz="2000" dirty="0" err="1">
                <a:latin typeface="Segoe UI"/>
              </a:rPr>
              <a:t>implementations</a:t>
            </a:r>
            <a:r>
              <a:rPr lang="it-IT" sz="2000" dirty="0">
                <a:latin typeface="Segoe UI"/>
              </a:rPr>
              <a:t> with </a:t>
            </a:r>
            <a:r>
              <a:rPr lang="it-IT" sz="2000" dirty="0" err="1">
                <a:latin typeface="Segoe UI"/>
              </a:rPr>
              <a:t>copyable</a:t>
            </a:r>
            <a:r>
              <a:rPr lang="it-IT" sz="2000" dirty="0">
                <a:latin typeface="Segoe UI"/>
              </a:rPr>
              <a:t> code </a:t>
            </a:r>
          </a:p>
          <a:p>
            <a:pPr algn="just"/>
            <a:r>
              <a:rPr lang="it-IT" sz="2000" dirty="0">
                <a:latin typeface="Segoe UI"/>
              </a:rPr>
              <a:t>📚 </a:t>
            </a:r>
            <a:r>
              <a:rPr lang="it-IT" sz="2000" b="1" dirty="0">
                <a:latin typeface="Segoe UI"/>
              </a:rPr>
              <a:t>Best Practices</a:t>
            </a:r>
            <a:r>
              <a:rPr lang="it-IT" sz="2000" dirty="0">
                <a:latin typeface="Segoe UI"/>
              </a:rPr>
              <a:t>: Educational </a:t>
            </a:r>
            <a:r>
              <a:rPr lang="it-IT" sz="2000" err="1">
                <a:latin typeface="Segoe UI"/>
              </a:rPr>
              <a:t>content</a:t>
            </a:r>
            <a:r>
              <a:rPr lang="it-IT" sz="2000" dirty="0">
                <a:latin typeface="Segoe UI"/>
              </a:rPr>
              <a:t> on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challenges</a:t>
            </a:r>
          </a:p>
          <a:p>
            <a:pPr algn="just"/>
            <a:r>
              <a:rPr lang="it-IT" sz="2000" dirty="0">
                <a:latin typeface="Segoe UI"/>
              </a:rPr>
              <a:t>🛠️ </a:t>
            </a:r>
            <a:r>
              <a:rPr lang="it-IT" sz="2000" b="1" dirty="0">
                <a:latin typeface="Segoe UI"/>
              </a:rPr>
              <a:t>Tools - Settings</a:t>
            </a:r>
            <a:r>
              <a:rPr lang="it-IT" sz="2000" dirty="0">
                <a:latin typeface="Segoe UI"/>
              </a:rPr>
              <a:t>: Resource </a:t>
            </a:r>
            <a:r>
              <a:rPr lang="it-IT" sz="2000" dirty="0" err="1">
                <a:latin typeface="Segoe UI"/>
              </a:rPr>
              <a:t>catalog</a:t>
            </a:r>
            <a:r>
              <a:rPr lang="it-IT" sz="2000" dirty="0">
                <a:latin typeface="Segoe UI"/>
              </a:rPr>
              <a:t> for testing and common settings</a:t>
            </a:r>
          </a:p>
          <a:p>
            <a:pPr algn="just"/>
            <a:r>
              <a:rPr lang="it-IT" sz="2000" dirty="0">
                <a:latin typeface="Segoe UI"/>
              </a:rPr>
              <a:t>📊 </a:t>
            </a:r>
            <a:r>
              <a:rPr lang="it-IT" sz="2000" b="1" dirty="0">
                <a:latin typeface="Segoe UI"/>
              </a:rPr>
              <a:t>Framework </a:t>
            </a:r>
            <a:r>
              <a:rPr lang="it-IT" sz="2000" b="1" err="1">
                <a:latin typeface="Segoe UI"/>
              </a:rPr>
              <a:t>Comparison</a:t>
            </a:r>
            <a:r>
              <a:rPr lang="it-IT" sz="2000" dirty="0">
                <a:latin typeface="Segoe UI"/>
              </a:rPr>
              <a:t>: </a:t>
            </a:r>
            <a:r>
              <a:rPr lang="it-IT" sz="2000" err="1">
                <a:latin typeface="Segoe UI"/>
              </a:rPr>
              <a:t>Evidence-based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evaluation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methodology</a:t>
            </a:r>
            <a:endParaRPr lang="it-IT">
              <a:latin typeface="Segoe UI"/>
            </a:endParaRPr>
          </a:p>
          <a:p>
            <a:pPr algn="just"/>
            <a:r>
              <a:rPr lang="it-IT" sz="2000" dirty="0">
                <a:latin typeface="Segoe UI"/>
              </a:rPr>
              <a:t>👥 </a:t>
            </a:r>
            <a:r>
              <a:rPr lang="it-IT" sz="2000" b="1" dirty="0" err="1">
                <a:latin typeface="Segoe UI"/>
              </a:rPr>
              <a:t>Instruction</a:t>
            </a:r>
            <a:r>
              <a:rPr lang="it-IT" sz="2000" b="1" dirty="0">
                <a:latin typeface="Segoe UI"/>
              </a:rPr>
              <a:t> &amp; Community</a:t>
            </a:r>
            <a:r>
              <a:rPr lang="it-IT" sz="2000" dirty="0">
                <a:latin typeface="Segoe UI"/>
              </a:rPr>
              <a:t>: Social learning &amp; collaborative </a:t>
            </a:r>
            <a:r>
              <a:rPr lang="it-IT" sz="2000" dirty="0" err="1">
                <a:latin typeface="Segoe UI"/>
              </a:rPr>
              <a:t>resources</a:t>
            </a:r>
            <a:endParaRPr lang="it-IT" dirty="0">
              <a:latin typeface="Segoe UI"/>
            </a:endParaRPr>
          </a:p>
          <a:p>
            <a:pPr algn="just"/>
            <a:endParaRPr lang="it-IT" dirty="0">
              <a:latin typeface="Segoe UI"/>
            </a:endParaRPr>
          </a:p>
          <a:p>
            <a:pPr algn="just"/>
            <a:r>
              <a:rPr lang="it-IT" sz="2000" b="1" dirty="0" err="1">
                <a:latin typeface="Segoe UI"/>
                <a:cs typeface="Segoe UI"/>
              </a:rPr>
              <a:t>Research</a:t>
            </a:r>
            <a:r>
              <a:rPr lang="it-IT" sz="2000" b="1" dirty="0">
                <a:latin typeface="Segoe UI"/>
                <a:cs typeface="Segoe UI"/>
              </a:rPr>
              <a:t> </a:t>
            </a:r>
            <a:r>
              <a:rPr lang="it-IT" sz="2000" b="1" dirty="0" err="1">
                <a:latin typeface="Segoe UI"/>
                <a:cs typeface="Segoe UI"/>
              </a:rPr>
              <a:t>innovation</a:t>
            </a:r>
            <a:r>
              <a:rPr lang="it-IT" sz="2000" dirty="0">
                <a:latin typeface="Segoe UI"/>
                <a:cs typeface="Segoe UI"/>
              </a:rPr>
              <a:t>: </a:t>
            </a:r>
            <a:r>
              <a:rPr lang="it-IT" sz="2000" dirty="0" err="1">
                <a:latin typeface="Segoe UI"/>
                <a:cs typeface="Segoe UI"/>
              </a:rPr>
              <a:t>Every</a:t>
            </a:r>
            <a:r>
              <a:rPr lang="it-IT" sz="2000" dirty="0">
                <a:latin typeface="Segoe UI"/>
                <a:cs typeface="Segoe UI"/>
              </a:rPr>
              <a:t> screen </a:t>
            </a:r>
            <a:r>
              <a:rPr lang="it-IT" sz="2000" dirty="0" err="1">
                <a:latin typeface="Segoe UI"/>
                <a:cs typeface="Segoe UI"/>
              </a:rPr>
              <a:t>analyzed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as</a:t>
            </a:r>
            <a:r>
              <a:rPr lang="it-IT" sz="2000" dirty="0">
                <a:latin typeface="Segoe UI"/>
                <a:cs typeface="Segoe UI"/>
              </a:rPr>
              <a:t> case study</a:t>
            </a:r>
            <a:endParaRPr lang="it-IT" dirty="0"/>
          </a:p>
          <a:p>
            <a:pPr algn="just"/>
            <a:r>
              <a:rPr lang="it-IT" sz="2000" dirty="0">
                <a:latin typeface="Segoe UI"/>
                <a:cs typeface="Segoe UI"/>
              </a:rPr>
              <a:t>- </a:t>
            </a:r>
            <a:r>
              <a:rPr lang="it-IT" sz="2000" b="1" dirty="0">
                <a:latin typeface="Segoe UI"/>
                <a:cs typeface="Segoe UI"/>
              </a:rPr>
              <a:t>Dual </a:t>
            </a:r>
            <a:r>
              <a:rPr lang="it-IT" sz="2000" b="1" dirty="0" err="1">
                <a:latin typeface="Segoe UI"/>
                <a:cs typeface="Segoe UI"/>
              </a:rPr>
              <a:t>methodology</a:t>
            </a:r>
            <a:r>
              <a:rPr lang="it-IT" sz="2000" dirty="0">
                <a:latin typeface="Segoe UI"/>
                <a:cs typeface="Segoe UI"/>
              </a:rPr>
              <a:t>: </a:t>
            </a:r>
            <a:r>
              <a:rPr lang="it-IT" sz="2000" dirty="0" err="1">
                <a:latin typeface="Segoe UI"/>
                <a:cs typeface="Segoe UI"/>
              </a:rPr>
              <a:t>Both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research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vehicle</a:t>
            </a:r>
            <a:r>
              <a:rPr lang="it-IT" sz="2000" dirty="0">
                <a:latin typeface="Segoe UI"/>
                <a:cs typeface="Segoe UI"/>
              </a:rPr>
              <a:t> &amp; educational tool</a:t>
            </a:r>
            <a:endParaRPr lang="it-IT" dirty="0"/>
          </a:p>
          <a:p>
            <a:pPr algn="just"/>
            <a:r>
              <a:rPr lang="it-IT" sz="2000" dirty="0">
                <a:latin typeface="Segoe UI"/>
                <a:cs typeface="Segoe UI"/>
              </a:rPr>
              <a:t>- </a:t>
            </a:r>
            <a:r>
              <a:rPr lang="it-IT" sz="2000" b="1" dirty="0">
                <a:latin typeface="Segoe UI"/>
                <a:cs typeface="Segoe UI"/>
              </a:rPr>
              <a:t>20+ </a:t>
            </a:r>
            <a:r>
              <a:rPr lang="it-IT" sz="2000" b="1" dirty="0" err="1">
                <a:latin typeface="Segoe UI"/>
                <a:cs typeface="Segoe UI"/>
              </a:rPr>
              <a:t>components</a:t>
            </a:r>
            <a:r>
              <a:rPr lang="it-IT" sz="2000" b="1" dirty="0">
                <a:latin typeface="Segoe UI"/>
                <a:cs typeface="Segoe UI"/>
              </a:rPr>
              <a:t> </a:t>
            </a:r>
            <a:r>
              <a:rPr lang="it-IT" sz="2000" b="1" dirty="0" err="1">
                <a:latin typeface="Segoe UI"/>
                <a:cs typeface="Segoe UI"/>
              </a:rPr>
              <a:t>tested</a:t>
            </a:r>
            <a:r>
              <a:rPr lang="it-IT" sz="2000" dirty="0">
                <a:latin typeface="Segoe UI"/>
                <a:cs typeface="Segoe UI"/>
              </a:rPr>
              <a:t> with </a:t>
            </a:r>
            <a:r>
              <a:rPr lang="it-IT" sz="2000" dirty="0" err="1">
                <a:latin typeface="Segoe UI"/>
                <a:cs typeface="Segoe UI"/>
              </a:rPr>
              <a:t>TalkBack</a:t>
            </a:r>
            <a:r>
              <a:rPr lang="it-IT" sz="2000" dirty="0">
                <a:latin typeface="Segoe UI"/>
                <a:cs typeface="Segoe UI"/>
              </a:rPr>
              <a:t> and VoiceOver</a:t>
            </a:r>
            <a:endParaRPr lang="it-IT" dirty="0"/>
          </a:p>
          <a:p>
            <a:pPr algn="just"/>
            <a:r>
              <a:rPr lang="it-IT" sz="2000" dirty="0">
                <a:latin typeface="Segoe UI"/>
                <a:cs typeface="Segoe UI"/>
              </a:rPr>
              <a:t>- </a:t>
            </a:r>
            <a:r>
              <a:rPr lang="it-IT" sz="2000" b="1" dirty="0">
                <a:latin typeface="Segoe UI"/>
                <a:cs typeface="Segoe UI"/>
              </a:rPr>
              <a:t>Cross-</a:t>
            </a:r>
            <a:r>
              <a:rPr lang="it-IT" sz="2000" b="1" dirty="0" err="1">
                <a:latin typeface="Segoe UI"/>
                <a:cs typeface="Segoe UI"/>
              </a:rPr>
              <a:t>platform</a:t>
            </a:r>
            <a:r>
              <a:rPr lang="it-IT" sz="2000" b="1" dirty="0">
                <a:latin typeface="Segoe UI"/>
                <a:cs typeface="Segoe UI"/>
              </a:rPr>
              <a:t> </a:t>
            </a:r>
            <a:r>
              <a:rPr lang="it-IT" sz="2000" b="1" dirty="0" err="1">
                <a:latin typeface="Segoe UI"/>
                <a:cs typeface="Segoe UI"/>
              </a:rPr>
              <a:t>validation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ensuring</a:t>
            </a:r>
            <a:r>
              <a:rPr lang="it-IT" sz="2000" dirty="0">
                <a:latin typeface="Segoe UI"/>
                <a:cs typeface="Segoe UI"/>
              </a:rPr>
              <a:t> patterns work </a:t>
            </a:r>
            <a:r>
              <a:rPr lang="it-IT" sz="2000" dirty="0" err="1">
                <a:latin typeface="Segoe UI"/>
                <a:cs typeface="Segoe UI"/>
              </a:rPr>
              <a:t>universally</a:t>
            </a:r>
            <a:endParaRPr lang="it-IT" dirty="0" err="1"/>
          </a:p>
          <a:p>
            <a:pPr algn="just"/>
            <a:endParaRPr lang="it-IT" sz="2000" dirty="0">
              <a:latin typeface="Segoe UI"/>
            </a:endParaRPr>
          </a:p>
        </p:txBody>
      </p:sp>
      <p:pic>
        <p:nvPicPr>
          <p:cNvPr id="14" name="Immagine 13" descr="Manuale utente di VoiceOver per Mac - Supporto Apple (IT)">
            <a:extLst>
              <a:ext uri="{FF2B5EF4-FFF2-40B4-BE49-F238E27FC236}">
                <a16:creationId xmlns:a16="http://schemas.microsoft.com/office/drawing/2014/main" id="{7A3A226D-ED6E-20FA-24CE-30506B64F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17" y="4706211"/>
            <a:ext cx="1444703" cy="1411651"/>
          </a:xfrm>
          <a:prstGeom prst="rect">
            <a:avLst/>
          </a:prstGeom>
        </p:spPr>
      </p:pic>
      <p:pic>
        <p:nvPicPr>
          <p:cNvPr id="15" name="Immagine 14" descr="Android Accessibility Suite per Android - Scarica l'APK da Uptodown">
            <a:extLst>
              <a:ext uri="{FF2B5EF4-FFF2-40B4-BE49-F238E27FC236}">
                <a16:creationId xmlns:a16="http://schemas.microsoft.com/office/drawing/2014/main" id="{15C1786C-39ED-AA36-A4BE-8B1F37835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085" y="4705120"/>
            <a:ext cx="1510229" cy="141383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90BC50-3610-7B20-EAF0-8D1936482577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7/16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4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032B925-92C5-9986-E47B-B0F80E46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94C1B2D3-01DD-AA30-22D8-0C5B2DCB48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Systematic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approach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24F69B71-586C-97D9-C165-F81E3AE25963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844853-A294-C321-9F47-C449FAA5803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C0EA94-9978-4693-1E31-FC852CD7C0B3}"/>
              </a:ext>
            </a:extLst>
          </p:cNvPr>
          <p:cNvSpPr txBox="1"/>
          <p:nvPr/>
        </p:nvSpPr>
        <p:spPr>
          <a:xfrm>
            <a:off x="315940" y="962003"/>
            <a:ext cx="8515877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The </a:t>
            </a:r>
            <a:r>
              <a:rPr lang="it-IT" sz="2000" b="1" dirty="0" err="1">
                <a:latin typeface="Segoe UI"/>
              </a:rPr>
              <a:t>transformation</a:t>
            </a:r>
            <a:r>
              <a:rPr lang="it-IT" sz="2000" b="1" dirty="0">
                <a:latin typeface="Segoe UI"/>
              </a:rPr>
              <a:t> challenge:</a:t>
            </a:r>
            <a:r>
              <a:rPr lang="it-IT" sz="2000" dirty="0">
                <a:latin typeface="Segoe UI"/>
              </a:rPr>
              <a:t> WCAG </a:t>
            </a:r>
            <a:r>
              <a:rPr lang="it-IT" sz="2000" dirty="0" err="1">
                <a:latin typeface="Segoe UI"/>
              </a:rPr>
              <a:t>guidelines</a:t>
            </a:r>
            <a:r>
              <a:rPr lang="it-IT" sz="2000" dirty="0">
                <a:latin typeface="Segoe UI"/>
              </a:rPr>
              <a:t> are abstract and </a:t>
            </a:r>
            <a:r>
              <a:rPr lang="it-IT" sz="2000" dirty="0" err="1">
                <a:latin typeface="Segoe UI"/>
              </a:rPr>
              <a:t>difficult</a:t>
            </a:r>
            <a:r>
              <a:rPr lang="it-IT" sz="2000" dirty="0">
                <a:latin typeface="Segoe UI"/>
              </a:rPr>
              <a:t> to </a:t>
            </a:r>
            <a:r>
              <a:rPr lang="it-IT" sz="2000" dirty="0" err="1">
                <a:latin typeface="Segoe UI"/>
              </a:rPr>
              <a:t>implement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directly</a:t>
            </a:r>
            <a:r>
              <a:rPr lang="it-IT" sz="2000" dirty="0">
                <a:latin typeface="Segoe UI"/>
              </a:rPr>
              <a:t> in mobile code</a:t>
            </a:r>
            <a:endParaRPr lang="it-IT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ctr"/>
            <a:r>
              <a:rPr lang="it-IT" sz="2000" b="1" dirty="0">
                <a:latin typeface="Segoe UI"/>
              </a:rPr>
              <a:t>Basic workflow - </a:t>
            </a:r>
            <a:r>
              <a:rPr lang="it-IT" sz="2000" dirty="0" err="1">
                <a:latin typeface="Segoe UI"/>
              </a:rPr>
              <a:t>Enabling</a:t>
            </a:r>
            <a:r>
              <a:rPr lang="it-IT" sz="2000" dirty="0">
                <a:latin typeface="Segoe UI"/>
              </a:rPr>
              <a:t> data-</a:t>
            </a:r>
            <a:r>
              <a:rPr lang="it-IT" sz="2000" dirty="0" err="1">
                <a:latin typeface="Segoe UI"/>
              </a:rPr>
              <a:t>driven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decisions</a:t>
            </a:r>
            <a:endParaRPr lang="it-IT" sz="2000" b="1" dirty="0" err="1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  <a:p>
            <a:pPr algn="ctr"/>
            <a:r>
              <a:rPr lang="it-IT" sz="2000" dirty="0">
                <a:latin typeface="Segoe UI"/>
                <a:cs typeface="Segoe UI"/>
              </a:rPr>
              <a:t>Abstract WCAG → </a:t>
            </a:r>
            <a:r>
              <a:rPr lang="it-IT" sz="2000" dirty="0" err="1">
                <a:latin typeface="Segoe UI"/>
                <a:cs typeface="Segoe UI"/>
              </a:rPr>
              <a:t>Implementation</a:t>
            </a:r>
            <a:r>
              <a:rPr lang="it-IT" sz="2000" dirty="0">
                <a:latin typeface="Segoe UI"/>
                <a:cs typeface="Segoe UI"/>
              </a:rPr>
              <a:t> Patterns →</a:t>
            </a:r>
            <a:endParaRPr lang="it-IT" dirty="0"/>
          </a:p>
          <a:p>
            <a:pPr algn="ctr"/>
            <a:r>
              <a:rPr lang="it-IT" sz="2000" dirty="0">
                <a:latin typeface="Segoe UI"/>
                <a:cs typeface="Segoe UI"/>
              </a:rPr>
              <a:t> </a:t>
            </a:r>
            <a:r>
              <a:rPr lang="it-IT" sz="2000" err="1">
                <a:latin typeface="Segoe UI"/>
                <a:cs typeface="Segoe UI"/>
              </a:rPr>
              <a:t>Quantified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err="1">
                <a:latin typeface="Segoe UI"/>
                <a:cs typeface="Segoe UI"/>
              </a:rPr>
              <a:t>Metrics</a:t>
            </a:r>
            <a:r>
              <a:rPr lang="it-IT" sz="2000" dirty="0">
                <a:latin typeface="Segoe UI"/>
                <a:cs typeface="Segoe UI"/>
              </a:rPr>
              <a:t> → Educational Platform</a:t>
            </a:r>
            <a:endParaRPr lang="it-IT"/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A1A8CB-28A2-0767-85E8-B22228F0F1F1}"/>
              </a:ext>
            </a:extLst>
          </p:cNvPr>
          <p:cNvSpPr txBox="1"/>
          <p:nvPr/>
        </p:nvSpPr>
        <p:spPr>
          <a:xfrm>
            <a:off x="8511634" y="6482191"/>
            <a:ext cx="6361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8/16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ECF6B11E-53D9-67C5-F26C-4AE01DE59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9" y="1923693"/>
            <a:ext cx="8124940" cy="22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1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EB1521E-8B4C-886C-2710-B62C5E525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BA2935B4-0FBC-BF2B-DD4C-721C78C70D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83744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Systematic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Example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(1)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583031F1-AC21-2EB6-E478-0DAF7C8FEC7B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09E1BB7-1832-FE32-C4D1-33D4995BC835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F7371C-0946-52DD-89B0-F5FDA8A65D1F}"/>
              </a:ext>
            </a:extLst>
          </p:cNvPr>
          <p:cNvSpPr txBox="1"/>
          <p:nvPr/>
        </p:nvSpPr>
        <p:spPr>
          <a:xfrm>
            <a:off x="8484897" y="6482191"/>
            <a:ext cx="66291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9/16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623C0F96-69A3-6855-C6AF-8AAD7B307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648" y="770438"/>
            <a:ext cx="6343651" cy="5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746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0</TotalTime>
  <Words>943</Words>
  <Application>Microsoft Office PowerPoint</Application>
  <PresentationFormat>Presentazione su schermo (4:3)</PresentationFormat>
  <Paragraphs>123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18" baseType="lpstr">
      <vt:lpstr>Custom</vt:lpstr>
      <vt:lpstr>Simple Light</vt:lpstr>
      <vt:lpstr>Presentazione standard di PowerPoint</vt:lpstr>
      <vt:lpstr>Presentazione standard di PowerPoint</vt:lpstr>
      <vt:lpstr>Presentazione standard di PowerPoint</vt:lpstr>
      <vt:lpstr>Accessibility guidelines gap</vt:lpstr>
      <vt:lpstr>Platform implementation gap</vt:lpstr>
      <vt:lpstr>AccessibleHub – Bridging the gap</vt:lpstr>
      <vt:lpstr>AccessibleHub – Overview </vt:lpstr>
      <vt:lpstr>Systematic analysis approach</vt:lpstr>
      <vt:lpstr>Systematic analysis – Example (1)</vt:lpstr>
      <vt:lpstr>Systematic analysis – Example (2)</vt:lpstr>
      <vt:lpstr>Accessibility implementation costs</vt:lpstr>
      <vt:lpstr>Formal evaluation metrics</vt:lpstr>
      <vt:lpstr>Framework comparison</vt:lpstr>
      <vt:lpstr>Framework comparison results (1)</vt:lpstr>
      <vt:lpstr>Framework comparison results (2)</vt:lpstr>
      <vt:lpstr>Research impact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Rovesti Gabriel</dc:creator>
  <cp:lastModifiedBy>Rovesti Gabriel</cp:lastModifiedBy>
  <cp:revision>1008</cp:revision>
  <dcterms:created xsi:type="dcterms:W3CDTF">2023-06-16T08:05:42Z</dcterms:created>
  <dcterms:modified xsi:type="dcterms:W3CDTF">2025-07-15T14:46:29Z</dcterms:modified>
</cp:coreProperties>
</file>