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71" r:id="rId10"/>
    <p:sldId id="273" r:id="rId11"/>
    <p:sldId id="272" r:id="rId12"/>
    <p:sldId id="264" r:id="rId13"/>
    <p:sldId id="267" r:id="rId14"/>
    <p:sldId id="266" r:id="rId15"/>
    <p:sldId id="268" r:id="rId16"/>
    <p:sldId id="269" r:id="rId17"/>
    <p:sldId id="270" r:id="rId18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FE373-BDC1-3135-2FEB-41F7888ACE60}" v="976" dt="2025-07-16T17:18:33.846"/>
    <p1510:client id="{BCB4DB06-B24F-4560-B73E-F8C78F875223}" v="545" dt="2025-07-16T19:27:38.913"/>
    <p1510:client id="{E164A9A8-989A-95FE-C26E-A04E6233DD0D}" v="429" dt="2025-07-15T14:46:15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3" autoAdjust="0"/>
    <p:restoredTop sz="86441" autoAdjust="0"/>
  </p:normalViewPr>
  <p:slideViewPr>
    <p:cSldViewPr snapToGrid="0">
      <p:cViewPr varScale="1">
        <p:scale>
          <a:sx n="95" d="100"/>
          <a:sy n="95" d="100"/>
        </p:scale>
        <p:origin x="16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22B6378-76F5-757D-01AA-637DBBDAF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EE92389-F200-5B6C-FCA9-6DC3BA2570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2A4C13F7-BD11-84F5-1330-5B57F9C5B2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80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336BA10-C1E7-B782-7BA0-FBEFF9B9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984B07B-85A8-A177-D2D4-379BA1C85E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FC248A13-41A6-70EF-2528-9E218BDCF2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070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A0F4EE9-5E1D-D653-EF03-682CDD54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B20A230-C634-763A-B1A8-9B4733E3D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978DD31C-C521-4B0B-27ED-FCA215215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674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7EF3D6A-0BC2-FBE1-8F8C-593426D4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A37C1115-DBDF-2659-34F5-6D89F48F6F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AAA3A655-4C3F-CA1B-AC10-1DCC213883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37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26BAD44-5BD0-0A14-BBDB-FA3EC0ED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543A2864-D5EE-DD14-50B3-DF1BF4875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431FD0EC-7C1D-830F-2265-B2FE40B0F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059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B1B2CD8A-F876-BB69-586A-2D43704B2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6576DA0-0AC9-FAD4-826A-BA2D4734E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6849A8B2-78FE-A6E4-9E36-C1F6404E6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957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A12FFF1-229A-F612-BC5E-9ADC9A11E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B4992BC5-F8EB-C2AE-A6A4-35A1B1093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5EE99185-68CC-FA1A-940E-E9AAEBE7A0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9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635C6F3-70C6-DFE0-A8C8-6D858F46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C9C6CB6A-0659-40E3-1082-CCC372F92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33BA1F16-92B7-9030-D313-CC5FA14A3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20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4F5F062-0448-6A10-1935-6E0886AD0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E6AB7475-E84A-D8D0-01DD-E7C191B1A1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9D2D0AF3-8D84-9592-F971-C9FB084C0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89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D08C659-EF83-0C7D-F594-B9E105273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9ADC5C72-10E6-77C7-CFB7-ACA3809F0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7C40C402-FB71-FE23-6764-BA412C763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42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96C7AD8-9081-4A0A-94F5-654A17B39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44153757-2D8C-2C95-E491-B64BBD861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F04A7C8D-FD03-1027-2A09-BBE6E48EB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14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611D2B4-2468-17FD-8E2B-8F590F5C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6B924CC7-F108-C2AF-CF1E-F16A27B389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754C7F0D-704F-3FD8-84AA-29DE4AC2C0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816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40EE4F96-B989-3DE9-0E9F-7B18FDE37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6632797-A42D-33FB-08D6-CE3C6C3D5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541243D7-9BE0-A8E3-CBFE-89164C54B9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95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60A45242-23A1-85CA-176A-73B6FE59B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8B223A6B-9E22-919E-36E7-241A4EB6D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B2F31278-C246-B534-8150-6C76871C8A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99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drive/folders/1Y-0EGwMH8Gs210ZqBgMvga6Vp0YG-5DW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3589" y="1295154"/>
            <a:ext cx="9136144" cy="132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Designing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accessibility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learning toolkit -</a:t>
            </a:r>
            <a:endParaRPr lang="it-IT" sz="2400">
              <a:latin typeface="Segoe UI"/>
              <a:ea typeface="Calibri"/>
            </a:endParaRPr>
          </a:p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Bridging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the gap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between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guidelines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and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implementation</a:t>
            </a:r>
            <a:endParaRPr lang="it-IT" sz="2000" b="1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2749381" y="223897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UNIVERSITY OF PADUA</a:t>
            </a:r>
            <a:endParaRPr lang="it-IT" sz="1800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UNIVERSITA’ DEGLI STUDI DI PADOVA</a:t>
            </a:r>
            <a:endParaRPr lang="en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214301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715456" y="4004423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233E2E-E528-CE99-8E10-464237C20C0A}"/>
              </a:ext>
            </a:extLst>
          </p:cNvPr>
          <p:cNvSpPr txBox="1"/>
          <p:nvPr/>
        </p:nvSpPr>
        <p:spPr>
          <a:xfrm>
            <a:off x="712623" y="4220236"/>
            <a:ext cx="777868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Graduate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 Gabriel </a:t>
            </a:r>
            <a:r>
              <a:rPr lang="it-IT" sz="1800" dirty="0" err="1">
                <a:solidFill>
                  <a:srgbClr val="FFFFFF"/>
                </a:solidFill>
                <a:latin typeface="Segoe UI"/>
                <a:ea typeface="Calibri"/>
              </a:rPr>
              <a:t>Rovesti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 – ID: 2103389</a:t>
            </a:r>
            <a:endParaRPr lang="it-IT" sz="1800" dirty="0">
              <a:latin typeface="Segoe UI"/>
              <a:ea typeface="Calibri"/>
            </a:endParaRP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Supervisor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Prof. Ombretta Gaggi</a:t>
            </a:r>
            <a:endParaRPr lang="it-IT" sz="1800">
              <a:latin typeface="Segoe UI"/>
              <a:ea typeface="Calibri"/>
            </a:endParaRPr>
          </a:p>
          <a:p>
            <a:pPr algn="ctr"/>
            <a:endParaRPr lang="it-IT" sz="1800" dirty="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pPr algn="ctr"/>
            <a:r>
              <a:rPr lang="it-IT" sz="1800" err="1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Graduation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 Session: 25/07/2025</a:t>
            </a:r>
            <a:endParaRPr lang="en-US" sz="180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endParaRPr lang="it-IT" sz="1800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7B3FC6-A18E-FEBA-BFCD-9EC24D6FE46D}"/>
              </a:ext>
            </a:extLst>
          </p:cNvPr>
          <p:cNvSpPr txBox="1"/>
          <p:nvPr/>
        </p:nvSpPr>
        <p:spPr>
          <a:xfrm>
            <a:off x="704767" y="3075189"/>
            <a:ext cx="77786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Department of </a:t>
            </a:r>
            <a:r>
              <a:rPr lang="it-IT" sz="1800" b="1" err="1">
                <a:solidFill>
                  <a:srgbClr val="FFFFFF"/>
                </a:solidFill>
                <a:latin typeface="Segoe UI"/>
                <a:ea typeface="Calibri"/>
              </a:rPr>
              <a:t>Mathematics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“Tullio Levi-Civita” </a:t>
            </a: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Master Degree in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780EFB1-EA85-1B98-05D3-2A990064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0BC764B-4403-980B-F8DB-4D7A65636D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3 -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overhead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3FA44A58-9E99-F1C7-CF7F-467AEF5604BE}"/>
              </a:ext>
            </a:extLst>
          </p:cNvPr>
          <p:cNvSpPr/>
          <p:nvPr/>
        </p:nvSpPr>
        <p:spPr>
          <a:xfrm>
            <a:off x="8115043" y="6559910"/>
            <a:ext cx="651967" cy="231248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579F86-CE20-77A6-92DF-E184FFE974F0}"/>
              </a:ext>
            </a:extLst>
          </p:cNvPr>
          <p:cNvSpPr txBox="1"/>
          <p:nvPr/>
        </p:nvSpPr>
        <p:spPr>
          <a:xfrm>
            <a:off x="8511634" y="6482191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10/16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3BEF33-1711-8C99-B241-E7A9D101CF39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Immagine che contiene testo, schermata, numero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CA6A82A4-C348-C570-D50D-D19E066D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307" y="1199481"/>
            <a:ext cx="4655386" cy="44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8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4BF52F9-CD82-925A-6A7C-0104A77F0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5F8AA93F-15BB-91FE-8DB5-A597D5ECF4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2647" y="-182567"/>
            <a:ext cx="6904285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Component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patterns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AD65B61E-E9D9-F756-E60B-142C047E444A}"/>
              </a:ext>
            </a:extLst>
          </p:cNvPr>
          <p:cNvSpPr/>
          <p:nvPr/>
        </p:nvSpPr>
        <p:spPr>
          <a:xfrm>
            <a:off x="8081863" y="6465929"/>
            <a:ext cx="632479" cy="392071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B33555-BE87-A73D-EA91-F2654C07AA4B}"/>
              </a:ext>
            </a:extLst>
          </p:cNvPr>
          <p:cNvSpPr txBox="1"/>
          <p:nvPr/>
        </p:nvSpPr>
        <p:spPr>
          <a:xfrm>
            <a:off x="315940" y="962003"/>
            <a:ext cx="8515877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  <a:cs typeface="Segoe UI"/>
              </a:rPr>
              <a:t>Key </a:t>
            </a:r>
            <a:r>
              <a:rPr lang="it-IT" sz="2000" b="1" dirty="0" err="1">
                <a:latin typeface="Segoe UI"/>
                <a:cs typeface="Segoe UI"/>
              </a:rPr>
              <a:t>finding</a:t>
            </a:r>
            <a:r>
              <a:rPr lang="it-IT" sz="2000" dirty="0">
                <a:latin typeface="Segoe UI"/>
                <a:cs typeface="Segoe UI"/>
              </a:rPr>
              <a:t>: </a:t>
            </a:r>
            <a:r>
              <a:rPr lang="it-IT" sz="2000" dirty="0" err="1">
                <a:latin typeface="Segoe UI"/>
              </a:rPr>
              <a:t>Systematic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correlation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enables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predictable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cost </a:t>
            </a:r>
            <a:r>
              <a:rPr lang="it-IT" sz="2000" dirty="0" err="1">
                <a:latin typeface="Segoe UI"/>
              </a:rPr>
              <a:t>estimation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across</a:t>
            </a:r>
            <a:r>
              <a:rPr lang="it-IT" sz="2000" dirty="0">
                <a:latin typeface="Segoe UI"/>
              </a:rPr>
              <a:t> frameworks</a:t>
            </a:r>
            <a:endParaRPr lang="it-IT" sz="200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ctr"/>
            <a:r>
              <a:rPr lang="it-IT" sz="2000" b="1" dirty="0">
                <a:latin typeface="Segoe UI"/>
              </a:rPr>
              <a:t>Foundation for framework-</a:t>
            </a:r>
            <a:r>
              <a:rPr lang="it-IT" sz="2000" b="1" dirty="0" err="1">
                <a:latin typeface="Segoe UI"/>
              </a:rPr>
              <a:t>agnostic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accessibility</a:t>
            </a:r>
            <a:r>
              <a:rPr lang="it-IT" sz="2000" b="1" dirty="0">
                <a:latin typeface="Segoe UI"/>
              </a:rPr>
              <a:t> cost </a:t>
            </a:r>
            <a:r>
              <a:rPr lang="it-IT" sz="2000" b="1" dirty="0" err="1">
                <a:latin typeface="Segoe UI"/>
              </a:rPr>
              <a:t>prediction</a:t>
            </a:r>
            <a:endParaRPr lang="it-IT" sz="2000" b="1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54CD41-EA4E-ED86-CA9A-635230E9A5F1}"/>
              </a:ext>
            </a:extLst>
          </p:cNvPr>
          <p:cNvSpPr txBox="1"/>
          <p:nvPr/>
        </p:nvSpPr>
        <p:spPr>
          <a:xfrm>
            <a:off x="8532331" y="6482191"/>
            <a:ext cx="61547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11/16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18373F-9D44-70E3-E4DA-93AFE7BF6AAC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6" name="Immagine 5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678A983E-2F86-EB35-7407-3B7AB4B2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72" y="1799811"/>
            <a:ext cx="7848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6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4E76E6A-D927-07A3-9A30-6B26D1E5F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DEB78D9-7EF6-4DB6-8E9A-54227B2B65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Formal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evaluation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metrics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FAEA1EE5-42C1-9CEC-63AA-3DD79F039D20}"/>
              </a:ext>
            </a:extLst>
          </p:cNvPr>
          <p:cNvSpPr/>
          <p:nvPr/>
        </p:nvSpPr>
        <p:spPr>
          <a:xfrm>
            <a:off x="7737586" y="6479700"/>
            <a:ext cx="9767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DB0CCB-F00E-EFE9-B475-A4B102587D33}"/>
              </a:ext>
            </a:extLst>
          </p:cNvPr>
          <p:cNvSpPr txBox="1"/>
          <p:nvPr/>
        </p:nvSpPr>
        <p:spPr>
          <a:xfrm>
            <a:off x="349786" y="997027"/>
            <a:ext cx="8361801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Innovation:</a:t>
            </a:r>
            <a:r>
              <a:rPr lang="en-US" sz="2000" dirty="0">
                <a:latin typeface="Segoe UI"/>
              </a:rPr>
              <a:t> Evidence-based methodology for quantifying mobile accessibility implementation across frameworks</a:t>
            </a: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🔢</a:t>
            </a:r>
            <a:r>
              <a:rPr lang="en-US" sz="2000" b="1" dirty="0">
                <a:latin typeface="Segoe UI"/>
              </a:rPr>
              <a:t> Implementation Overhead (IMO)</a:t>
            </a:r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Direct code cost measurement for equivalent functionality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📱 </a:t>
            </a:r>
            <a:r>
              <a:rPr lang="en-US" sz="2000" b="1" dirty="0">
                <a:latin typeface="Segoe UI"/>
              </a:rPr>
              <a:t>Screen Reader Support Score (SRSS)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Likert scale based on </a:t>
            </a:r>
            <a:r>
              <a:rPr lang="en-US" sz="2000" err="1">
                <a:latin typeface="Segoe UI"/>
              </a:rPr>
              <a:t>VoiceOver</a:t>
            </a:r>
            <a:r>
              <a:rPr lang="en-US" sz="2000" dirty="0">
                <a:latin typeface="Segoe UI"/>
              </a:rPr>
              <a:t>/</a:t>
            </a:r>
            <a:r>
              <a:rPr lang="en-US" sz="2000" err="1">
                <a:latin typeface="Segoe UI"/>
              </a:rPr>
              <a:t>TalkBack</a:t>
            </a:r>
            <a:r>
              <a:rPr lang="en-US" sz="2000" dirty="0">
                <a:latin typeface="Segoe UI"/>
              </a:rPr>
              <a:t> functionality</a:t>
            </a:r>
            <a:endParaRPr lang="en-US" dirty="0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✅ </a:t>
            </a:r>
            <a:r>
              <a:rPr lang="en-US" sz="2000" b="1" dirty="0">
                <a:latin typeface="Segoe UI"/>
              </a:rPr>
              <a:t>WCAG Compliance Ratio (WCR)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Standards adherence tracking (A/AA/AAA levels)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⚙️ </a:t>
            </a:r>
            <a:r>
              <a:rPr lang="en-US" sz="2000" b="1" dirty="0">
                <a:latin typeface="Segoe UI"/>
              </a:rPr>
              <a:t>Complexity Impact Factor (CIF)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Development difficulty classification (Low/Medium/High)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⏱️</a:t>
            </a:r>
            <a:r>
              <a:rPr lang="en-US" sz="2000" b="1" dirty="0">
                <a:latin typeface="Segoe UI"/>
              </a:rPr>
              <a:t> Development Time Estimate (DTE)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Resource planning with complexity adjustments</a:t>
            </a:r>
            <a:endParaRPr lang="en-US" dirty="0">
              <a:latin typeface="Segoe UI"/>
            </a:endParaRPr>
          </a:p>
        </p:txBody>
      </p:sp>
      <p:pic>
        <p:nvPicPr>
          <p:cNvPr id="7" name="Immagine 6" descr="Lens - Free interface icons">
            <a:extLst>
              <a:ext uri="{FF2B5EF4-FFF2-40B4-BE49-F238E27FC236}">
                <a16:creationId xmlns:a16="http://schemas.microsoft.com/office/drawing/2014/main" id="{F166B7BE-7A42-D51C-FBED-9D4F2EB84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53" y="3431582"/>
            <a:ext cx="669619" cy="7109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A9DBDD-5936-DFC2-600D-A951B7399F2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D313A1-0E48-1D32-7204-487568AB7EB8}"/>
              </a:ext>
            </a:extLst>
          </p:cNvPr>
          <p:cNvSpPr txBox="1"/>
          <p:nvPr/>
        </p:nvSpPr>
        <p:spPr>
          <a:xfrm>
            <a:off x="8491018" y="6482191"/>
            <a:ext cx="65678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12/16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8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7DCB3B6-A984-8365-415A-4AF1C59F4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47E1EFB6-2019-7DB9-D430-587B673EE5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endParaRPr lang="it-IT" sz="3000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BA4BBD1F-44A9-6561-62D0-3FCDD1774762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F85A0E-9A18-A4D1-BAE4-0FFA1B5AEE5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D2AE94-4F51-C5D2-7825-2DD5D8F13F9F}"/>
              </a:ext>
            </a:extLst>
          </p:cNvPr>
          <p:cNvSpPr txBox="1"/>
          <p:nvPr/>
        </p:nvSpPr>
        <p:spPr>
          <a:xfrm>
            <a:off x="315940" y="962003"/>
            <a:ext cx="851587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Architecture </a:t>
            </a:r>
            <a:r>
              <a:rPr lang="it-IT" sz="2000" b="1" dirty="0" err="1">
                <a:latin typeface="Segoe UI"/>
              </a:rPr>
              <a:t>differences</a:t>
            </a:r>
            <a:r>
              <a:rPr lang="it-IT" sz="2000" b="1" dirty="0">
                <a:latin typeface="Segoe UI"/>
              </a:rPr>
              <a:t>: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React Native: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Property-based</a:t>
            </a:r>
            <a:r>
              <a:rPr lang="it-IT" sz="2000" dirty="0">
                <a:latin typeface="Segoe UI"/>
              </a:rPr>
              <a:t> model</a:t>
            </a:r>
            <a:endParaRPr lang="it-IT" dirty="0"/>
          </a:p>
          <a:p>
            <a:pPr marL="742950" lvl="1" indent="-285750" algn="just">
              <a:buFont typeface="Courier New"/>
              <a:buChar char="o"/>
            </a:pPr>
            <a:r>
              <a:rPr lang="it-IT" sz="2000" dirty="0" err="1">
                <a:latin typeface="Consolas"/>
              </a:rPr>
              <a:t>accessibilityLabel</a:t>
            </a:r>
            <a:r>
              <a:rPr lang="it-IT" sz="2000" dirty="0"/>
              <a:t>, </a:t>
            </a:r>
            <a:r>
              <a:rPr lang="it-IT" sz="2000" dirty="0" err="1">
                <a:latin typeface="Consolas"/>
              </a:rPr>
              <a:t>accessibilityRole</a:t>
            </a:r>
            <a:endParaRPr lang="it-IT" sz="2000" dirty="0" err="1"/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Flutter:</a:t>
            </a:r>
            <a:r>
              <a:rPr lang="it-IT" sz="2000" dirty="0">
                <a:latin typeface="Segoe UI"/>
              </a:rPr>
              <a:t> Widget-</a:t>
            </a:r>
            <a:r>
              <a:rPr lang="it-IT" sz="2000" err="1">
                <a:latin typeface="Segoe UI"/>
              </a:rPr>
              <a:t>based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approach</a:t>
            </a:r>
            <a:endParaRPr lang="it-IT" dirty="0" err="1">
              <a:latin typeface="Segoe UI"/>
            </a:endParaRPr>
          </a:p>
          <a:p>
            <a:pPr marL="742950" lvl="1" indent="-285750" algn="just">
              <a:buFont typeface="Courier New"/>
              <a:buChar char="o"/>
            </a:pPr>
            <a:r>
              <a:rPr lang="it-IT" sz="2000" dirty="0">
                <a:latin typeface="Segoe UI"/>
              </a:rPr>
              <a:t>Explici</a:t>
            </a:r>
            <a:r>
              <a:rPr lang="it-IT" sz="2000" dirty="0"/>
              <a:t>t </a:t>
            </a:r>
            <a:r>
              <a:rPr lang="it-IT" sz="2000" dirty="0" err="1">
                <a:latin typeface="Consolas"/>
              </a:rPr>
              <a:t>Semantics</a:t>
            </a:r>
            <a:r>
              <a:rPr lang="it-IT" sz="2000" dirty="0"/>
              <a:t> </a:t>
            </a:r>
            <a:r>
              <a:rPr lang="it-IT" sz="2000" dirty="0" err="1">
                <a:latin typeface="Segoe UI"/>
              </a:rPr>
              <a:t>adapters</a:t>
            </a:r>
            <a:r>
              <a:rPr lang="it-IT" sz="2000" dirty="0">
                <a:latin typeface="Segoe UI"/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DD671D-0403-1F83-4C2F-2B8DED550476}"/>
              </a:ext>
            </a:extLst>
          </p:cNvPr>
          <p:cNvSpPr txBox="1"/>
          <p:nvPr/>
        </p:nvSpPr>
        <p:spPr>
          <a:xfrm>
            <a:off x="8491018" y="6482191"/>
            <a:ext cx="65678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13/16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schermata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F3F624A9-2B2F-8A17-F12F-1631AA919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0" y="3269973"/>
            <a:ext cx="4053095" cy="1622564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16B732AA-59AD-7EE4-EF33-11E441E96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559" y="2520191"/>
            <a:ext cx="3416990" cy="28488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90EBE7-0C42-7B5D-5A13-BD6C296CDB74}"/>
              </a:ext>
            </a:extLst>
          </p:cNvPr>
          <p:cNvSpPr txBox="1"/>
          <p:nvPr/>
        </p:nvSpPr>
        <p:spPr>
          <a:xfrm>
            <a:off x="67460" y="5670664"/>
            <a:ext cx="444083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1600" b="1" dirty="0">
                <a:latin typeface="Segoe UI"/>
                <a:cs typeface="Segoe UI"/>
              </a:rPr>
              <a:t>🔵 React Native - </a:t>
            </a:r>
            <a:r>
              <a:rPr lang="it-IT" sz="1600" b="1" dirty="0" err="1">
                <a:latin typeface="Segoe UI"/>
                <a:cs typeface="Segoe UI"/>
              </a:rPr>
              <a:t>Property</a:t>
            </a:r>
            <a:r>
              <a:rPr lang="it-IT" sz="1600" b="1" dirty="0">
                <a:latin typeface="Segoe UI"/>
                <a:cs typeface="Segoe UI"/>
              </a:rPr>
              <a:t> </a:t>
            </a:r>
            <a:r>
              <a:rPr lang="it-IT" sz="1600" b="1" dirty="0" err="1">
                <a:latin typeface="Segoe UI"/>
                <a:cs typeface="Segoe UI"/>
              </a:rPr>
              <a:t>integration</a:t>
            </a:r>
            <a:endParaRPr lang="it-IT" sz="1600" dirty="0" err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2FCC1B-AD17-1537-BB65-04CC1F6AD5ED}"/>
              </a:ext>
            </a:extLst>
          </p:cNvPr>
          <p:cNvSpPr txBox="1"/>
          <p:nvPr/>
        </p:nvSpPr>
        <p:spPr>
          <a:xfrm>
            <a:off x="4776121" y="5670663"/>
            <a:ext cx="444083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1600" b="1" dirty="0">
                <a:latin typeface="Segoe UI"/>
              </a:rPr>
              <a:t>🔶 Flutter - Semantic </a:t>
            </a:r>
            <a:r>
              <a:rPr lang="it-IT" sz="1600" b="1" dirty="0" err="1">
                <a:latin typeface="Segoe UI"/>
              </a:rPr>
              <a:t>wrappers</a:t>
            </a:r>
          </a:p>
        </p:txBody>
      </p:sp>
      <p:pic>
        <p:nvPicPr>
          <p:cNvPr id="12" name="Immagine 11" descr="Immagine che contiene Carattere, Elementi grafici, logo, bianco&#10;&#10;Il contenuto generato dall&amp;#39;IA potrebbe non essere corretto.">
            <a:extLst>
              <a:ext uri="{FF2B5EF4-FFF2-40B4-BE49-F238E27FC236}">
                <a16:creationId xmlns:a16="http://schemas.microsoft.com/office/drawing/2014/main" id="{4EB199DF-C443-EC54-BDEE-FA9585FBC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808" y="3266661"/>
            <a:ext cx="878371" cy="135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805442F-6184-EB0A-FB41-12F30ACF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1E042456-B25F-E961-0606-2B77B46F68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- 1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9138C445-3158-B6E2-4020-42DBF739298E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91159BE-07A4-3751-0E2E-6C83B12C78E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F897F1-916A-BD0B-67E4-D24DBB00A733}"/>
              </a:ext>
            </a:extLst>
          </p:cNvPr>
          <p:cNvSpPr txBox="1"/>
          <p:nvPr/>
        </p:nvSpPr>
        <p:spPr>
          <a:xfrm>
            <a:off x="315654" y="3191608"/>
            <a:ext cx="8424778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Segoe UI"/>
                <a:cs typeface="Segoe UI"/>
              </a:rPr>
              <a:t>✓ = Default accessibility support | ✗ = Requires developer implementation</a:t>
            </a:r>
            <a:endParaRPr lang="it-IT" dirty="0"/>
          </a:p>
          <a:p>
            <a:pPr algn="ctr"/>
            <a:endParaRPr lang="en-US" b="1" dirty="0">
              <a:latin typeface="Segoe UI"/>
              <a:cs typeface="Segoe UI"/>
            </a:endParaRPr>
          </a:p>
          <a:p>
            <a:r>
              <a:rPr lang="en-US" sz="2000" b="1" dirty="0">
                <a:latin typeface="Segoe UI"/>
              </a:rPr>
              <a:t>Key patterns identified: </a:t>
            </a:r>
            <a:endParaRPr lang="it-IT" b="1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Text language declaration</a:t>
            </a:r>
            <a:r>
              <a:rPr lang="en-US" sz="2000" dirty="0">
                <a:latin typeface="Segoe UI"/>
              </a:rPr>
              <a:t>: Largest overhead difference (Flutter +200%) 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Custom gestures</a:t>
            </a:r>
            <a:r>
              <a:rPr lang="en-US" sz="2000" dirty="0">
                <a:latin typeface="Segoe UI"/>
              </a:rPr>
              <a:t>: Smallest gap (Flutter +27%) - both frameworks struggle 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Default accessibility</a:t>
            </a:r>
            <a:r>
              <a:rPr lang="en-US" sz="2000" dirty="0">
                <a:latin typeface="Segoe UI"/>
              </a:rPr>
              <a:t>: React Native provides more out-of-box features (38% vs 32%)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Screen reader consistency</a:t>
            </a:r>
            <a:r>
              <a:rPr lang="en-US" sz="2000" dirty="0">
                <a:latin typeface="Segoe UI"/>
              </a:rPr>
              <a:t>: React Native scores higher across all component types</a:t>
            </a:r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AA00A2-BB66-B415-2650-72E84B660058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14/16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71BE8121-087C-A085-30F7-F68CD9B6F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58" y="965752"/>
            <a:ext cx="77628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56A01B7-80A0-D135-6A5E-1DFFF0667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877C86BE-1944-2B59-5C8B-2D63CDC6EF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- 2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B64B994B-B24F-5EB7-5E1C-FA1A5B0B9081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9A3D9EC-5D12-2FA8-E89F-0393A82CBE94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E1C851-7C59-52B5-99A6-605D6DEC6195}"/>
              </a:ext>
            </a:extLst>
          </p:cNvPr>
          <p:cNvSpPr txBox="1"/>
          <p:nvPr/>
        </p:nvSpPr>
        <p:spPr>
          <a:xfrm>
            <a:off x="8525003" y="6482191"/>
            <a:ext cx="62280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15/16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47887E-6097-FB16-E575-E427AC9E6D4B}"/>
              </a:ext>
            </a:extLst>
          </p:cNvPr>
          <p:cNvSpPr txBox="1"/>
          <p:nvPr/>
        </p:nvSpPr>
        <p:spPr>
          <a:xfrm>
            <a:off x="519960" y="4631402"/>
            <a:ext cx="811730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Insights for development choice:</a:t>
            </a:r>
            <a:endParaRPr lang="it-IT" b="1" dirty="0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React Native</a:t>
            </a:r>
            <a:r>
              <a:rPr lang="en-US" sz="2000" dirty="0">
                <a:latin typeface="Segoe UI"/>
              </a:rPr>
              <a:t> for: Rapid development timeline, web accessibility knowledge, cross-platform consistency priority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  <a:cs typeface="Segoe UI"/>
              </a:rPr>
              <a:t>Flutter </a:t>
            </a:r>
            <a:r>
              <a:rPr lang="en-US" sz="2000" dirty="0">
                <a:latin typeface="Segoe UI"/>
                <a:cs typeface="Segoe UI"/>
              </a:rPr>
              <a:t>for: Complex custom components, dedicated long-term maintenance team, granular accessibility control </a:t>
            </a:r>
            <a:endParaRPr lang="en-US" dirty="0"/>
          </a:p>
        </p:txBody>
      </p:sp>
      <p:pic>
        <p:nvPicPr>
          <p:cNvPr id="4" name="Immagine 3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17BB81B9-0087-A6BB-585A-97CFDC33D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28" y="955398"/>
            <a:ext cx="7457662" cy="36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4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B31BB25-D7CA-FAC9-85AA-E785074DF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A2CFDE5-043F-74D1-BED0-E8CA0ECD62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Research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impact and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conclusions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70E34097-CDD4-EC42-BD04-2CBF60ADF1ED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DDBE518-0CB6-EC10-C1C5-54B74D8DEC7B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8039BF-D0C9-17D1-610D-A1378279AC36}"/>
              </a:ext>
            </a:extLst>
          </p:cNvPr>
          <p:cNvSpPr txBox="1"/>
          <p:nvPr/>
        </p:nvSpPr>
        <p:spPr>
          <a:xfrm>
            <a:off x="8518560" y="6482191"/>
            <a:ext cx="62924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16/16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EF7F73-3BAE-46D1-D7FC-6CE6B409B5DD}"/>
              </a:ext>
            </a:extLst>
          </p:cNvPr>
          <p:cNvSpPr txBox="1"/>
          <p:nvPr/>
        </p:nvSpPr>
        <p:spPr>
          <a:xfrm>
            <a:off x="180023" y="961109"/>
            <a:ext cx="919144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Key contributions</a:t>
            </a:r>
            <a:r>
              <a:rPr lang="en-US" sz="2000" dirty="0">
                <a:latin typeface="Segoe UI"/>
              </a:rPr>
              <a:t>:</a:t>
            </a:r>
            <a:endParaRPr lang="it-IT" sz="2000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  <a:cs typeface="Segoe UI"/>
              </a:rPr>
              <a:t>Systematic evaluation methodology</a:t>
            </a:r>
            <a:r>
              <a:rPr lang="en-US" sz="2000" dirty="0">
                <a:latin typeface="Segoe UI"/>
                <a:cs typeface="Segoe UI"/>
              </a:rPr>
              <a:t> on evidence-based formal metrics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First quantitative framework</a:t>
            </a:r>
            <a:r>
              <a:rPr lang="en-US" sz="2000" dirty="0">
                <a:latin typeface="Segoe UI"/>
              </a:rPr>
              <a:t> for cross-platform accessibility assessments 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Systematic methodology</a:t>
            </a:r>
            <a:r>
              <a:rPr lang="en-US" sz="2000" dirty="0">
                <a:latin typeface="Segoe UI"/>
              </a:rPr>
              <a:t> bridging WCAG theory to mobile practice</a:t>
            </a:r>
            <a:endParaRPr lang="en-US" dirty="0"/>
          </a:p>
          <a:p>
            <a:endParaRPr lang="en-US" sz="2000" dirty="0">
              <a:latin typeface="Segoe UI"/>
            </a:endParaRPr>
          </a:p>
          <a:p>
            <a:r>
              <a:rPr lang="en-US" sz="2000" b="1" dirty="0">
                <a:latin typeface="Segoe UI"/>
              </a:rPr>
              <a:t>Research answers: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RQ1</a:t>
            </a:r>
            <a:r>
              <a:rPr lang="en-US" sz="2000" dirty="0">
                <a:latin typeface="Segoe UI"/>
              </a:rPr>
              <a:t>: No framework accessible by default – intervention required for both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RQ2</a:t>
            </a:r>
            <a:r>
              <a:rPr lang="en-US" sz="2000" dirty="0">
                <a:latin typeface="Segoe UI"/>
              </a:rPr>
              <a:t>: Both achieve high WCAG compliance with proper implementation </a:t>
            </a:r>
            <a:endParaRPr lang="en-US" dirty="0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RQ3</a:t>
            </a:r>
            <a:r>
              <a:rPr lang="en-US" sz="2000" dirty="0">
                <a:latin typeface="Segoe UI"/>
              </a:rPr>
              <a:t>: React Native requires 45% less code for equivalent accessibility</a:t>
            </a:r>
            <a:endParaRPr lang="en-US" dirty="0">
              <a:latin typeface="Segoe UI"/>
            </a:endParaRPr>
          </a:p>
        </p:txBody>
      </p:sp>
      <p:pic>
        <p:nvPicPr>
          <p:cNvPr id="10" name="Immagine 9" descr="Immagine che contiene simbolo, Carattere, Elementi grafici, logo&#10;&#10;Il contenuto generato dall&amp;#39;IA potrebbe non essere corretto.">
            <a:extLst>
              <a:ext uri="{FF2B5EF4-FFF2-40B4-BE49-F238E27FC236}">
                <a16:creationId xmlns:a16="http://schemas.microsoft.com/office/drawing/2014/main" id="{C7E6B5DB-9120-E854-A01B-48440260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838" y="4103782"/>
            <a:ext cx="1663345" cy="1983037"/>
          </a:xfrm>
          <a:prstGeom prst="rect">
            <a:avLst/>
          </a:prstGeom>
        </p:spPr>
      </p:pic>
      <p:pic>
        <p:nvPicPr>
          <p:cNvPr id="11" name="Immagine 10" descr="Research - Free marketing icons">
            <a:extLst>
              <a:ext uri="{FF2B5EF4-FFF2-40B4-BE49-F238E27FC236}">
                <a16:creationId xmlns:a16="http://schemas.microsoft.com/office/drawing/2014/main" id="{37CBD625-1E4C-BB19-6F9E-6C1AF96E5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777" y="4117554"/>
            <a:ext cx="1663346" cy="19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7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453650" y="1099713"/>
            <a:ext cx="8061432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Definition</a:t>
            </a:r>
            <a:r>
              <a:rPr lang="it-IT" sz="2000" dirty="0">
                <a:latin typeface="Segoe UI"/>
              </a:rPr>
              <a:t>: </a:t>
            </a:r>
            <a:r>
              <a:rPr lang="it-IT" sz="2000" dirty="0" err="1">
                <a:latin typeface="Segoe UI"/>
              </a:rPr>
              <a:t>Ability</a:t>
            </a:r>
            <a:r>
              <a:rPr lang="it-IT" sz="2000" dirty="0">
                <a:latin typeface="Segoe UI"/>
              </a:rPr>
              <a:t> for users to </a:t>
            </a:r>
            <a:r>
              <a:rPr lang="it-IT" sz="2000" dirty="0" err="1">
                <a:latin typeface="Segoe UI"/>
              </a:rPr>
              <a:t>fully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perceive</a:t>
            </a:r>
            <a:r>
              <a:rPr lang="it-IT" sz="2000" dirty="0">
                <a:latin typeface="Segoe UI"/>
              </a:rPr>
              <a:t>, </a:t>
            </a:r>
            <a:r>
              <a:rPr lang="it-IT" sz="2000" dirty="0" err="1">
                <a:latin typeface="Segoe UI"/>
              </a:rPr>
              <a:t>understand</a:t>
            </a:r>
            <a:r>
              <a:rPr lang="it-IT" sz="2000" dirty="0">
                <a:latin typeface="Segoe UI"/>
              </a:rPr>
              <a:t>, navigate, and </a:t>
            </a:r>
            <a:r>
              <a:rPr lang="it-IT" sz="2000" dirty="0" err="1">
                <a:latin typeface="Segoe UI"/>
              </a:rPr>
              <a:t>interact</a:t>
            </a:r>
            <a:r>
              <a:rPr lang="it-IT" sz="2000" dirty="0">
                <a:latin typeface="Segoe UI"/>
              </a:rPr>
              <a:t> with </a:t>
            </a:r>
            <a:r>
              <a:rPr lang="it-IT" sz="2000" dirty="0" err="1">
                <a:latin typeface="Segoe UI"/>
              </a:rPr>
              <a:t>digital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regardless</a:t>
            </a:r>
            <a:r>
              <a:rPr lang="it-IT" sz="2000" dirty="0">
                <a:latin typeface="Segoe UI"/>
              </a:rPr>
              <a:t> of capabilities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The mobile reality:</a:t>
            </a:r>
            <a:endParaRPr lang="it-IT" b="1" dirty="0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dirty="0">
                <a:latin typeface="Segoe UI"/>
              </a:rPr>
              <a:t>1.3 </a:t>
            </a:r>
            <a:r>
              <a:rPr lang="it-IT" sz="2000" dirty="0" err="1">
                <a:latin typeface="Segoe UI"/>
              </a:rPr>
              <a:t>billion</a:t>
            </a:r>
            <a:r>
              <a:rPr lang="it-IT" sz="2000" dirty="0">
                <a:latin typeface="Segoe UI"/>
              </a:rPr>
              <a:t> people </a:t>
            </a:r>
            <a:r>
              <a:rPr lang="it-IT" sz="2000" dirty="0" err="1">
                <a:latin typeface="Segoe UI"/>
              </a:rPr>
              <a:t>worldwide</a:t>
            </a:r>
            <a:r>
              <a:rPr lang="it-IT" sz="2000" dirty="0">
                <a:latin typeface="Segoe UI"/>
              </a:rPr>
              <a:t> live with </a:t>
            </a:r>
            <a:r>
              <a:rPr lang="it-IT" sz="2000" dirty="0" err="1">
                <a:latin typeface="Segoe UI"/>
              </a:rPr>
              <a:t>disabilities</a:t>
            </a:r>
            <a:r>
              <a:rPr lang="it-IT" sz="2000" dirty="0">
                <a:latin typeface="Segoe UI"/>
              </a:rPr>
              <a:t> (WHO, 2023)</a:t>
            </a:r>
            <a:endParaRPr lang="it-IT" dirty="0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Mobile-first</a:t>
            </a:r>
            <a:r>
              <a:rPr lang="it-IT" sz="2000" dirty="0">
                <a:latin typeface="Segoe UI"/>
              </a:rPr>
              <a:t> era: 6.8 </a:t>
            </a:r>
            <a:r>
              <a:rPr lang="it-IT" sz="2000" dirty="0" err="1">
                <a:latin typeface="Segoe UI"/>
              </a:rPr>
              <a:t>billion</a:t>
            </a:r>
            <a:r>
              <a:rPr lang="it-IT" sz="2000" dirty="0">
                <a:latin typeface="Segoe UI"/>
              </a:rPr>
              <a:t> smartphone users </a:t>
            </a:r>
            <a:r>
              <a:rPr lang="it-IT" sz="2000" dirty="0" err="1">
                <a:latin typeface="Segoe UI"/>
              </a:rPr>
              <a:t>globally</a:t>
            </a:r>
            <a:endParaRPr lang="it-IT" dirty="0" err="1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dirty="0">
                <a:latin typeface="Segoe UI"/>
              </a:rPr>
              <a:t>Mobile </a:t>
            </a:r>
            <a:r>
              <a:rPr lang="it-IT" sz="2000" dirty="0" err="1">
                <a:latin typeface="Segoe UI"/>
              </a:rPr>
              <a:t>interfaces</a:t>
            </a:r>
            <a:r>
              <a:rPr lang="it-IT" sz="2000" dirty="0">
                <a:latin typeface="Segoe UI"/>
              </a:rPr>
              <a:t> create new </a:t>
            </a:r>
            <a:r>
              <a:rPr lang="it-IT" sz="2000" b="1" dirty="0" err="1">
                <a:latin typeface="Segoe UI"/>
              </a:rPr>
              <a:t>accessibility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barriers</a:t>
            </a:r>
            <a:r>
              <a:rPr lang="it-IT" sz="2000" dirty="0">
                <a:latin typeface="Segoe UI"/>
              </a:rPr>
              <a:t>: small screens, </a:t>
            </a:r>
            <a:r>
              <a:rPr lang="it-IT" sz="2000" dirty="0" err="1">
                <a:latin typeface="Segoe UI"/>
              </a:rPr>
              <a:t>orientation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changes</a:t>
            </a:r>
            <a:r>
              <a:rPr lang="it-IT" sz="2000" dirty="0">
                <a:latin typeface="Segoe UI"/>
              </a:rPr>
              <a:t>, performances impact</a:t>
            </a:r>
          </a:p>
          <a:p>
            <a:pPr marL="457200" lvl="1" algn="just"/>
            <a:endParaRPr lang="it-IT" sz="2000" dirty="0">
              <a:latin typeface="Segoe UI"/>
            </a:endParaRPr>
          </a:p>
        </p:txBody>
      </p:sp>
      <p:pic>
        <p:nvPicPr>
          <p:cNvPr id="5" name="Immagine 4" descr="Accessibility and Its Role in Modern Web Design | PDD">
            <a:extLst>
              <a:ext uri="{FF2B5EF4-FFF2-40B4-BE49-F238E27FC236}">
                <a16:creationId xmlns:a16="http://schemas.microsoft.com/office/drawing/2014/main" id="{EF12A864-112E-F996-B3F7-54DC3995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16" y="4056730"/>
            <a:ext cx="2167760" cy="2068438"/>
          </a:xfrm>
          <a:prstGeom prst="rect">
            <a:avLst/>
          </a:prstGeom>
        </p:spPr>
      </p:pic>
      <p:pic>
        <p:nvPicPr>
          <p:cNvPr id="6" name="Immagine 5" descr="Why is accessibility important for your research paper? - Author Services">
            <a:extLst>
              <a:ext uri="{FF2B5EF4-FFF2-40B4-BE49-F238E27FC236}">
                <a16:creationId xmlns:a16="http://schemas.microsoft.com/office/drawing/2014/main" id="{4D8FC78E-1823-38E8-7849-5D854B590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54" y="4196746"/>
            <a:ext cx="2629228" cy="176212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E3ACB9-97AA-EDB0-7E53-F2DD684E6A09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92DEFCB-D513-1CAA-0CD1-ED611DD0E742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2/16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0" name="Shape 99">
            <a:extLst>
              <a:ext uri="{FF2B5EF4-FFF2-40B4-BE49-F238E27FC236}">
                <a16:creationId xmlns:a16="http://schemas.microsoft.com/office/drawing/2014/main" id="{8A0F8872-BF75-949E-0A25-96FFB1B80E6A}"/>
              </a:ext>
            </a:extLst>
          </p:cNvPr>
          <p:cNvSpPr txBox="1">
            <a:spLocks/>
          </p:cNvSpPr>
          <p:nvPr/>
        </p:nvSpPr>
        <p:spPr>
          <a:xfrm>
            <a:off x="457200" y="-182567"/>
            <a:ext cx="6714148" cy="122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First and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not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least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: Mobile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accessibility</a:t>
            </a:r>
            <a:endParaRPr lang="it-IT" dirty="0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064AAFD-CCD5-EDE4-D5E5-BC88EB447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3CC3A917-BEB3-2417-C063-1AF4C9EE23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Accessibility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guidelines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gap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97A5F0D6-FE7D-1E3B-9D0B-638483D05C46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AE3D95-449B-CD3B-A32C-CE2E1E3BC12F}"/>
              </a:ext>
            </a:extLst>
          </p:cNvPr>
          <p:cNvSpPr txBox="1"/>
          <p:nvPr/>
        </p:nvSpPr>
        <p:spPr>
          <a:xfrm>
            <a:off x="453650" y="969267"/>
            <a:ext cx="5639234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1800" b="1" dirty="0" err="1">
                <a:latin typeface="Segoe UI"/>
              </a:rPr>
              <a:t>Current</a:t>
            </a:r>
            <a:r>
              <a:rPr lang="it-IT" sz="1800" b="1" dirty="0">
                <a:latin typeface="Segoe UI"/>
              </a:rPr>
              <a:t> standards:</a:t>
            </a:r>
            <a:endParaRPr lang="it-IT" sz="180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WCAG 2.2 (2023):</a:t>
            </a:r>
            <a:r>
              <a:rPr lang="it-IT" sz="1800" dirty="0">
                <a:latin typeface="Segoe UI"/>
              </a:rPr>
              <a:t> 4 </a:t>
            </a:r>
            <a:r>
              <a:rPr lang="it-IT" sz="1800" dirty="0" err="1">
                <a:latin typeface="Segoe UI"/>
              </a:rPr>
              <a:t>principles</a:t>
            </a:r>
            <a:r>
              <a:rPr lang="it-IT" sz="1800" dirty="0">
                <a:latin typeface="Segoe UI"/>
              </a:rPr>
              <a:t>, 3 </a:t>
            </a:r>
            <a:r>
              <a:rPr lang="it-IT" sz="1800" dirty="0" err="1">
                <a:latin typeface="Segoe UI"/>
              </a:rPr>
              <a:t>levels</a:t>
            </a:r>
            <a:r>
              <a:rPr lang="it-IT" sz="1800" dirty="0">
                <a:latin typeface="Segoe UI"/>
              </a:rPr>
              <a:t> of </a:t>
            </a:r>
            <a:r>
              <a:rPr lang="it-IT" sz="1800" dirty="0" err="1">
                <a:latin typeface="Segoe UI"/>
              </a:rPr>
              <a:t>conformance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>
                <a:latin typeface="Segoe UI"/>
              </a:rPr>
              <a:t>web-</a:t>
            </a:r>
            <a:r>
              <a:rPr lang="it-IT" sz="1800" b="1" dirty="0" err="1">
                <a:latin typeface="Segoe UI"/>
              </a:rPr>
              <a:t>focused</a:t>
            </a:r>
            <a:endParaRPr lang="it-IT" sz="1800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MCAG (2015):</a:t>
            </a:r>
            <a:r>
              <a:rPr lang="it-IT" sz="1800" dirty="0">
                <a:latin typeface="Segoe UI"/>
              </a:rPr>
              <a:t> Mobile </a:t>
            </a:r>
            <a:r>
              <a:rPr lang="it-IT" sz="1800" dirty="0" err="1">
                <a:latin typeface="Segoe UI"/>
              </a:rPr>
              <a:t>adaptation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 err="1">
                <a:latin typeface="Segoe UI"/>
              </a:rPr>
              <a:t>based</a:t>
            </a:r>
            <a:r>
              <a:rPr lang="it-IT" sz="1800" b="1" dirty="0">
                <a:latin typeface="Segoe UI"/>
              </a:rPr>
              <a:t> on WCAG 2.0</a:t>
            </a:r>
            <a:endParaRPr lang="it-IT" sz="180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WCAG2Mobile (2025):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Recent</a:t>
            </a:r>
            <a:r>
              <a:rPr lang="it-IT" sz="1800" dirty="0">
                <a:latin typeface="Segoe UI"/>
              </a:rPr>
              <a:t> mobile </a:t>
            </a:r>
            <a:r>
              <a:rPr lang="it-IT" sz="1800" dirty="0" err="1">
                <a:latin typeface="Segoe UI"/>
              </a:rPr>
              <a:t>guidance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 err="1">
                <a:latin typeface="Segoe UI"/>
              </a:rPr>
              <a:t>interpretations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only</a:t>
            </a:r>
            <a:endParaRPr lang="it-IT" sz="1800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1800" b="1" dirty="0">
              <a:latin typeface="Segoe UI"/>
            </a:endParaRPr>
          </a:p>
          <a:p>
            <a:pPr algn="just"/>
            <a:r>
              <a:rPr lang="it-IT" sz="1800" b="1" dirty="0">
                <a:latin typeface="Segoe UI"/>
                <a:cs typeface="Segoe UI"/>
              </a:rPr>
              <a:t>The </a:t>
            </a:r>
            <a:r>
              <a:rPr lang="it-IT" sz="1800" b="1" dirty="0" err="1">
                <a:latin typeface="Segoe UI"/>
                <a:cs typeface="Segoe UI"/>
              </a:rPr>
              <a:t>problem</a:t>
            </a:r>
            <a:r>
              <a:rPr lang="it-IT" sz="1800" b="1" dirty="0">
                <a:latin typeface="Segoe UI"/>
                <a:cs typeface="Segoe UI"/>
              </a:rPr>
              <a:t>:</a:t>
            </a:r>
            <a:endParaRPr lang="it-IT" sz="1800">
              <a:cs typeface="Segoe UI"/>
            </a:endParaRPr>
          </a:p>
          <a:p>
            <a:pPr algn="just"/>
            <a:r>
              <a:rPr lang="it-IT" sz="1800" b="1" dirty="0">
                <a:latin typeface="Segoe UI"/>
                <a:cs typeface="Segoe UI"/>
              </a:rPr>
              <a:t>- </a:t>
            </a:r>
            <a:r>
              <a:rPr lang="it-IT" sz="1800" b="1" dirty="0" err="1">
                <a:latin typeface="Segoe UI"/>
                <a:cs typeface="Segoe UI"/>
              </a:rPr>
              <a:t>Implementation</a:t>
            </a:r>
            <a:r>
              <a:rPr lang="it-IT" sz="1800" b="1" dirty="0">
                <a:latin typeface="Segoe UI"/>
                <a:cs typeface="Segoe UI"/>
              </a:rPr>
              <a:t> </a:t>
            </a:r>
            <a:r>
              <a:rPr lang="it-IT" sz="1800" b="1" dirty="0" err="1">
                <a:latin typeface="Segoe UI"/>
                <a:cs typeface="Segoe UI"/>
              </a:rPr>
              <a:t>void</a:t>
            </a:r>
            <a:r>
              <a:rPr lang="it-IT" sz="1800" b="1" dirty="0">
                <a:latin typeface="Segoe UI"/>
                <a:cs typeface="Segoe UI"/>
              </a:rPr>
              <a:t>: </a:t>
            </a:r>
            <a:r>
              <a:rPr lang="it-IT" sz="1800" dirty="0">
                <a:latin typeface="Segoe UI"/>
                <a:cs typeface="Segoe UI"/>
              </a:rPr>
              <a:t>No </a:t>
            </a:r>
            <a:r>
              <a:rPr lang="it-IT" sz="1800" dirty="0" err="1">
                <a:latin typeface="Segoe UI"/>
                <a:cs typeface="Segoe UI"/>
              </a:rPr>
              <a:t>comprehensive</a:t>
            </a:r>
            <a:r>
              <a:rPr lang="it-IT" sz="1800" dirty="0">
                <a:latin typeface="Segoe UI"/>
                <a:cs typeface="Segoe UI"/>
              </a:rPr>
              <a:t> mobile-native framework </a:t>
            </a:r>
            <a:r>
              <a:rPr lang="it-IT" sz="1800" dirty="0" err="1">
                <a:latin typeface="Segoe UI"/>
                <a:cs typeface="Segoe UI"/>
              </a:rPr>
              <a:t>since</a:t>
            </a:r>
            <a:r>
              <a:rPr lang="it-IT" sz="1800" dirty="0">
                <a:latin typeface="Segoe UI"/>
                <a:cs typeface="Segoe UI"/>
              </a:rPr>
              <a:t> MCAG (2015)</a:t>
            </a:r>
            <a:endParaRPr lang="it-IT" sz="1800"/>
          </a:p>
          <a:p>
            <a:pPr algn="just"/>
            <a:r>
              <a:rPr lang="it-IT" sz="1800" b="1" dirty="0">
                <a:latin typeface="Segoe UI"/>
                <a:cs typeface="Segoe UI"/>
              </a:rPr>
              <a:t>- </a:t>
            </a:r>
            <a:r>
              <a:rPr lang="it-IT" sz="1800" b="1" dirty="0" err="1">
                <a:latin typeface="Segoe UI"/>
                <a:cs typeface="Segoe UI"/>
              </a:rPr>
              <a:t>Guidance</a:t>
            </a:r>
            <a:r>
              <a:rPr lang="it-IT" sz="1800" b="1" dirty="0">
                <a:latin typeface="Segoe UI"/>
                <a:cs typeface="Segoe UI"/>
              </a:rPr>
              <a:t> gap: </a:t>
            </a:r>
            <a:r>
              <a:rPr lang="it-IT" sz="1800" dirty="0" err="1">
                <a:latin typeface="Segoe UI"/>
                <a:cs typeface="Segoe UI"/>
              </a:rPr>
              <a:t>Only</a:t>
            </a:r>
            <a:r>
              <a:rPr lang="it-IT" sz="1800" dirty="0">
                <a:latin typeface="Segoe UI"/>
                <a:cs typeface="Segoe UI"/>
              </a:rPr>
              <a:t> </a:t>
            </a:r>
            <a:r>
              <a:rPr lang="it-IT" sz="1800" dirty="0" err="1">
                <a:latin typeface="Segoe UI"/>
                <a:cs typeface="Segoe UI"/>
              </a:rPr>
              <a:t>interpretations</a:t>
            </a:r>
            <a:r>
              <a:rPr lang="it-IT" sz="1800" dirty="0">
                <a:latin typeface="Segoe UI"/>
                <a:cs typeface="Segoe UI"/>
              </a:rPr>
              <a:t>, </a:t>
            </a:r>
            <a:r>
              <a:rPr lang="it-IT" sz="1800" dirty="0" err="1">
                <a:latin typeface="Segoe UI"/>
                <a:cs typeface="Segoe UI"/>
              </a:rPr>
              <a:t>not</a:t>
            </a:r>
            <a:r>
              <a:rPr lang="it-IT" sz="1800" dirty="0">
                <a:latin typeface="Segoe UI"/>
                <a:cs typeface="Segoe UI"/>
              </a:rPr>
              <a:t> </a:t>
            </a:r>
            <a:r>
              <a:rPr lang="it-IT" sz="1800" dirty="0" err="1">
                <a:latin typeface="Segoe UI"/>
                <a:cs typeface="Segoe UI"/>
              </a:rPr>
              <a:t>actionable</a:t>
            </a:r>
            <a:r>
              <a:rPr lang="it-IT" sz="1800" dirty="0">
                <a:latin typeface="Segoe UI"/>
                <a:cs typeface="Segoe UI"/>
              </a:rPr>
              <a:t> </a:t>
            </a:r>
            <a:r>
              <a:rPr lang="it-IT" sz="1800" dirty="0" err="1">
                <a:latin typeface="Segoe UI"/>
                <a:cs typeface="Segoe UI"/>
              </a:rPr>
              <a:t>implementation</a:t>
            </a:r>
            <a:r>
              <a:rPr lang="it-IT" sz="1800" dirty="0">
                <a:latin typeface="Segoe UI"/>
                <a:cs typeface="Segoe UI"/>
              </a:rPr>
              <a:t> patterns</a:t>
            </a:r>
            <a:endParaRPr lang="it-IT" sz="1800"/>
          </a:p>
          <a:p>
            <a:pPr algn="just"/>
            <a:r>
              <a:rPr lang="it-IT" sz="1800" b="1" dirty="0">
                <a:latin typeface="Segoe UI"/>
                <a:cs typeface="Segoe UI"/>
              </a:rPr>
              <a:t>- Developer </a:t>
            </a:r>
            <a:r>
              <a:rPr lang="it-IT" sz="1800" b="1" dirty="0" err="1">
                <a:latin typeface="Segoe UI"/>
                <a:cs typeface="Segoe UI"/>
              </a:rPr>
              <a:t>isolation</a:t>
            </a:r>
            <a:r>
              <a:rPr lang="it-IT" sz="1800" b="1" dirty="0">
                <a:latin typeface="Segoe UI"/>
                <a:cs typeface="Segoe UI"/>
              </a:rPr>
              <a:t>: </a:t>
            </a:r>
            <a:r>
              <a:rPr lang="it-IT" sz="1800" dirty="0" err="1">
                <a:latin typeface="Segoe UI"/>
                <a:cs typeface="Segoe UI"/>
              </a:rPr>
              <a:t>Scattered</a:t>
            </a:r>
            <a:r>
              <a:rPr lang="it-IT" sz="1800" dirty="0">
                <a:latin typeface="Segoe UI"/>
                <a:cs typeface="Segoe UI"/>
              </a:rPr>
              <a:t> </a:t>
            </a:r>
            <a:r>
              <a:rPr lang="it-IT" sz="1800" dirty="0" err="1">
                <a:latin typeface="Segoe UI"/>
                <a:cs typeface="Segoe UI"/>
              </a:rPr>
              <a:t>resources</a:t>
            </a:r>
            <a:r>
              <a:rPr lang="it-IT" sz="1800" dirty="0">
                <a:latin typeface="Segoe UI"/>
                <a:cs typeface="Segoe UI"/>
              </a:rPr>
              <a:t> force </a:t>
            </a:r>
            <a:endParaRPr lang="it-IT" sz="1800"/>
          </a:p>
          <a:p>
            <a:pPr algn="just"/>
            <a:r>
              <a:rPr lang="it-IT" sz="1800" dirty="0">
                <a:latin typeface="Segoe UI"/>
                <a:cs typeface="Segoe UI"/>
              </a:rPr>
              <a:t>ad-hoc </a:t>
            </a:r>
            <a:r>
              <a:rPr lang="it-IT" sz="1800" dirty="0" err="1">
                <a:latin typeface="Segoe UI"/>
                <a:cs typeface="Segoe UI"/>
              </a:rPr>
              <a:t>accessibility</a:t>
            </a:r>
            <a:r>
              <a:rPr lang="it-IT" sz="1800" dirty="0">
                <a:latin typeface="Segoe UI"/>
                <a:cs typeface="Segoe UI"/>
              </a:rPr>
              <a:t> </a:t>
            </a:r>
            <a:r>
              <a:rPr lang="it-IT" sz="1800" dirty="0" err="1">
                <a:latin typeface="Segoe UI"/>
                <a:cs typeface="Segoe UI"/>
              </a:rPr>
              <a:t>solutions</a:t>
            </a:r>
            <a:endParaRPr lang="it-IT" sz="1800" dirty="0"/>
          </a:p>
          <a:p>
            <a:pPr marL="285750" indent="-285750" algn="just">
              <a:buFont typeface="Arial"/>
              <a:buChar char="•"/>
            </a:pPr>
            <a:endParaRPr lang="it-IT" sz="1800" dirty="0">
              <a:latin typeface="Segoe UI"/>
            </a:endParaRPr>
          </a:p>
          <a:p>
            <a:pPr algn="just"/>
            <a:r>
              <a:rPr lang="it-IT" sz="1800" b="1" dirty="0" err="1">
                <a:latin typeface="Segoe UI"/>
              </a:rPr>
              <a:t>Result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Lack</a:t>
            </a:r>
            <a:r>
              <a:rPr lang="it-IT" sz="1800" dirty="0">
                <a:latin typeface="Segoe UI"/>
              </a:rPr>
              <a:t> of </a:t>
            </a:r>
            <a:r>
              <a:rPr lang="it-IT" sz="1800" dirty="0" err="1">
                <a:latin typeface="Segoe UI"/>
              </a:rPr>
              <a:t>comprehensive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accessibility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implementation</a:t>
            </a:r>
            <a:r>
              <a:rPr lang="it-IT" sz="1800" dirty="0">
                <a:latin typeface="Segoe UI"/>
              </a:rPr>
              <a:t> and </a:t>
            </a:r>
            <a:r>
              <a:rPr lang="it-IT" sz="1800" dirty="0" err="1">
                <a:latin typeface="Segoe UI"/>
              </a:rPr>
              <a:t>consistent</a:t>
            </a:r>
            <a:r>
              <a:rPr lang="it-IT" sz="1800" dirty="0">
                <a:latin typeface="Segoe UI"/>
              </a:rPr>
              <a:t> patterns</a:t>
            </a:r>
          </a:p>
          <a:p>
            <a:pPr algn="just"/>
            <a:endParaRPr lang="it-IT" sz="1800" b="1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760BC94-A925-87D7-27C4-9C42262B13C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https://tatticadigitale.it/wp-content/uploads/2025/03/web-content-accessibility-guidelines-wcag-digital-rank.jpg">
            <a:extLst>
              <a:ext uri="{FF2B5EF4-FFF2-40B4-BE49-F238E27FC236}">
                <a16:creationId xmlns:a16="http://schemas.microsoft.com/office/drawing/2014/main" id="{82105AC8-DBE3-3763-4DA4-8979D449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32" y="1718791"/>
            <a:ext cx="2573634" cy="1548912"/>
          </a:xfrm>
          <a:prstGeom prst="rect">
            <a:avLst/>
          </a:prstGeom>
        </p:spPr>
      </p:pic>
      <p:pic>
        <p:nvPicPr>
          <p:cNvPr id="4" name="Immagine 3" descr="World Wide Web Consortium - Wikipedia">
            <a:extLst>
              <a:ext uri="{FF2B5EF4-FFF2-40B4-BE49-F238E27FC236}">
                <a16:creationId xmlns:a16="http://schemas.microsoft.com/office/drawing/2014/main" id="{2B7CAD8A-21FA-88BB-2B45-D08403F97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274" y="4030310"/>
            <a:ext cx="1984550" cy="132202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330E72-86C3-D0C4-A0E1-91315405442C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3/16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9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243EF6F-E203-4CDA-767E-91AC080D5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6E8F8A4B-0EAB-B75B-C462-71C1CC419A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Platform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gap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4101D091-5542-8269-4D24-8B63E9FD0726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71F353F-6517-B43B-4E20-96E5C0FA0CC8}"/>
              </a:ext>
            </a:extLst>
          </p:cNvPr>
          <p:cNvSpPr txBox="1"/>
          <p:nvPr/>
        </p:nvSpPr>
        <p:spPr>
          <a:xfrm>
            <a:off x="453650" y="962003"/>
            <a:ext cx="5734119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Platform </a:t>
            </a:r>
            <a:r>
              <a:rPr lang="it-IT" sz="2000" b="1" err="1">
                <a:latin typeface="Segoe UI"/>
              </a:rPr>
              <a:t>differences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iOS:</a:t>
            </a:r>
            <a:r>
              <a:rPr lang="it-IT" sz="2000" dirty="0">
                <a:latin typeface="Segoe UI"/>
              </a:rPr>
              <a:t> VoiceOver, Voice Control, Switch Control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Android: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TalkBack</a:t>
            </a:r>
            <a:r>
              <a:rPr lang="it-IT" sz="2000" dirty="0">
                <a:latin typeface="Segoe UI"/>
              </a:rPr>
              <a:t>, Switch Access</a:t>
            </a: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Framework </a:t>
            </a:r>
            <a:r>
              <a:rPr lang="it-IT" sz="2000" b="1" err="1">
                <a:latin typeface="Segoe UI"/>
              </a:rPr>
              <a:t>responses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Flutter:</a:t>
            </a:r>
            <a:r>
              <a:rPr lang="it-IT" sz="2000" dirty="0">
                <a:latin typeface="Segoe UI"/>
              </a:rPr>
              <a:t> Single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tree</a:t>
            </a:r>
            <a:r>
              <a:rPr lang="it-IT" sz="2000" dirty="0">
                <a:latin typeface="Segoe UI"/>
              </a:rPr>
              <a:t>, </a:t>
            </a:r>
            <a:r>
              <a:rPr lang="it-IT" sz="2000" err="1">
                <a:latin typeface="Segoe UI"/>
              </a:rPr>
              <a:t>platform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adaptation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layer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React Native:</a:t>
            </a:r>
            <a:r>
              <a:rPr lang="it-IT" sz="2000" dirty="0">
                <a:latin typeface="Segoe UI"/>
              </a:rPr>
              <a:t> Platform-</a:t>
            </a:r>
            <a:r>
              <a:rPr lang="it-IT" sz="2000" err="1">
                <a:latin typeface="Segoe UI"/>
              </a:rPr>
              <a:t>specific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props</a:t>
            </a:r>
            <a:r>
              <a:rPr lang="it-IT" sz="2000" dirty="0">
                <a:latin typeface="Segoe UI"/>
              </a:rPr>
              <a:t>, native bridge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The developer challenge: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Budai (2024):</a:t>
            </a:r>
            <a:r>
              <a:rPr lang="it-IT" sz="2000" dirty="0">
                <a:latin typeface="Segoe UI"/>
              </a:rPr>
              <a:t> Flutter-</a:t>
            </a:r>
            <a:r>
              <a:rPr lang="it-IT" sz="2000" dirty="0" err="1">
                <a:latin typeface="Segoe UI"/>
              </a:rPr>
              <a:t>focused</a:t>
            </a:r>
            <a:r>
              <a:rPr lang="it-IT" sz="2000" dirty="0">
                <a:latin typeface="Segoe UI"/>
              </a:rPr>
              <a:t> component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→ </a:t>
            </a:r>
            <a:r>
              <a:rPr lang="it-IT" sz="2000" dirty="0" err="1">
                <a:latin typeface="Segoe UI"/>
              </a:rPr>
              <a:t>fragmented</a:t>
            </a:r>
            <a:r>
              <a:rPr lang="it-IT" sz="2000" dirty="0">
                <a:latin typeface="Segoe UI"/>
              </a:rPr>
              <a:t> knowledge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Gap </a:t>
            </a:r>
            <a:r>
              <a:rPr lang="it-IT" sz="2000" b="1" dirty="0" err="1">
                <a:latin typeface="Segoe UI"/>
              </a:rPr>
              <a:t>identified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No </a:t>
            </a:r>
            <a:r>
              <a:rPr lang="it-IT" sz="2000" dirty="0" err="1">
                <a:latin typeface="Segoe UI"/>
              </a:rPr>
              <a:t>comprehensive</a:t>
            </a:r>
            <a:r>
              <a:rPr lang="it-IT" sz="2000" dirty="0">
                <a:latin typeface="Segoe UI"/>
              </a:rPr>
              <a:t> learning </a:t>
            </a:r>
            <a:r>
              <a:rPr lang="it-IT" sz="2000" dirty="0" err="1">
                <a:latin typeface="Segoe UI"/>
              </a:rPr>
              <a:t>resource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bridging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platforms</a:t>
            </a:r>
            <a:endParaRPr lang="it-IT" dirty="0" err="1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A9457E0-A61A-EF46-8F34-5D70C35FAB5C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Understanding iOS vs. Android | Differences &amp; Features">
            <a:extLst>
              <a:ext uri="{FF2B5EF4-FFF2-40B4-BE49-F238E27FC236}">
                <a16:creationId xmlns:a16="http://schemas.microsoft.com/office/drawing/2014/main" id="{F5026892-4802-0EE3-A6F1-240BE79C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08" y="1721041"/>
            <a:ext cx="2619261" cy="1515508"/>
          </a:xfrm>
          <a:prstGeom prst="rect">
            <a:avLst/>
          </a:prstGeom>
        </p:spPr>
      </p:pic>
      <p:pic>
        <p:nvPicPr>
          <p:cNvPr id="3" name="Immagine 2" descr="Flutter vs React Native: Complete 2025 Framework Comparison Guide | Blog">
            <a:extLst>
              <a:ext uri="{FF2B5EF4-FFF2-40B4-BE49-F238E27FC236}">
                <a16:creationId xmlns:a16="http://schemas.microsoft.com/office/drawing/2014/main" id="{D18DBE3B-8AD3-1B9C-C92E-0B33C96F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207" y="3771624"/>
            <a:ext cx="2619261" cy="138041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781579-6834-9946-EAF5-54A6A734B96A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4/16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7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17983E5-CF95-8741-DEA7-C3AF254C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5E195266-A58B-C954-6C82-9B04C876A5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2116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AccessibleHub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Bridging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the gap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3A7B0FD7-5CDA-3F0A-2BC5-6CA3D936D35F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7C2D75-6FB7-ED85-84BE-1F3074E9DA60}"/>
              </a:ext>
            </a:extLst>
          </p:cNvPr>
          <p:cNvSpPr txBox="1"/>
          <p:nvPr/>
        </p:nvSpPr>
        <p:spPr>
          <a:xfrm>
            <a:off x="398566" y="962003"/>
            <a:ext cx="8474564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 err="1">
                <a:latin typeface="Segoe UI"/>
              </a:rPr>
              <a:t>Research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Questions</a:t>
            </a:r>
            <a:r>
              <a:rPr lang="it-IT" sz="2000" b="1" dirty="0">
                <a:latin typeface="Segoe UI"/>
              </a:rPr>
              <a:t> (RQ):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RQ1:</a:t>
            </a:r>
            <a:r>
              <a:rPr lang="it-IT" sz="2000" dirty="0">
                <a:latin typeface="Segoe UI"/>
              </a:rPr>
              <a:t> Are React Native </a:t>
            </a:r>
            <a:r>
              <a:rPr lang="it-IT" sz="2000" dirty="0" err="1">
                <a:latin typeface="Segoe UI"/>
              </a:rPr>
              <a:t>components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 by default?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RQ2:</a:t>
            </a:r>
            <a:r>
              <a:rPr lang="it-IT" sz="2000" dirty="0">
                <a:latin typeface="Segoe UI"/>
              </a:rPr>
              <a:t> Can non-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components</a:t>
            </a:r>
            <a:r>
              <a:rPr lang="it-IT" sz="2000" dirty="0">
                <a:latin typeface="Segoe UI"/>
              </a:rPr>
              <a:t> be made 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?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RQ3: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What's</a:t>
            </a:r>
            <a:r>
              <a:rPr lang="it-IT" sz="2000" dirty="0">
                <a:latin typeface="Segoe UI"/>
              </a:rPr>
              <a:t> the </a:t>
            </a:r>
            <a:r>
              <a:rPr lang="it-IT" sz="2000" dirty="0" err="1">
                <a:latin typeface="Segoe UI"/>
              </a:rPr>
              <a:t>implementation</a:t>
            </a:r>
            <a:r>
              <a:rPr lang="it-IT" sz="2000" dirty="0">
                <a:latin typeface="Segoe UI"/>
              </a:rPr>
              <a:t> cost (code overhead)?</a:t>
            </a: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 err="1">
                <a:latin typeface="Segoe UI"/>
                <a:cs typeface="Segoe UI"/>
              </a:rPr>
              <a:t>AccessibleHub</a:t>
            </a:r>
            <a:r>
              <a:rPr lang="it-IT" sz="2000" dirty="0">
                <a:latin typeface="Segoe UI"/>
                <a:cs typeface="Segoe UI"/>
              </a:rPr>
              <a:t>: React Native </a:t>
            </a:r>
            <a:r>
              <a:rPr lang="it-IT" sz="2000" dirty="0" err="1">
                <a:latin typeface="Segoe UI"/>
                <a:cs typeface="Segoe UI"/>
              </a:rPr>
              <a:t>application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tested</a:t>
            </a:r>
            <a:r>
              <a:rPr lang="it-IT" sz="2000" b="1" dirty="0">
                <a:latin typeface="Segoe UI"/>
                <a:cs typeface="Segoe UI"/>
              </a:rPr>
              <a:t> on </a:t>
            </a:r>
            <a:r>
              <a:rPr lang="it-IT" sz="2000" b="1" dirty="0" err="1">
                <a:latin typeface="Segoe UI"/>
                <a:cs typeface="Segoe UI"/>
              </a:rPr>
              <a:t>both</a:t>
            </a:r>
            <a:r>
              <a:rPr lang="it-IT" sz="2000" b="1" dirty="0">
                <a:latin typeface="Segoe UI"/>
                <a:cs typeface="Segoe UI"/>
              </a:rPr>
              <a:t> Android and </a:t>
            </a:r>
            <a:endParaRPr lang="it-IT" b="1" dirty="0"/>
          </a:p>
          <a:p>
            <a:pPr algn="just"/>
            <a:r>
              <a:rPr lang="it-IT" sz="2000" b="1" dirty="0">
                <a:latin typeface="Segoe UI"/>
                <a:cs typeface="Segoe UI"/>
              </a:rPr>
              <a:t>iOS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serving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as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practical</a:t>
            </a:r>
            <a:r>
              <a:rPr lang="it-IT" sz="2000" b="1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implementation</a:t>
            </a:r>
            <a:r>
              <a:rPr lang="it-IT" sz="2000" b="1" dirty="0">
                <a:latin typeface="Segoe UI"/>
                <a:cs typeface="Segoe UI"/>
              </a:rPr>
              <a:t> guide</a:t>
            </a:r>
            <a:r>
              <a:rPr lang="it-IT" sz="2000" dirty="0">
                <a:latin typeface="Segoe UI"/>
                <a:cs typeface="Segoe UI"/>
              </a:rPr>
              <a:t> for mobile developers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err="1">
                <a:latin typeface="Segoe UI"/>
                <a:cs typeface="Segoe UI"/>
              </a:rPr>
              <a:t>Every</a:t>
            </a:r>
            <a:r>
              <a:rPr lang="it-IT" sz="2000" b="1" dirty="0">
                <a:latin typeface="Segoe UI"/>
                <a:cs typeface="Segoe UI"/>
              </a:rPr>
              <a:t> screen </a:t>
            </a:r>
            <a:r>
              <a:rPr lang="it-IT" sz="2000" b="1" err="1">
                <a:latin typeface="Segoe UI"/>
                <a:cs typeface="Segoe UI"/>
              </a:rPr>
              <a:t>analyzed</a:t>
            </a:r>
            <a:r>
              <a:rPr lang="it-IT" sz="2000" dirty="0">
                <a:latin typeface="Segoe UI"/>
                <a:cs typeface="Segoe UI"/>
              </a:rPr>
              <a:t> for </a:t>
            </a:r>
            <a:r>
              <a:rPr lang="it-IT" sz="2000" err="1">
                <a:latin typeface="Segoe UI"/>
                <a:cs typeface="Segoe UI"/>
              </a:rPr>
              <a:t>accessibility</a:t>
            </a:r>
            <a:r>
              <a:rPr lang="it-IT" sz="2000" dirty="0">
                <a:latin typeface="Segoe UI"/>
                <a:cs typeface="Segoe UI"/>
              </a:rPr>
              <a:t> patterns + </a:t>
            </a:r>
            <a:r>
              <a:rPr lang="it-IT" sz="2000" err="1">
                <a:latin typeface="Segoe UI"/>
                <a:cs typeface="Segoe UI"/>
              </a:rPr>
              <a:t>implementation</a:t>
            </a:r>
            <a:r>
              <a:rPr lang="it-IT" sz="2000" dirty="0">
                <a:latin typeface="Segoe UI"/>
                <a:cs typeface="Segoe UI"/>
              </a:rPr>
              <a:t> costs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dirty="0">
                <a:latin typeface="Segoe UI"/>
                <a:cs typeface="Segoe UI"/>
              </a:rPr>
              <a:t>Developer-first </a:t>
            </a:r>
            <a:r>
              <a:rPr lang="it-IT" sz="2000" b="1" dirty="0" err="1">
                <a:latin typeface="Segoe UI"/>
                <a:cs typeface="Segoe UI"/>
              </a:rPr>
              <a:t>platform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bridging</a:t>
            </a:r>
            <a:r>
              <a:rPr lang="it-IT" sz="2000" dirty="0">
                <a:latin typeface="Segoe UI"/>
                <a:cs typeface="Segoe UI"/>
              </a:rPr>
              <a:t> WCAG theory to </a:t>
            </a:r>
            <a:r>
              <a:rPr lang="it-IT" sz="2000" dirty="0" err="1">
                <a:latin typeface="Segoe UI"/>
                <a:cs typeface="Segoe UI"/>
              </a:rPr>
              <a:t>executable</a:t>
            </a:r>
            <a:r>
              <a:rPr lang="it-IT" sz="2000" dirty="0">
                <a:latin typeface="Segoe UI"/>
                <a:cs typeface="Segoe UI"/>
              </a:rPr>
              <a:t> code</a:t>
            </a: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A043EEA-43A5-1FF0-971D-C709AE9B1F42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8" name="Immagine 7" descr="Immagine che contiene testo, schermata, Carattere, logo&#10;&#10;Il contenuto generato dall&amp;#39;IA potrebbe non essere corretto.">
            <a:extLst>
              <a:ext uri="{FF2B5EF4-FFF2-40B4-BE49-F238E27FC236}">
                <a16:creationId xmlns:a16="http://schemas.microsoft.com/office/drawing/2014/main" id="{C0419A26-53A3-540C-5666-C0675E76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35" y="3980073"/>
            <a:ext cx="5912501" cy="218914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365F30-8465-2795-16A1-A66D7D0A6CC8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5/16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A122F76-DB61-5BEA-2D30-0C0F796E2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7E868BD0-E212-7441-43EA-359EF50E56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AccessibleHub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Overview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endParaRPr lang="it-IT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4F4ECBF6-7752-D258-C09C-B96A435B5144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6ECD7E4-72B5-1A0E-0090-2BC39800FC1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90BC50-3610-7B20-EAF0-8D1936482577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6/16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2" name="Immagine 11" descr="Immagine che contiene testo, schermata, software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84212A0F-7EE2-A518-A768-3E896825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457" y="811345"/>
            <a:ext cx="4612627" cy="480840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7C2EFA3-84B3-3DEB-2054-F993B3690995}"/>
              </a:ext>
            </a:extLst>
          </p:cNvPr>
          <p:cNvSpPr txBox="1"/>
          <p:nvPr/>
        </p:nvSpPr>
        <p:spPr>
          <a:xfrm>
            <a:off x="2312748" y="5823195"/>
            <a:ext cx="526590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 dirty="0"/>
              <a:t>📀 </a:t>
            </a:r>
            <a:r>
              <a:rPr lang="it-IT" sz="2000" b="1" dirty="0">
                <a:latin typeface="Segoe UI"/>
              </a:rPr>
              <a:t>Live demos </a:t>
            </a:r>
            <a:r>
              <a:rPr lang="it-IT" sz="2000" dirty="0">
                <a:latin typeface="Segoe UI"/>
              </a:rPr>
              <a:t>(Android &amp; iOS): </a:t>
            </a:r>
            <a:r>
              <a:rPr lang="it-IT" sz="2000" dirty="0">
                <a:solidFill>
                  <a:schemeClr val="accent5"/>
                </a:solidFill>
                <a:latin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hands on</a:t>
            </a:r>
            <a:r>
              <a:rPr lang="it-IT" sz="2000" dirty="0">
                <a:solidFill>
                  <a:schemeClr val="accent5"/>
                </a:solidFill>
                <a:latin typeface="Segoe UI"/>
              </a:rPr>
              <a:t>!</a:t>
            </a:r>
            <a:endParaRPr lang="it-IT" sz="2000" dirty="0">
              <a:solidFill>
                <a:schemeClr val="accent5"/>
              </a:solidFill>
              <a:latin typeface="Segoe U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030367C-8D28-2A1A-E4F0-51BFADCCA124}"/>
              </a:ext>
            </a:extLst>
          </p:cNvPr>
          <p:cNvSpPr txBox="1"/>
          <p:nvPr/>
        </p:nvSpPr>
        <p:spPr>
          <a:xfrm>
            <a:off x="5508" y="3021377"/>
            <a:ext cx="2302526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📱</a:t>
            </a:r>
            <a:r>
              <a:rPr lang="en-US" sz="2000" dirty="0">
                <a:latin typeface="Segoe UI"/>
                <a:cs typeface="Segoe UI"/>
              </a:rPr>
              <a:t>From theory... </a:t>
            </a:r>
            <a:endParaRPr lang="it-IT" sz="2000" dirty="0">
              <a:latin typeface="Segoe UI"/>
              <a:cs typeface="Segoe UI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4B770F5-AE31-4E00-8E73-0ADB9E8559E2}"/>
              </a:ext>
            </a:extLst>
          </p:cNvPr>
          <p:cNvSpPr txBox="1"/>
          <p:nvPr/>
        </p:nvSpPr>
        <p:spPr>
          <a:xfrm>
            <a:off x="6877278" y="3021376"/>
            <a:ext cx="209596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...t</a:t>
            </a:r>
            <a:r>
              <a:rPr lang="en-US" sz="2000" dirty="0">
                <a:latin typeface="Segoe UI"/>
                <a:cs typeface="Segoe UI"/>
              </a:rPr>
              <a:t>o practice! </a:t>
            </a:r>
            <a:r>
              <a:rPr lang="en-US" sz="2000" dirty="0">
                <a:latin typeface="Arial"/>
                <a:cs typeface="Arial"/>
              </a:rPr>
              <a:t>💻</a:t>
            </a:r>
            <a:endParaRPr lang="it-IT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564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032B925-92C5-9986-E47B-B0F80E46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94C1B2D3-01DD-AA30-22D8-0C5B2DCB48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approach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24F69B71-586C-97D9-C165-F81E3AE25963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844853-A294-C321-9F47-C449FAA5803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C0EA94-9978-4693-1E31-FC852CD7C0B3}"/>
              </a:ext>
            </a:extLst>
          </p:cNvPr>
          <p:cNvSpPr txBox="1"/>
          <p:nvPr/>
        </p:nvSpPr>
        <p:spPr>
          <a:xfrm>
            <a:off x="315940" y="962003"/>
            <a:ext cx="8515877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The </a:t>
            </a:r>
            <a:r>
              <a:rPr lang="it-IT" sz="2000" b="1" dirty="0" err="1">
                <a:latin typeface="Segoe UI"/>
              </a:rPr>
              <a:t>transformation</a:t>
            </a:r>
            <a:r>
              <a:rPr lang="it-IT" sz="2000" b="1" dirty="0">
                <a:latin typeface="Segoe UI"/>
              </a:rPr>
              <a:t> challenge:</a:t>
            </a:r>
            <a:r>
              <a:rPr lang="it-IT" sz="2000" dirty="0">
                <a:latin typeface="Segoe UI"/>
              </a:rPr>
              <a:t> WCAG </a:t>
            </a:r>
            <a:r>
              <a:rPr lang="it-IT" sz="2000" dirty="0" err="1">
                <a:latin typeface="Segoe UI"/>
              </a:rPr>
              <a:t>guidelines</a:t>
            </a:r>
            <a:r>
              <a:rPr lang="it-IT" sz="2000" dirty="0">
                <a:latin typeface="Segoe UI"/>
              </a:rPr>
              <a:t> are abstract and </a:t>
            </a:r>
            <a:r>
              <a:rPr lang="it-IT" sz="2000" dirty="0" err="1">
                <a:latin typeface="Segoe UI"/>
              </a:rPr>
              <a:t>difficult</a:t>
            </a:r>
            <a:r>
              <a:rPr lang="it-IT" sz="2000" dirty="0">
                <a:latin typeface="Segoe UI"/>
              </a:rPr>
              <a:t> to </a:t>
            </a:r>
            <a:r>
              <a:rPr lang="it-IT" sz="2000" dirty="0" err="1">
                <a:latin typeface="Segoe UI"/>
              </a:rPr>
              <a:t>implement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directly</a:t>
            </a:r>
            <a:r>
              <a:rPr lang="it-IT" sz="2000" dirty="0">
                <a:latin typeface="Segoe UI"/>
              </a:rPr>
              <a:t> in mobile code</a:t>
            </a:r>
            <a:endParaRPr lang="it-IT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ctr"/>
            <a:endParaRPr lang="it-IT" sz="2000" b="1" err="1">
              <a:latin typeface="Segoe UI"/>
            </a:endParaRPr>
          </a:p>
          <a:p>
            <a:pPr algn="ctr"/>
            <a:endParaRPr lang="it-IT" sz="2000" b="1" dirty="0">
              <a:latin typeface="Segoe UI"/>
            </a:endParaRPr>
          </a:p>
          <a:p>
            <a:pPr algn="ctr"/>
            <a:r>
              <a:rPr lang="it-IT" sz="2000" b="1" dirty="0">
                <a:latin typeface="Segoe UI"/>
              </a:rPr>
              <a:t>Basic workflow - </a:t>
            </a:r>
            <a:r>
              <a:rPr lang="it-IT" sz="2000" dirty="0" err="1">
                <a:latin typeface="Segoe UI"/>
              </a:rPr>
              <a:t>Enabling</a:t>
            </a:r>
            <a:r>
              <a:rPr lang="it-IT" sz="2000" dirty="0">
                <a:latin typeface="Segoe UI"/>
              </a:rPr>
              <a:t> data-</a:t>
            </a:r>
            <a:r>
              <a:rPr lang="it-IT" sz="2000" dirty="0" err="1">
                <a:latin typeface="Segoe UI"/>
              </a:rPr>
              <a:t>driven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decisions</a:t>
            </a:r>
            <a:endParaRPr lang="it-IT" sz="2000" b="1" dirty="0">
              <a:latin typeface="Segoe UI"/>
            </a:endParaRPr>
          </a:p>
          <a:p>
            <a:pPr algn="just"/>
            <a:endParaRPr lang="it-IT" sz="2000" dirty="0">
              <a:latin typeface="Segoe UI"/>
              <a:cs typeface="Segoe UI"/>
            </a:endParaRPr>
          </a:p>
          <a:p>
            <a:pPr algn="just"/>
            <a:r>
              <a:rPr lang="it-IT" sz="2000" dirty="0">
                <a:latin typeface="Segoe UI"/>
                <a:cs typeface="Segoe UI"/>
              </a:rPr>
              <a:t>  Abstract WCAG ➡ </a:t>
            </a:r>
            <a:r>
              <a:rPr lang="it-IT" sz="2000" dirty="0" err="1">
                <a:latin typeface="Segoe UI"/>
                <a:cs typeface="Segoe UI"/>
              </a:rPr>
              <a:t>Implementation</a:t>
            </a:r>
            <a:r>
              <a:rPr lang="it-IT" sz="2000" dirty="0">
                <a:latin typeface="Segoe UI"/>
                <a:cs typeface="Segoe UI"/>
              </a:rPr>
              <a:t> Patterns ➡ </a:t>
            </a:r>
            <a:r>
              <a:rPr lang="it-IT" sz="2000" dirty="0" err="1">
                <a:latin typeface="Segoe UI"/>
                <a:cs typeface="Segoe UI"/>
              </a:rPr>
              <a:t>Quantified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Metrics</a:t>
            </a:r>
            <a:r>
              <a:rPr lang="it-IT" sz="2000" dirty="0">
                <a:latin typeface="Segoe UI"/>
                <a:cs typeface="Segoe UI"/>
              </a:rPr>
              <a:t> </a:t>
            </a:r>
            <a:endParaRPr lang="it-IT"/>
          </a:p>
          <a:p>
            <a:pPr algn="just"/>
            <a:endParaRPr lang="it-IT" sz="2000" b="1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A1A8CB-28A2-0767-85E8-B22228F0F1F1}"/>
              </a:ext>
            </a:extLst>
          </p:cNvPr>
          <p:cNvSpPr txBox="1"/>
          <p:nvPr/>
        </p:nvSpPr>
        <p:spPr>
          <a:xfrm>
            <a:off x="8511634" y="6482191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7/16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69EB1056-81FE-9851-9844-254BE63F8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30" y="1752432"/>
            <a:ext cx="7539287" cy="315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1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EB1521E-8B4C-886C-2710-B62C5E525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BA2935B4-0FBC-BF2B-DD4C-721C78C70D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1 - Component-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criteria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mapping</a:t>
            </a:r>
            <a:endParaRPr lang="it-IT" dirty="0">
              <a:latin typeface="Segoe UI"/>
            </a:endParaRP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583031F1-AC21-2EB6-E478-0DAF7C8FEC7B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magine 3" descr="Immagine che contiene testo, schermata, Pagina Web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7104A7BA-C88C-9942-8871-C141D2AE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963696"/>
            <a:ext cx="2515269" cy="5278186"/>
          </a:xfrm>
          <a:prstGeom prst="rect">
            <a:avLst/>
          </a:prstGeom>
        </p:spPr>
      </p:pic>
      <p:pic>
        <p:nvPicPr>
          <p:cNvPr id="5" name="Immagine 4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5C0D4FDC-548B-5DF9-9B71-4C50976BD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326" y="1716170"/>
            <a:ext cx="5296401" cy="339892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07FC54-D02B-FF79-36BE-8CCC1A505C79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E96F0F-BFFF-F92D-DF3C-3DA70AF074EC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8/16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7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4C671F3-390F-C255-98AE-6FA5DF9D2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D2465F12-BB1D-6791-9980-EB2E664E7D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2 -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Empirical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screen reader testing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83622F72-3FAE-D54D-A162-4F9175AF0D77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B6811DC-672C-B919-0467-672AD96B908F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061A77-0910-201F-7C8B-04022731B4CC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9/16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53F5D8D5-0158-91CF-841C-6C4F45C40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165" y="890585"/>
            <a:ext cx="5702301" cy="1654510"/>
          </a:xfrm>
          <a:prstGeom prst="rect">
            <a:avLst/>
          </a:prstGeom>
        </p:spPr>
      </p:pic>
      <p:pic>
        <p:nvPicPr>
          <p:cNvPr id="9" name="Immagine 8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DBAC00F4-634F-12BD-E836-EDEDAED93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23" y="2710279"/>
            <a:ext cx="5126290" cy="32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606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943</Words>
  <Application>Microsoft Office PowerPoint</Application>
  <PresentationFormat>Presentazione su schermo (4:3)</PresentationFormat>
  <Paragraphs>123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18" baseType="lpstr">
      <vt:lpstr>Custom</vt:lpstr>
      <vt:lpstr>Simple Light</vt:lpstr>
      <vt:lpstr>Presentazione standard di PowerPoint</vt:lpstr>
      <vt:lpstr>Presentazione standard di PowerPoint</vt:lpstr>
      <vt:lpstr>Accessibility guidelines gap</vt:lpstr>
      <vt:lpstr>Platform implementation gap</vt:lpstr>
      <vt:lpstr>AccessibleHub – Bridging the gap</vt:lpstr>
      <vt:lpstr>AccessibleHub – Overview </vt:lpstr>
      <vt:lpstr>Systematic analysis approach</vt:lpstr>
      <vt:lpstr>1 - Component-criteria mapping</vt:lpstr>
      <vt:lpstr>2 - Empirical screen reader testing</vt:lpstr>
      <vt:lpstr>3 - Implementation overhead analysis</vt:lpstr>
      <vt:lpstr>Component implementation patterns</vt:lpstr>
      <vt:lpstr>Formal evaluation metrics</vt:lpstr>
      <vt:lpstr>Framework comparison</vt:lpstr>
      <vt:lpstr>Framework comparison results - 1</vt:lpstr>
      <vt:lpstr>Framework comparison results - 2</vt:lpstr>
      <vt:lpstr>Research impact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1363</cp:revision>
  <dcterms:created xsi:type="dcterms:W3CDTF">2023-06-16T08:05:42Z</dcterms:created>
  <dcterms:modified xsi:type="dcterms:W3CDTF">2025-07-16T19:29:25Z</dcterms:modified>
</cp:coreProperties>
</file>