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71" r:id="rId11"/>
    <p:sldId id="272" r:id="rId12"/>
    <p:sldId id="264" r:id="rId13"/>
    <p:sldId id="267" r:id="rId14"/>
    <p:sldId id="266" r:id="rId15"/>
    <p:sldId id="268" r:id="rId16"/>
    <p:sldId id="269" r:id="rId17"/>
    <p:sldId id="270" r:id="rId18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Segoe UI" panose="020B0502040204020203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5D73A8-2971-33D0-7F96-EA3FA7DFDCDD}" v="152" dt="2025-07-07T17:42:36.729"/>
    <p1510:client id="{63ABD6D2-6AA7-A9AD-CFE8-E7CF9E0D030A}" v="622" dt="2025-07-07T17:03:40.8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63" autoAdjust="0"/>
    <p:restoredTop sz="86441" autoAdjust="0"/>
  </p:normalViewPr>
  <p:slideViewPr>
    <p:cSldViewPr snapToGrid="0">
      <p:cViewPr varScale="1">
        <p:scale>
          <a:sx n="95" d="100"/>
          <a:sy n="95" d="100"/>
        </p:scale>
        <p:origin x="166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CF3FACD-E40D-F1E0-98AF-AE77CC219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598EC47-E7FB-B24B-2DA1-71F5DFC806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9F890-3609-4E18-B68A-510CF7125ACB}" type="datetimeFigureOut">
              <a:rPr lang="it-IT" smtClean="0"/>
              <a:t>07/07/2025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BF35B0-3127-1F1A-553E-7987606AC0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4B9BE9-E5C6-480C-0B4B-8F8DEA543D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E2708-3085-411A-9778-68DAEF1DE1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12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022B6378-76F5-757D-01AA-637DBBDAF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2EE92389-F200-5B6C-FCA9-6DC3BA2570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2A4C13F7-BD11-84F5-1330-5B57F9C5B2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4809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9336BA10-C1E7-B782-7BA0-FBEFF9B9B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D984B07B-85A8-A177-D2D4-379BA1C85E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FC248A13-41A6-70EF-2528-9E218BDCF2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2070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FA0F4EE9-5E1D-D653-EF03-682CDD54D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2B20A230-C634-763A-B1A8-9B4733E3DD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978DD31C-C521-4B0B-27ED-FCA2152158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3674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77EF3D6A-0BC2-FBE1-8F8C-593426D4A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A37C1115-DBDF-2659-34F5-6D89F48F6F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AAA3A655-4C3F-CA1B-AC10-1DCC213883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837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126BAD44-5BD0-0A14-BBDB-FA3EC0ED2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543A2864-D5EE-DD14-50B3-DF1BF4875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431FD0EC-7C1D-830F-2265-B2FE40B0F7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8059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B1B2CD8A-F876-BB69-586A-2D43704B2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D6576DA0-0AC9-FAD4-826A-BA2D4734ED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6849A8B2-78FE-A6E4-9E36-C1F6404E62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8957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0A12FFF1-229A-F612-BC5E-9ADC9A11E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B4992BC5-F8EB-C2AE-A6A4-35A1B10934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5EE99185-68CC-FA1A-940E-E9AAEBE7A0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3920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7DD2CE83-6DE6-2785-B018-A0C36CDF5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DA54BA9D-1871-7FE5-BC43-A15DC3F60F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69055C14-C612-95EA-0263-2757E578D0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1101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0635C6F3-70C6-DFE0-A8C8-6D858F464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C9C6CB6A-0659-40E3-1082-CCC372F92F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33BA1F16-92B7-9030-D313-CC5FA14A31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0203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94F5F062-0448-6A10-1935-6E0886AD0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E6AB7475-E84A-D8D0-01DD-E7C191B1A1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9D2D0AF3-8D84-9592-F971-C9FB084C0D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9892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9D08C659-EF83-0C7D-F594-B9E105273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9ADC5C72-10E6-77C7-CFB7-ACA3809F09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7C40C402-FB71-FE23-6764-BA412C763B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0423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596C7AD8-9081-4A0A-94F5-654A17B39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44153757-2D8C-2C95-E491-B64BBD861B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F04A7C8D-FD03-1027-2A09-BBE6E48EBA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4140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2611D2B4-2468-17FD-8E2B-8F590F5CE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6B924CC7-F108-C2AF-CF1E-F16A27B389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754C7F0D-704F-3FD8-84AA-29DE4AC2C0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4816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40EE4F96-B989-3DE9-0E9F-7B18FDE37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26632797-A42D-33FB-08D6-CE3C6C3D5B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541243D7-9BE0-A8E3-CBFE-89164C54B9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3955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Char char="●"/>
              <a:defRPr sz="3000" b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960725"/>
            <a:ext cx="8229600" cy="5578500"/>
          </a:xfrm>
          <a:prstGeom prst="rect">
            <a:avLst/>
          </a:prstGeom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rtl="0">
              <a:spcBef>
                <a:spcPts val="13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8300" rtl="0">
              <a:spcBef>
                <a:spcPts val="7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8300" rtl="0">
              <a:spcBef>
                <a:spcPts val="5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68300" rtl="0">
              <a:spcBef>
                <a:spcPts val="200"/>
              </a:spcBef>
              <a:spcAft>
                <a:spcPts val="20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subTitle" idx="2"/>
          </p:nvPr>
        </p:nvSpPr>
        <p:spPr>
          <a:xfrm>
            <a:off x="4404025" y="-324175"/>
            <a:ext cx="2916300" cy="1129200"/>
          </a:xfrm>
          <a:prstGeom prst="rect">
            <a:avLst/>
          </a:prstGeom>
        </p:spPr>
        <p:txBody>
          <a:bodyPr spcFirstLastPara="1" wrap="square" lIns="82925" tIns="82925" rIns="82925" bIns="829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300"/>
              </a:spcBef>
              <a:spcAft>
                <a:spcPts val="130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23" name="Shape 23" descr="unipd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4575" y="51550"/>
            <a:ext cx="1460950" cy="6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7392000" y="0"/>
            <a:ext cx="1752000" cy="711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400" y="-92125"/>
            <a:ext cx="2130600" cy="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6480" y="1604328"/>
            <a:ext cx="8190600" cy="4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3111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marR="0" lvl="1" indent="-311150" algn="l" rtl="0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marR="0" lvl="2" indent="-311150" algn="l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marR="0" lvl="3" indent="-3111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marR="0" lvl="4" indent="-31115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marR="0" lvl="5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marR="0" lvl="6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marR="0" lvl="7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marR="0" lvl="8" indent="-31115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64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7680" y="6247376"/>
            <a:ext cx="2861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48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300"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2500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20" y="6215693"/>
            <a:ext cx="9142500" cy="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2720" y="-184339"/>
            <a:ext cx="81906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8163359" y="6559888"/>
            <a:ext cx="456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50" tIns="42450" rIns="81650" bIns="4245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9CFAB"/>
              </a:buClr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r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900">
                <a:solidFill>
                  <a:srgbClr val="D9CFAB"/>
                </a:solidFill>
              </a:rPr>
              <a:t>10</a:t>
            </a:r>
            <a:endParaRPr sz="13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19225" y="0"/>
            <a:ext cx="9163206" cy="6553170"/>
          </a:xfrm>
          <a:prstGeom prst="flowChartDocument">
            <a:avLst/>
          </a:prstGeom>
          <a:solidFill>
            <a:srgbClr val="66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19300" y="-1"/>
            <a:ext cx="9163206" cy="6476976"/>
          </a:xfrm>
          <a:prstGeom prst="flowChartDocument">
            <a:avLst/>
          </a:prstGeom>
          <a:solidFill>
            <a:srgbClr val="9900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Shape 85"/>
          <p:cNvSpPr txBox="1"/>
          <p:nvPr/>
        </p:nvSpPr>
        <p:spPr>
          <a:xfrm>
            <a:off x="-3589" y="1295154"/>
            <a:ext cx="9136144" cy="132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Designing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an </a:t>
            </a:r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accessibility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learning toolkit -</a:t>
            </a:r>
            <a:endParaRPr lang="it-IT" sz="2400">
              <a:latin typeface="Segoe UI"/>
              <a:ea typeface="Calibri"/>
            </a:endParaRPr>
          </a:p>
          <a:p>
            <a:pPr algn="ctr"/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Bridging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the gap </a:t>
            </a:r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between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guidelines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and </a:t>
            </a:r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implementation</a:t>
            </a:r>
            <a:endParaRPr lang="it-IT" sz="2000" b="1" dirty="0">
              <a:solidFill>
                <a:srgbClr val="FFFFFF"/>
              </a:solidFill>
              <a:latin typeface="Segoe UI"/>
              <a:ea typeface="Calibri"/>
            </a:endParaRPr>
          </a:p>
        </p:txBody>
      </p:sp>
      <p:cxnSp>
        <p:nvCxnSpPr>
          <p:cNvPr id="86" name="Shape 86"/>
          <p:cNvCxnSpPr/>
          <p:nvPr/>
        </p:nvCxnSpPr>
        <p:spPr>
          <a:xfrm>
            <a:off x="666551" y="2819399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7" name="Shape 87"/>
          <p:cNvCxnSpPr/>
          <p:nvPr/>
        </p:nvCxnSpPr>
        <p:spPr>
          <a:xfrm>
            <a:off x="685800" y="1219200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8" name="Shape 88"/>
          <p:cNvSpPr txBox="1"/>
          <p:nvPr/>
        </p:nvSpPr>
        <p:spPr>
          <a:xfrm>
            <a:off x="2749381" y="223897"/>
            <a:ext cx="3708094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Segoe UI"/>
                <a:ea typeface="Cuprum"/>
                <a:cs typeface="Cuprum"/>
                <a:sym typeface="Cuprum"/>
              </a:rPr>
              <a:t>UNIVERSITY OF PADUA</a:t>
            </a:r>
            <a:endParaRPr lang="it-IT" sz="1800">
              <a:solidFill>
                <a:srgbClr val="FFFFFF"/>
              </a:solidFill>
              <a:latin typeface="Segoe UI"/>
              <a:ea typeface="Cuprum"/>
              <a:cs typeface="Cupr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Segoe UI"/>
                <a:ea typeface="Cuprum"/>
                <a:cs typeface="Cuprum"/>
                <a:sym typeface="Cuprum"/>
              </a:rPr>
              <a:t>UNIVERSITA’ DEGLI STUDI DI PADOVA</a:t>
            </a:r>
            <a:endParaRPr lang="en">
              <a:solidFill>
                <a:srgbClr val="FFFFFF"/>
              </a:solidFill>
              <a:latin typeface="Segoe UI"/>
              <a:ea typeface="Cuprum"/>
              <a:cs typeface="Cuprum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99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Shape 93" descr="unipdlogo.png"/>
          <p:cNvPicPr preferRelativeResize="0"/>
          <p:nvPr/>
        </p:nvPicPr>
        <p:blipFill rotWithShape="1">
          <a:blip r:embed="rId3">
            <a:alphaModFix/>
          </a:blip>
          <a:srcRect r="50721"/>
          <a:stretch/>
        </p:blipFill>
        <p:spPr>
          <a:xfrm>
            <a:off x="2143015" y="283663"/>
            <a:ext cx="781250" cy="70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http://www.math.unipd.it/it/img/layout/logoD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8525" y="5996550"/>
            <a:ext cx="3158976" cy="480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hape 87">
            <a:extLst>
              <a:ext uri="{FF2B5EF4-FFF2-40B4-BE49-F238E27FC236}">
                <a16:creationId xmlns:a16="http://schemas.microsoft.com/office/drawing/2014/main" id="{2B94E8AE-653C-3F8A-BC70-8EC94E6E79DC}"/>
              </a:ext>
            </a:extLst>
          </p:cNvPr>
          <p:cNvCxnSpPr/>
          <p:nvPr/>
        </p:nvCxnSpPr>
        <p:spPr>
          <a:xfrm>
            <a:off x="715456" y="4004423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4233E2E-E528-CE99-8E10-464237C20C0A}"/>
              </a:ext>
            </a:extLst>
          </p:cNvPr>
          <p:cNvSpPr txBox="1"/>
          <p:nvPr/>
        </p:nvSpPr>
        <p:spPr>
          <a:xfrm>
            <a:off x="712623" y="4220236"/>
            <a:ext cx="777868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Graduate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</a:rPr>
              <a:t>: Gabriel </a:t>
            </a:r>
            <a:r>
              <a:rPr lang="it-IT" sz="1800" dirty="0" err="1">
                <a:solidFill>
                  <a:srgbClr val="FFFFFF"/>
                </a:solidFill>
                <a:latin typeface="Segoe UI"/>
                <a:ea typeface="Calibri"/>
              </a:rPr>
              <a:t>Rovesti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</a:rPr>
              <a:t> </a:t>
            </a:r>
            <a:endParaRPr lang="it-IT" sz="1800">
              <a:latin typeface="Segoe UI"/>
              <a:ea typeface="Calibri"/>
            </a:endParaRPr>
          </a:p>
          <a:p>
            <a:pPr algn="ctr"/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Supervisor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</a:rPr>
              <a:t>:</a:t>
            </a:r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 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</a:rPr>
              <a:t>Prof. Ombretta Gaggi</a:t>
            </a:r>
            <a:endParaRPr lang="it-IT" sz="1800">
              <a:latin typeface="Segoe UI"/>
              <a:ea typeface="Calibri"/>
            </a:endParaRPr>
          </a:p>
          <a:p>
            <a:pPr algn="ctr"/>
            <a:endParaRPr lang="it-IT" sz="1800" dirty="0">
              <a:solidFill>
                <a:srgbClr val="FFFFFF"/>
              </a:solidFill>
              <a:latin typeface="Segoe UI"/>
              <a:ea typeface="Calibri"/>
              <a:cs typeface="Segoe UI"/>
            </a:endParaRPr>
          </a:p>
          <a:p>
            <a:pPr algn="ctr"/>
            <a:r>
              <a:rPr lang="it-IT" sz="1800" err="1">
                <a:solidFill>
                  <a:srgbClr val="FFFFFF"/>
                </a:solidFill>
                <a:latin typeface="Segoe UI"/>
                <a:ea typeface="Calibri"/>
                <a:cs typeface="Segoe UI"/>
              </a:rPr>
              <a:t>Graduation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  <a:cs typeface="Segoe UI"/>
              </a:rPr>
              <a:t> Session: 25/07/2025</a:t>
            </a:r>
            <a:endParaRPr lang="en-US" sz="1800">
              <a:solidFill>
                <a:srgbClr val="FFFFFF"/>
              </a:solidFill>
              <a:latin typeface="Segoe UI"/>
              <a:ea typeface="Calibri"/>
              <a:cs typeface="Segoe UI"/>
            </a:endParaRPr>
          </a:p>
          <a:p>
            <a:endParaRPr lang="it-IT" sz="1800" dirty="0">
              <a:solidFill>
                <a:srgbClr val="FFFFFF"/>
              </a:solidFill>
              <a:latin typeface="Segoe UI"/>
              <a:ea typeface="Calibri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37B3FC6-A18E-FEBA-BFCD-9EC24D6FE46D}"/>
              </a:ext>
            </a:extLst>
          </p:cNvPr>
          <p:cNvSpPr txBox="1"/>
          <p:nvPr/>
        </p:nvSpPr>
        <p:spPr>
          <a:xfrm>
            <a:off x="704767" y="3075189"/>
            <a:ext cx="77786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Department of </a:t>
            </a:r>
            <a:r>
              <a:rPr lang="it-IT" sz="1800" b="1" err="1">
                <a:solidFill>
                  <a:srgbClr val="FFFFFF"/>
                </a:solidFill>
                <a:latin typeface="Segoe UI"/>
                <a:ea typeface="Calibri"/>
              </a:rPr>
              <a:t>Mathematics</a:t>
            </a:r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 “Tullio Levi-Civita” </a:t>
            </a:r>
          </a:p>
          <a:p>
            <a:pPr algn="ctr"/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Master Degree in 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F780EFB1-EA85-1B98-05D3-2A990064B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20BC764B-4403-980B-F8DB-4D7A65636D3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837443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</a:rPr>
              <a:t>Systematic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analysis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–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Example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(2)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3FA44A58-9E99-F1C7-CF7F-467AEF5604BE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25AE551-3F25-D1F9-C10E-4BCDC26AB293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579F86-CE20-77A6-92DF-E184FFE974F0}"/>
              </a:ext>
            </a:extLst>
          </p:cNvPr>
          <p:cNvSpPr txBox="1"/>
          <p:nvPr/>
        </p:nvSpPr>
        <p:spPr>
          <a:xfrm>
            <a:off x="8511634" y="6482191"/>
            <a:ext cx="6361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10/17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Immagine 4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26072CCE-CD5A-B57F-2F1A-7A4B395B0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8" y="3583071"/>
            <a:ext cx="4527049" cy="1670386"/>
          </a:xfrm>
          <a:prstGeom prst="rect">
            <a:avLst/>
          </a:prstGeom>
        </p:spPr>
      </p:pic>
      <p:pic>
        <p:nvPicPr>
          <p:cNvPr id="6" name="Immagine 5" descr="Immagine che contiene testo, schermata, Carattere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D5CB633E-F0AB-CF9B-3C92-B6596CD60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722" y="3715921"/>
            <a:ext cx="4081715" cy="1418054"/>
          </a:xfrm>
          <a:prstGeom prst="rect">
            <a:avLst/>
          </a:prstGeom>
        </p:spPr>
      </p:pic>
      <p:pic>
        <p:nvPicPr>
          <p:cNvPr id="7" name="Immagine 6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F8FFF5DA-56E1-A4D9-5533-4A72A0E3D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0468" y="958014"/>
            <a:ext cx="5803065" cy="232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84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74BF52F9-CD82-925A-6A7C-0104A77F0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5F8AA93F-15BB-91FE-8DB5-A597D5ECF4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Accessibility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implementation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costs</a:t>
            </a:r>
            <a:endParaRPr lang="it-IT" dirty="0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AD65B61E-E9D9-F756-E60B-142C047E444A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D1E4B38-66B6-74A6-3EC6-8FE33C8E9579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7B33555-BE87-A73D-EA91-F2654C07AA4B}"/>
              </a:ext>
            </a:extLst>
          </p:cNvPr>
          <p:cNvSpPr txBox="1"/>
          <p:nvPr/>
        </p:nvSpPr>
        <p:spPr>
          <a:xfrm>
            <a:off x="315940" y="962003"/>
            <a:ext cx="8515877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  <a:cs typeface="Segoe UI"/>
              </a:rPr>
              <a:t>Key </a:t>
            </a:r>
            <a:r>
              <a:rPr lang="it-IT" sz="2000" b="1" dirty="0" err="1">
                <a:latin typeface="Segoe UI"/>
                <a:cs typeface="Segoe UI"/>
              </a:rPr>
              <a:t>finding</a:t>
            </a:r>
            <a:r>
              <a:rPr lang="it-IT" sz="2000" dirty="0">
                <a:latin typeface="Segoe UI"/>
                <a:cs typeface="Segoe UI"/>
              </a:rPr>
              <a:t>: Accessibility </a:t>
            </a:r>
            <a:r>
              <a:rPr lang="it-IT" sz="2000" dirty="0" err="1">
                <a:latin typeface="Segoe UI"/>
                <a:cs typeface="Segoe UI"/>
              </a:rPr>
              <a:t>implementation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dirty="0" err="1">
                <a:latin typeface="Segoe UI"/>
                <a:cs typeface="Segoe UI"/>
              </a:rPr>
              <a:t>requires</a:t>
            </a:r>
            <a:r>
              <a:rPr lang="it-IT" sz="2000" dirty="0">
                <a:latin typeface="Segoe UI"/>
                <a:cs typeface="Segoe UI"/>
              </a:rPr>
              <a:t> 12-23% </a:t>
            </a:r>
            <a:r>
              <a:rPr lang="it-IT" sz="2000" dirty="0" err="1">
                <a:latin typeface="Segoe UI"/>
                <a:cs typeface="Segoe UI"/>
              </a:rPr>
              <a:t>additional</a:t>
            </a:r>
            <a:r>
              <a:rPr lang="it-IT" sz="2000" dirty="0">
                <a:latin typeface="Segoe UI"/>
                <a:cs typeface="Segoe UI"/>
              </a:rPr>
              <a:t> code </a:t>
            </a:r>
            <a:r>
              <a:rPr lang="it-IT" sz="2000" dirty="0" err="1">
                <a:latin typeface="Segoe UI"/>
                <a:cs typeface="Segoe UI"/>
              </a:rPr>
              <a:t>across</a:t>
            </a:r>
            <a:r>
              <a:rPr lang="it-IT" sz="2000" dirty="0">
                <a:latin typeface="Segoe UI"/>
                <a:cs typeface="Segoe UI"/>
              </a:rPr>
              <a:t> component </a:t>
            </a:r>
            <a:r>
              <a:rPr lang="it-IT" sz="2000" dirty="0" err="1">
                <a:latin typeface="Segoe UI"/>
                <a:cs typeface="Segoe UI"/>
              </a:rPr>
              <a:t>types</a:t>
            </a:r>
            <a:endParaRPr lang="it-IT" dirty="0" err="1"/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r>
              <a:rPr lang="it-IT" sz="2000" b="1" dirty="0">
                <a:latin typeface="Segoe UI"/>
              </a:rPr>
              <a:t>Critical insights:</a:t>
            </a:r>
            <a:endParaRPr lang="it-IT" dirty="0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err="1">
                <a:latin typeface="Segoe UI"/>
              </a:rPr>
              <a:t>Even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err="1">
                <a:latin typeface="Segoe UI"/>
              </a:rPr>
              <a:t>complex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err="1">
                <a:latin typeface="Segoe UI"/>
              </a:rPr>
              <a:t>components</a:t>
            </a:r>
            <a:r>
              <a:rPr lang="it-IT" sz="2000" b="1" dirty="0">
                <a:latin typeface="Segoe UI"/>
              </a:rPr>
              <a:t> stay under 25%</a:t>
            </a:r>
            <a:r>
              <a:rPr lang="it-IT" sz="2000" dirty="0">
                <a:latin typeface="Segoe UI"/>
              </a:rPr>
              <a:t> </a:t>
            </a:r>
          </a:p>
          <a:p>
            <a:pPr marL="285750" indent="-285750" algn="just">
              <a:buFont typeface="Arial"/>
              <a:buChar char="•"/>
            </a:pPr>
            <a:r>
              <a:rPr lang="it-IT" sz="2000" b="1" dirty="0" err="1">
                <a:latin typeface="Segoe UI"/>
              </a:rPr>
              <a:t>Correlation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between</a:t>
            </a:r>
            <a:r>
              <a:rPr lang="it-IT" sz="2000" dirty="0">
                <a:latin typeface="Segoe UI"/>
              </a:rPr>
              <a:t> interaction </a:t>
            </a:r>
            <a:r>
              <a:rPr lang="it-IT" sz="2000" dirty="0" err="1">
                <a:latin typeface="Segoe UI"/>
              </a:rPr>
              <a:t>complexity</a:t>
            </a:r>
            <a:r>
              <a:rPr lang="it-IT" sz="2000" dirty="0">
                <a:latin typeface="Segoe UI"/>
              </a:rPr>
              <a:t> and </a:t>
            </a:r>
            <a:r>
              <a:rPr lang="it-IT" sz="2000" dirty="0" err="1">
                <a:latin typeface="Segoe UI"/>
              </a:rPr>
              <a:t>implementation</a:t>
            </a:r>
            <a:r>
              <a:rPr lang="it-IT" sz="2000" dirty="0">
                <a:latin typeface="Segoe UI"/>
              </a:rPr>
              <a:t> cost</a:t>
            </a:r>
            <a:endParaRPr lang="it-IT" dirty="0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err="1">
                <a:latin typeface="Segoe UI"/>
              </a:rPr>
              <a:t>Manageable</a:t>
            </a:r>
            <a:r>
              <a:rPr lang="it-IT" sz="2000" b="1" dirty="0">
                <a:latin typeface="Segoe UI"/>
              </a:rPr>
              <a:t> overhead</a:t>
            </a:r>
            <a:r>
              <a:rPr lang="it-IT" sz="2000" dirty="0">
                <a:latin typeface="Segoe UI"/>
              </a:rPr>
              <a:t> for </a:t>
            </a:r>
            <a:r>
              <a:rPr lang="it-IT" sz="2000" err="1">
                <a:latin typeface="Segoe UI"/>
              </a:rPr>
              <a:t>significant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usability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improvements</a:t>
            </a:r>
            <a:endParaRPr lang="it-IT" err="1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First quantitative framework</a:t>
            </a:r>
            <a:r>
              <a:rPr lang="it-IT" sz="2000" dirty="0">
                <a:latin typeface="Segoe UI"/>
              </a:rPr>
              <a:t> for mobile </a:t>
            </a:r>
            <a:r>
              <a:rPr lang="it-IT" sz="200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cost </a:t>
            </a:r>
            <a:r>
              <a:rPr lang="it-IT" sz="2000" err="1">
                <a:latin typeface="Segoe UI"/>
              </a:rPr>
              <a:t>assessment</a:t>
            </a:r>
            <a:endParaRPr lang="it-IT" err="1">
              <a:latin typeface="Segoe UI"/>
            </a:endParaRPr>
          </a:p>
          <a:p>
            <a:pPr algn="just"/>
            <a:endParaRPr lang="it-IT" sz="2000" b="1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b="1" dirty="0"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454CD41-EA4E-ED86-CA9A-635230E9A5F1}"/>
              </a:ext>
            </a:extLst>
          </p:cNvPr>
          <p:cNvSpPr txBox="1"/>
          <p:nvPr/>
        </p:nvSpPr>
        <p:spPr>
          <a:xfrm>
            <a:off x="8532331" y="6482191"/>
            <a:ext cx="61547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11/17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" name="Immagine 1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E6E6DF9E-4D20-DCB1-7041-1102F05BD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62" y="1912429"/>
            <a:ext cx="8515685" cy="201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64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74E76E6A-D927-07A3-9A30-6B26D1E5F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2DEB78D9-7EF6-4DB6-8E9A-54227B2B65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Formal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evaluation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metrics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FAEA1EE5-42C1-9CEC-63AA-3DD79F039D20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33AAAAD-64F7-BAF2-433B-B03FB452E0CB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8909120-0CC1-E9FA-7264-1C04913FE666}"/>
              </a:ext>
            </a:extLst>
          </p:cNvPr>
          <p:cNvSpPr txBox="1"/>
          <p:nvPr/>
        </p:nvSpPr>
        <p:spPr>
          <a:xfrm>
            <a:off x="8477247" y="6482191"/>
            <a:ext cx="670560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13/17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1DB0CCB-F00E-EFE9-B475-A4B102587D33}"/>
              </a:ext>
            </a:extLst>
          </p:cNvPr>
          <p:cNvSpPr txBox="1"/>
          <p:nvPr/>
        </p:nvSpPr>
        <p:spPr>
          <a:xfrm>
            <a:off x="322244" y="969485"/>
            <a:ext cx="8361801" cy="58477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Segoe UI"/>
              </a:rPr>
              <a:t>Innovation:</a:t>
            </a:r>
            <a:r>
              <a:rPr lang="en-US" sz="2000" dirty="0">
                <a:latin typeface="Segoe UI"/>
              </a:rPr>
              <a:t> Evidence-based methodology for quantifying mobile accessibility implementation across frameworks</a:t>
            </a:r>
          </a:p>
          <a:p>
            <a:endParaRPr lang="en-US" sz="2000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🔢</a:t>
            </a:r>
            <a:r>
              <a:rPr lang="en-US" sz="2000" b="1" dirty="0">
                <a:latin typeface="Segoe UI"/>
              </a:rPr>
              <a:t> Implementation Overhead (IMO)</a:t>
            </a:r>
            <a:endParaRPr lang="en-US" sz="2000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Direct code cost measurement for equivalent functionality</a:t>
            </a:r>
            <a:endParaRPr lang="en-US">
              <a:latin typeface="Segoe UI"/>
            </a:endParaRPr>
          </a:p>
          <a:p>
            <a:endParaRPr lang="en-US" sz="2000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📱 </a:t>
            </a:r>
            <a:r>
              <a:rPr lang="en-US" sz="2000" b="1" dirty="0">
                <a:latin typeface="Segoe UI"/>
              </a:rPr>
              <a:t>Screen Reader Support Score (SRSS)</a:t>
            </a:r>
            <a:r>
              <a:rPr lang="en-US" sz="2000" dirty="0">
                <a:latin typeface="Segoe UI"/>
              </a:rPr>
              <a:t>: </a:t>
            </a:r>
            <a:endParaRPr lang="en-US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Likert scale based on </a:t>
            </a:r>
            <a:r>
              <a:rPr lang="en-US" sz="2000" err="1">
                <a:latin typeface="Segoe UI"/>
              </a:rPr>
              <a:t>VoiceOver</a:t>
            </a:r>
            <a:r>
              <a:rPr lang="en-US" sz="2000" dirty="0">
                <a:latin typeface="Segoe UI"/>
              </a:rPr>
              <a:t>/</a:t>
            </a:r>
            <a:r>
              <a:rPr lang="en-US" sz="2000" err="1">
                <a:latin typeface="Segoe UI"/>
              </a:rPr>
              <a:t>TalkBack</a:t>
            </a:r>
            <a:r>
              <a:rPr lang="en-US" sz="2000" dirty="0">
                <a:latin typeface="Segoe UI"/>
              </a:rPr>
              <a:t> functionality</a:t>
            </a:r>
            <a:endParaRPr lang="en-US" dirty="0">
              <a:latin typeface="Segoe UI"/>
            </a:endParaRPr>
          </a:p>
          <a:p>
            <a:endParaRPr lang="en-US" sz="2000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✅ </a:t>
            </a:r>
            <a:r>
              <a:rPr lang="en-US" sz="2000" b="1" dirty="0">
                <a:latin typeface="Segoe UI"/>
              </a:rPr>
              <a:t>WCAG Compliance Ratio (WCR)</a:t>
            </a:r>
            <a:r>
              <a:rPr lang="en-US" sz="2000" dirty="0">
                <a:latin typeface="Segoe UI"/>
              </a:rPr>
              <a:t>: </a:t>
            </a:r>
            <a:endParaRPr lang="en-US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Standards adherence tracking (A/AA/AAA levels)</a:t>
            </a:r>
            <a:endParaRPr lang="en-US">
              <a:latin typeface="Segoe UI"/>
            </a:endParaRPr>
          </a:p>
          <a:p>
            <a:endParaRPr lang="en-US" sz="2000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⚙️ </a:t>
            </a:r>
            <a:r>
              <a:rPr lang="en-US" sz="2000" b="1" dirty="0">
                <a:latin typeface="Segoe UI"/>
              </a:rPr>
              <a:t>Complexity Impact Factor (CIF)</a:t>
            </a:r>
            <a:r>
              <a:rPr lang="en-US" sz="2000" dirty="0">
                <a:latin typeface="Segoe UI"/>
              </a:rPr>
              <a:t>: </a:t>
            </a:r>
            <a:endParaRPr lang="en-US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Development difficulty classification (Low/Medium/High)</a:t>
            </a:r>
            <a:endParaRPr lang="en-US">
              <a:latin typeface="Segoe UI"/>
            </a:endParaRPr>
          </a:p>
          <a:p>
            <a:endParaRPr lang="en-US" sz="2000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⏱️</a:t>
            </a:r>
            <a:r>
              <a:rPr lang="en-US" sz="2000" b="1" dirty="0">
                <a:latin typeface="Segoe UI"/>
              </a:rPr>
              <a:t> Development Time Estimate (DTE)</a:t>
            </a:r>
            <a:r>
              <a:rPr lang="en-US" sz="2000" dirty="0">
                <a:latin typeface="Segoe UI"/>
              </a:rPr>
              <a:t>: </a:t>
            </a:r>
            <a:endParaRPr lang="en-US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Resource planning with complexity adjustments</a:t>
            </a:r>
            <a:endParaRPr lang="en-US">
              <a:latin typeface="Segoe UI"/>
            </a:endParaRPr>
          </a:p>
          <a:p>
            <a:endParaRPr lang="en-US" dirty="0">
              <a:latin typeface="Segoe UI"/>
            </a:endParaRPr>
          </a:p>
          <a:p>
            <a:endParaRPr lang="en-US" sz="2000" dirty="0">
              <a:latin typeface="Segoe UI"/>
            </a:endParaRPr>
          </a:p>
        </p:txBody>
      </p:sp>
      <p:pic>
        <p:nvPicPr>
          <p:cNvPr id="7" name="Immagine 6" descr="Lens - Free interface icons">
            <a:extLst>
              <a:ext uri="{FF2B5EF4-FFF2-40B4-BE49-F238E27FC236}">
                <a16:creationId xmlns:a16="http://schemas.microsoft.com/office/drawing/2014/main" id="{F166B7BE-7A42-D51C-FBED-9D4F2EB84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353" y="3431582"/>
            <a:ext cx="669619" cy="71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8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97DCB3B6-A984-8365-415A-4AF1C59F4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47E1EFB6-2019-7DB9-D430-587B673EE58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Framework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comparison</a:t>
            </a:r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BA4BBD1F-44A9-6561-62D0-3FCDD1774762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2F85A0E-9A18-A4D1-BAE4-0FFA1B5AEE58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CD2AE94-4F51-C5D2-7825-2DD5D8F13F9F}"/>
              </a:ext>
            </a:extLst>
          </p:cNvPr>
          <p:cNvSpPr txBox="1"/>
          <p:nvPr/>
        </p:nvSpPr>
        <p:spPr>
          <a:xfrm>
            <a:off x="315940" y="962003"/>
            <a:ext cx="8515877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Architecture </a:t>
            </a:r>
            <a:r>
              <a:rPr lang="it-IT" sz="2000" b="1" dirty="0" err="1">
                <a:latin typeface="Segoe UI"/>
              </a:rPr>
              <a:t>differences</a:t>
            </a:r>
            <a:r>
              <a:rPr lang="it-IT" sz="2000" b="1" dirty="0">
                <a:latin typeface="Segoe UI"/>
              </a:rPr>
              <a:t>:</a:t>
            </a:r>
            <a:endParaRPr lang="it-IT" dirty="0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React Native: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Property-based</a:t>
            </a:r>
            <a:r>
              <a:rPr lang="it-IT" sz="2000" dirty="0">
                <a:latin typeface="Segoe UI"/>
              </a:rPr>
              <a:t> model </a:t>
            </a:r>
            <a:r>
              <a:rPr lang="it-IT" sz="2000" dirty="0"/>
              <a:t>(</a:t>
            </a:r>
            <a:r>
              <a:rPr lang="it-IT" sz="2000" err="1">
                <a:latin typeface="Consolas"/>
              </a:rPr>
              <a:t>accessibilityLabel</a:t>
            </a:r>
            <a:r>
              <a:rPr lang="it-IT" sz="2000" dirty="0"/>
              <a:t>, </a:t>
            </a:r>
            <a:r>
              <a:rPr lang="it-IT" sz="2000" err="1">
                <a:latin typeface="Consolas"/>
              </a:rPr>
              <a:t>accessibilityRole</a:t>
            </a:r>
            <a:r>
              <a:rPr lang="it-IT" sz="2000" dirty="0"/>
              <a:t>)</a:t>
            </a:r>
            <a:endParaRPr lang="it-IT" dirty="0"/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Flutter:</a:t>
            </a:r>
            <a:r>
              <a:rPr lang="it-IT" sz="2000" dirty="0">
                <a:latin typeface="Segoe UI"/>
              </a:rPr>
              <a:t> Widget-</a:t>
            </a:r>
            <a:r>
              <a:rPr lang="it-IT" sz="2000" err="1">
                <a:latin typeface="Segoe UI"/>
              </a:rPr>
              <a:t>based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approach</a:t>
            </a:r>
            <a:r>
              <a:rPr lang="it-IT" sz="2000" dirty="0">
                <a:latin typeface="Segoe UI"/>
              </a:rPr>
              <a:t> (explici</a:t>
            </a:r>
            <a:r>
              <a:rPr lang="it-IT" sz="2000" dirty="0"/>
              <a:t>t </a:t>
            </a:r>
            <a:r>
              <a:rPr lang="it-IT" sz="2000" err="1">
                <a:latin typeface="Consolas"/>
              </a:rPr>
              <a:t>Semantics</a:t>
            </a:r>
            <a:r>
              <a:rPr lang="it-IT" sz="2000" dirty="0"/>
              <a:t> </a:t>
            </a:r>
            <a:r>
              <a:rPr lang="it-IT" sz="2000" err="1">
                <a:latin typeface="Segoe UI"/>
              </a:rPr>
              <a:t>wrappers</a:t>
            </a:r>
            <a:r>
              <a:rPr lang="it-IT" sz="2000" dirty="0">
                <a:latin typeface="Segoe UI"/>
              </a:rPr>
              <a:t>)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endParaRPr lang="it-IT" sz="2000" dirty="0"/>
          </a:p>
          <a:p>
            <a:pPr algn="just"/>
            <a:endParaRPr lang="it-IT" sz="20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BDD671D-0403-1F83-4C2F-2B8DED550476}"/>
              </a:ext>
            </a:extLst>
          </p:cNvPr>
          <p:cNvSpPr txBox="1"/>
          <p:nvPr/>
        </p:nvSpPr>
        <p:spPr>
          <a:xfrm>
            <a:off x="8491018" y="6482191"/>
            <a:ext cx="656789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14/17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" name="Immagine 1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D980DDB7-46BB-D1E2-C9EA-8FA37757E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53" y="2668231"/>
            <a:ext cx="8813494" cy="2196320"/>
          </a:xfrm>
          <a:prstGeom prst="rect">
            <a:avLst/>
          </a:prstGeom>
        </p:spPr>
      </p:pic>
      <p:pic>
        <p:nvPicPr>
          <p:cNvPr id="5" name="Immagine 4" descr="Immagine che contiene testo, Carattere, schermata, Elementi grafici&#10;&#10;Il contenuto generato dall&amp;#39;IA potrebbe non essere corretto.">
            <a:extLst>
              <a:ext uri="{FF2B5EF4-FFF2-40B4-BE49-F238E27FC236}">
                <a16:creationId xmlns:a16="http://schemas.microsoft.com/office/drawing/2014/main" id="{3DC1CE92-071B-5B93-0AD6-7BEF15A5F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602" y="5238322"/>
            <a:ext cx="7064567" cy="54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34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B805442F-6184-EB0A-FB41-12F30ACF2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1E042456-B25F-E961-0606-2B77B46F68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Framework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comparison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results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(1)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9138C445-3158-B6E2-4020-42DBF739298E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91159BE-07A4-3751-0E2E-6C83B12C78EE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970368A-6D6E-29DC-CC30-86AF7852C5B4}"/>
              </a:ext>
            </a:extLst>
          </p:cNvPr>
          <p:cNvSpPr txBox="1"/>
          <p:nvPr/>
        </p:nvSpPr>
        <p:spPr>
          <a:xfrm>
            <a:off x="8518560" y="6495962"/>
            <a:ext cx="629247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15/17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4" name="Immagine 3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E0EF26A6-B436-E0BA-2885-B14C8E6EE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7" y="963003"/>
            <a:ext cx="8662737" cy="219146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CF897F1-916A-BD0B-67E4-D24DBB00A733}"/>
              </a:ext>
            </a:extLst>
          </p:cNvPr>
          <p:cNvSpPr txBox="1"/>
          <p:nvPr/>
        </p:nvSpPr>
        <p:spPr>
          <a:xfrm>
            <a:off x="352926" y="3427662"/>
            <a:ext cx="8424778" cy="28890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Segoe UI"/>
              </a:rPr>
              <a:t>Key Patterns Identified: </a:t>
            </a:r>
            <a:endParaRPr lang="it-IT" b="1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Text language declaration</a:t>
            </a:r>
            <a:r>
              <a:rPr lang="en-US" sz="2000" dirty="0">
                <a:latin typeface="Segoe UI"/>
              </a:rPr>
              <a:t>: Largest overhead difference (Flutter +200%) 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Custom gestures</a:t>
            </a:r>
            <a:r>
              <a:rPr lang="en-US" sz="2000" dirty="0">
                <a:latin typeface="Segoe UI"/>
              </a:rPr>
              <a:t>: Smallest gap (Flutter +27%) - both frameworks struggle 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Default accessibility</a:t>
            </a:r>
            <a:r>
              <a:rPr lang="en-US" sz="2000" dirty="0">
                <a:latin typeface="Segoe UI"/>
              </a:rPr>
              <a:t>: React Native provides more out-of-box features (38% vs 32%)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Screen reader consistency</a:t>
            </a:r>
            <a:r>
              <a:rPr lang="en-US" sz="2000" dirty="0">
                <a:latin typeface="Segoe UI"/>
              </a:rPr>
              <a:t>: React Native scores higher across all component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2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E56A01B7-80A0-D135-6A5E-1DFFF0667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877C86BE-1944-2B59-5C8B-2D63CDC6EF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Framework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comparison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results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(2)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B64B994B-B24F-5EB7-5E1C-FA1A5B0B9081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9A3D9EC-5D12-2FA8-E89F-0393A82CBE94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1E1C851-7C59-52B5-99A6-605D6DEC6195}"/>
              </a:ext>
            </a:extLst>
          </p:cNvPr>
          <p:cNvSpPr txBox="1"/>
          <p:nvPr/>
        </p:nvSpPr>
        <p:spPr>
          <a:xfrm>
            <a:off x="8525003" y="6482191"/>
            <a:ext cx="622804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16/17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847887E-6097-FB16-E575-E427AC9E6D4B}"/>
              </a:ext>
            </a:extLst>
          </p:cNvPr>
          <p:cNvSpPr txBox="1"/>
          <p:nvPr/>
        </p:nvSpPr>
        <p:spPr>
          <a:xfrm>
            <a:off x="606927" y="3935663"/>
            <a:ext cx="8117304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Segoe UI"/>
              </a:rPr>
              <a:t>Critical insights:</a:t>
            </a:r>
            <a:endParaRPr lang="it-IT" b="1">
              <a:latin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Segoe UI"/>
              </a:rPr>
              <a:t>Choose </a:t>
            </a:r>
            <a:r>
              <a:rPr lang="en-US" sz="2000" b="1" dirty="0">
                <a:latin typeface="Segoe UI"/>
              </a:rPr>
              <a:t>React Native</a:t>
            </a:r>
            <a:r>
              <a:rPr lang="en-US" sz="2000" dirty="0">
                <a:latin typeface="Segoe UI"/>
              </a:rPr>
              <a:t> when: Rapid development, web accessibility experience, tight deadlines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Segoe UI"/>
                <a:cs typeface="Segoe UI"/>
              </a:rPr>
              <a:t>Choose </a:t>
            </a:r>
            <a:r>
              <a:rPr lang="en-US" sz="2000" b="1" dirty="0">
                <a:latin typeface="Segoe UI"/>
                <a:cs typeface="Segoe UI"/>
              </a:rPr>
              <a:t>Flutter </a:t>
            </a:r>
            <a:r>
              <a:rPr lang="en-US" sz="2000" dirty="0">
                <a:latin typeface="Segoe UI"/>
                <a:cs typeface="Segoe UI"/>
              </a:rPr>
              <a:t>when: Complex custom components, long-term maintenance teams, granular control</a:t>
            </a:r>
            <a:endParaRPr lang="en-US" dirty="0"/>
          </a:p>
        </p:txBody>
      </p:sp>
      <p:pic>
        <p:nvPicPr>
          <p:cNvPr id="2" name="Immagine 1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1E70B7EB-0FB4-7813-705E-6060A6F71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42" y="966050"/>
            <a:ext cx="8555790" cy="278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41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3B31BB25-D7CA-FAC9-85AA-E785074DF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2A2CFDE5-043F-74D1-BED0-E8CA0ECD62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Research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impact and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conclusions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70E34097-CDD4-EC42-BD04-2CBF60ADF1ED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DDBE518-0CB6-EC10-C1C5-54B74D8DEC7B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8039BF-D0C9-17D1-610D-A1378279AC36}"/>
              </a:ext>
            </a:extLst>
          </p:cNvPr>
          <p:cNvSpPr txBox="1"/>
          <p:nvPr/>
        </p:nvSpPr>
        <p:spPr>
          <a:xfrm>
            <a:off x="8518560" y="6482191"/>
            <a:ext cx="629247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17/17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EF7F73-3BAE-46D1-D7FC-6CE6B409B5DD}"/>
              </a:ext>
            </a:extLst>
          </p:cNvPr>
          <p:cNvSpPr txBox="1"/>
          <p:nvPr/>
        </p:nvSpPr>
        <p:spPr>
          <a:xfrm>
            <a:off x="317734" y="961109"/>
            <a:ext cx="8764545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Segoe UI"/>
              </a:rPr>
              <a:t>Key contributions</a:t>
            </a:r>
            <a:r>
              <a:rPr lang="en-US" sz="2000" dirty="0">
                <a:latin typeface="Segoe UI"/>
              </a:rPr>
              <a:t>:</a:t>
            </a:r>
            <a:endParaRPr lang="it-IT" sz="2000">
              <a:latin typeface="Segoe UI"/>
            </a:endParaRPr>
          </a:p>
          <a:p>
            <a:r>
              <a:rPr lang="en-US" sz="2000" dirty="0">
                <a:latin typeface="Segoe UI"/>
                <a:cs typeface="Segoe UI"/>
              </a:rPr>
              <a:t>- Extended research framework from Flutter-only to comparative analysis</a:t>
            </a:r>
            <a:endParaRPr lang="en-US" dirty="0"/>
          </a:p>
          <a:p>
            <a:r>
              <a:rPr lang="en-US" sz="2000" dirty="0">
                <a:latin typeface="Segoe UI"/>
              </a:rPr>
              <a:t>- First quantitative framework for mobile accessibility cost assessment  </a:t>
            </a:r>
            <a:endParaRPr lang="en-US" dirty="0"/>
          </a:p>
          <a:p>
            <a:r>
              <a:rPr lang="en-US" sz="2000" dirty="0">
                <a:latin typeface="Segoe UI"/>
              </a:rPr>
              <a:t>- 45% implementation overhead reduction with React Native</a:t>
            </a:r>
          </a:p>
          <a:p>
            <a:r>
              <a:rPr lang="en-US" sz="2000" dirty="0">
                <a:latin typeface="Segoe UI"/>
              </a:rPr>
              <a:t>- Systematic methodology bridging WCAG theory to mobile practice</a:t>
            </a:r>
          </a:p>
          <a:p>
            <a:endParaRPr lang="en-US" sz="2000" dirty="0">
              <a:latin typeface="Segoe UI"/>
            </a:endParaRPr>
          </a:p>
          <a:p>
            <a:r>
              <a:rPr lang="en-US" sz="2000" b="1" dirty="0">
                <a:latin typeface="Segoe UI"/>
              </a:rPr>
              <a:t>Research answers:</a:t>
            </a:r>
          </a:p>
          <a:p>
            <a:r>
              <a:rPr lang="en-US" sz="2000" dirty="0">
                <a:latin typeface="Segoe UI"/>
              </a:rPr>
              <a:t>- </a:t>
            </a:r>
            <a:r>
              <a:rPr lang="en-US" sz="2000" b="1" dirty="0">
                <a:latin typeface="Segoe UI"/>
              </a:rPr>
              <a:t>RQ1</a:t>
            </a:r>
            <a:r>
              <a:rPr lang="en-US" sz="2000" dirty="0">
                <a:latin typeface="Segoe UI"/>
              </a:rPr>
              <a:t>: Neither framework accessible by default (38% vs 32%) </a:t>
            </a:r>
            <a:endParaRPr lang="en-US" sz="2000">
              <a:latin typeface="Segoe UI"/>
            </a:endParaRPr>
          </a:p>
          <a:p>
            <a:r>
              <a:rPr lang="en-US" sz="2000" dirty="0">
                <a:latin typeface="Segoe UI"/>
              </a:rPr>
              <a:t>- </a:t>
            </a:r>
            <a:r>
              <a:rPr lang="en-US" sz="2000" b="1" dirty="0">
                <a:latin typeface="Segoe UI"/>
              </a:rPr>
              <a:t>RQ2</a:t>
            </a:r>
            <a:r>
              <a:rPr lang="en-US" sz="2000" dirty="0">
                <a:latin typeface="Segoe UI"/>
              </a:rPr>
              <a:t>: Both achieve 100% WCAG compliance with proper implementation </a:t>
            </a:r>
            <a:endParaRPr lang="en-US" sz="2000">
              <a:latin typeface="Segoe UI"/>
            </a:endParaRPr>
          </a:p>
          <a:p>
            <a:r>
              <a:rPr lang="en-US" sz="2000" dirty="0">
                <a:latin typeface="Segoe UI"/>
              </a:rPr>
              <a:t>- </a:t>
            </a:r>
            <a:r>
              <a:rPr lang="en-US" sz="2000" b="1" dirty="0">
                <a:latin typeface="Segoe UI"/>
              </a:rPr>
              <a:t>RQ3</a:t>
            </a:r>
            <a:r>
              <a:rPr lang="en-US" sz="2000" dirty="0">
                <a:latin typeface="Segoe UI"/>
              </a:rPr>
              <a:t>: React Native requires 45% less code for equivalent accessibility</a:t>
            </a:r>
            <a:endParaRPr lang="en-US">
              <a:latin typeface="Segoe UI"/>
            </a:endParaRPr>
          </a:p>
        </p:txBody>
      </p:sp>
      <p:pic>
        <p:nvPicPr>
          <p:cNvPr id="10" name="Immagine 9" descr="Immagine che contiene simbolo, Carattere, Elementi grafici, logo&#10;&#10;Il contenuto generato dall&amp;#39;IA potrebbe non essere corretto.">
            <a:extLst>
              <a:ext uri="{FF2B5EF4-FFF2-40B4-BE49-F238E27FC236}">
                <a16:creationId xmlns:a16="http://schemas.microsoft.com/office/drawing/2014/main" id="{C7E6B5DB-9120-E854-A01B-484402609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838" y="4103782"/>
            <a:ext cx="1663345" cy="1983037"/>
          </a:xfrm>
          <a:prstGeom prst="rect">
            <a:avLst/>
          </a:prstGeom>
        </p:spPr>
      </p:pic>
      <p:pic>
        <p:nvPicPr>
          <p:cNvPr id="11" name="Immagine 10" descr="Research - Free marketing icons">
            <a:extLst>
              <a:ext uri="{FF2B5EF4-FFF2-40B4-BE49-F238E27FC236}">
                <a16:creationId xmlns:a16="http://schemas.microsoft.com/office/drawing/2014/main" id="{37CBD625-1E4C-BB19-6F9E-6C1AF96E5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777" y="4117554"/>
            <a:ext cx="1663346" cy="19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7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6750237" cy="126154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</a:rPr>
              <a:t>First and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not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least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: Mobile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accessibility</a:t>
            </a: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F278578-AD7C-9DFC-2C4C-98387A553E6A}"/>
              </a:ext>
            </a:extLst>
          </p:cNvPr>
          <p:cNvSpPr txBox="1"/>
          <p:nvPr/>
        </p:nvSpPr>
        <p:spPr>
          <a:xfrm>
            <a:off x="453650" y="1099713"/>
            <a:ext cx="8061432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Definition</a:t>
            </a:r>
            <a:r>
              <a:rPr lang="it-IT" sz="2000" dirty="0">
                <a:latin typeface="Segoe UI"/>
              </a:rPr>
              <a:t>: </a:t>
            </a:r>
            <a:r>
              <a:rPr lang="it-IT" sz="2000" dirty="0" err="1">
                <a:latin typeface="Segoe UI"/>
              </a:rPr>
              <a:t>Ability</a:t>
            </a:r>
            <a:r>
              <a:rPr lang="it-IT" sz="2000" dirty="0">
                <a:latin typeface="Segoe UI"/>
              </a:rPr>
              <a:t> for users to </a:t>
            </a:r>
            <a:r>
              <a:rPr lang="it-IT" sz="2000" dirty="0" err="1">
                <a:latin typeface="Segoe UI"/>
              </a:rPr>
              <a:t>fully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perceive</a:t>
            </a:r>
            <a:r>
              <a:rPr lang="it-IT" sz="2000" dirty="0">
                <a:latin typeface="Segoe UI"/>
              </a:rPr>
              <a:t>, </a:t>
            </a:r>
            <a:r>
              <a:rPr lang="it-IT" sz="2000" dirty="0" err="1">
                <a:latin typeface="Segoe UI"/>
              </a:rPr>
              <a:t>understand</a:t>
            </a:r>
            <a:r>
              <a:rPr lang="it-IT" sz="2000" dirty="0">
                <a:latin typeface="Segoe UI"/>
              </a:rPr>
              <a:t>, navigate, and </a:t>
            </a:r>
            <a:r>
              <a:rPr lang="it-IT" sz="2000" dirty="0" err="1">
                <a:latin typeface="Segoe UI"/>
              </a:rPr>
              <a:t>interact</a:t>
            </a:r>
            <a:r>
              <a:rPr lang="it-IT" sz="2000" dirty="0">
                <a:latin typeface="Segoe UI"/>
              </a:rPr>
              <a:t> with </a:t>
            </a:r>
            <a:r>
              <a:rPr lang="it-IT" sz="2000" dirty="0" err="1">
                <a:latin typeface="Segoe UI"/>
              </a:rPr>
              <a:t>digital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content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regardless</a:t>
            </a:r>
            <a:r>
              <a:rPr lang="it-IT" sz="2000" dirty="0">
                <a:latin typeface="Segoe UI"/>
              </a:rPr>
              <a:t> of capabilities</a:t>
            </a:r>
            <a:endParaRPr lang="it-IT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r>
              <a:rPr lang="it-IT" sz="2000" b="1" dirty="0">
                <a:latin typeface="Segoe UI"/>
              </a:rPr>
              <a:t>The mobile reality:</a:t>
            </a:r>
            <a:endParaRPr lang="it-IT" b="1" dirty="0">
              <a:latin typeface="Segoe UI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2000" dirty="0">
                <a:latin typeface="Segoe UI"/>
              </a:rPr>
              <a:t>1.3 </a:t>
            </a:r>
            <a:r>
              <a:rPr lang="it-IT" sz="2000" dirty="0" err="1">
                <a:latin typeface="Segoe UI"/>
              </a:rPr>
              <a:t>billion</a:t>
            </a:r>
            <a:r>
              <a:rPr lang="it-IT" sz="2000" dirty="0">
                <a:latin typeface="Segoe UI"/>
              </a:rPr>
              <a:t> people </a:t>
            </a:r>
            <a:r>
              <a:rPr lang="it-IT" sz="2000" dirty="0" err="1">
                <a:latin typeface="Segoe UI"/>
              </a:rPr>
              <a:t>worldwide</a:t>
            </a:r>
            <a:r>
              <a:rPr lang="it-IT" sz="2000" dirty="0">
                <a:latin typeface="Segoe UI"/>
              </a:rPr>
              <a:t> live with </a:t>
            </a:r>
            <a:r>
              <a:rPr lang="it-IT" sz="2000" dirty="0" err="1">
                <a:latin typeface="Segoe UI"/>
              </a:rPr>
              <a:t>disabilities</a:t>
            </a:r>
            <a:r>
              <a:rPr lang="it-IT" sz="2000" dirty="0">
                <a:latin typeface="Segoe UI"/>
              </a:rPr>
              <a:t> (WHO, 2023)</a:t>
            </a:r>
            <a:endParaRPr lang="it-IT" dirty="0">
              <a:latin typeface="Segoe UI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Mobile-first</a:t>
            </a:r>
            <a:r>
              <a:rPr lang="it-IT" sz="2000" dirty="0">
                <a:latin typeface="Segoe UI"/>
              </a:rPr>
              <a:t> era: 6.8 </a:t>
            </a:r>
            <a:r>
              <a:rPr lang="it-IT" sz="2000" dirty="0" err="1">
                <a:latin typeface="Segoe UI"/>
              </a:rPr>
              <a:t>billion</a:t>
            </a:r>
            <a:r>
              <a:rPr lang="it-IT" sz="2000" dirty="0">
                <a:latin typeface="Segoe UI"/>
              </a:rPr>
              <a:t> smartphone users </a:t>
            </a:r>
            <a:r>
              <a:rPr lang="it-IT" sz="2000" dirty="0" err="1">
                <a:latin typeface="Segoe UI"/>
              </a:rPr>
              <a:t>globally</a:t>
            </a:r>
            <a:endParaRPr lang="it-IT" dirty="0" err="1">
              <a:latin typeface="Segoe UI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2000" dirty="0">
                <a:latin typeface="Segoe UI"/>
              </a:rPr>
              <a:t>Mobile </a:t>
            </a:r>
            <a:r>
              <a:rPr lang="it-IT" sz="2000" dirty="0" err="1">
                <a:latin typeface="Segoe UI"/>
              </a:rPr>
              <a:t>interfaces</a:t>
            </a:r>
            <a:r>
              <a:rPr lang="it-IT" sz="2000" dirty="0">
                <a:latin typeface="Segoe UI"/>
              </a:rPr>
              <a:t> create new </a:t>
            </a:r>
            <a:r>
              <a:rPr lang="it-IT" sz="2000" b="1" dirty="0" err="1">
                <a:latin typeface="Segoe UI"/>
              </a:rPr>
              <a:t>accessibility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barriers</a:t>
            </a:r>
            <a:r>
              <a:rPr lang="it-IT" sz="2000" dirty="0">
                <a:latin typeface="Segoe UI"/>
              </a:rPr>
              <a:t> for assistive </a:t>
            </a:r>
            <a:r>
              <a:rPr lang="it-IT" sz="2000" dirty="0" err="1">
                <a:latin typeface="Segoe UI"/>
              </a:rPr>
              <a:t>technology</a:t>
            </a:r>
            <a:r>
              <a:rPr lang="it-IT" sz="2000" dirty="0">
                <a:latin typeface="Segoe UI"/>
              </a:rPr>
              <a:t> users</a:t>
            </a:r>
            <a:endParaRPr lang="it-IT" dirty="0">
              <a:latin typeface="Segoe UI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F603ACE-A4D0-C670-23C2-8C6330CFDDF7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pic>
        <p:nvPicPr>
          <p:cNvPr id="5" name="Immagine 4" descr="Accessibility and Its Role in Modern Web Design | PDD">
            <a:extLst>
              <a:ext uri="{FF2B5EF4-FFF2-40B4-BE49-F238E27FC236}">
                <a16:creationId xmlns:a16="http://schemas.microsoft.com/office/drawing/2014/main" id="{EF12A864-112E-F996-B3F7-54DC39954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516" y="4056730"/>
            <a:ext cx="2167760" cy="2068438"/>
          </a:xfrm>
          <a:prstGeom prst="rect">
            <a:avLst/>
          </a:prstGeom>
        </p:spPr>
      </p:pic>
      <p:pic>
        <p:nvPicPr>
          <p:cNvPr id="6" name="Immagine 5" descr="Why is accessibility important for your research paper? - Author Services">
            <a:extLst>
              <a:ext uri="{FF2B5EF4-FFF2-40B4-BE49-F238E27FC236}">
                <a16:creationId xmlns:a16="http://schemas.microsoft.com/office/drawing/2014/main" id="{4D8FC78E-1823-38E8-7849-5D854B590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954" y="4196746"/>
            <a:ext cx="2629228" cy="1762127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9E53E83-E1B8-6D20-F495-DDBD1FF2EBAF}"/>
              </a:ext>
            </a:extLst>
          </p:cNvPr>
          <p:cNvSpPr txBox="1"/>
          <p:nvPr/>
        </p:nvSpPr>
        <p:spPr>
          <a:xfrm>
            <a:off x="8538371" y="6482191"/>
            <a:ext cx="60943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2/17</a:t>
            </a:r>
            <a:endParaRPr lang="it-IT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CEBC1ECF-52EC-9CF3-B20C-EE1D9BC9F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7A48B57C-E9BF-1080-4C6E-E130D343BB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6750237" cy="126154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</a:rPr>
              <a:t>First and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not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least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: Mobile challenges </a:t>
            </a:r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D2780033-168E-53B8-2DC0-8391C7F0034E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9E9713D-F4CC-901E-F68C-ED5F9E21CA42}"/>
              </a:ext>
            </a:extLst>
          </p:cNvPr>
          <p:cNvSpPr txBox="1"/>
          <p:nvPr/>
        </p:nvSpPr>
        <p:spPr>
          <a:xfrm>
            <a:off x="453650" y="1086345"/>
            <a:ext cx="7874275" cy="31834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Touch interaction </a:t>
            </a:r>
            <a:r>
              <a:rPr lang="it-IT" sz="2000" b="1" dirty="0" err="1">
                <a:latin typeface="Segoe UI"/>
              </a:rPr>
              <a:t>barriers</a:t>
            </a:r>
            <a:r>
              <a:rPr lang="it-IT" sz="2000" b="1" dirty="0">
                <a:latin typeface="Segoe UI"/>
              </a:rPr>
              <a:t>:</a:t>
            </a:r>
            <a:endParaRPr lang="it-IT" sz="2000" b="1" dirty="0" err="1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Target size </a:t>
            </a:r>
            <a:r>
              <a:rPr lang="it-IT" sz="2000" err="1">
                <a:latin typeface="Segoe UI"/>
              </a:rPr>
              <a:t>not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standardized</a:t>
            </a:r>
            <a:r>
              <a:rPr lang="it-IT" sz="2000" dirty="0">
                <a:latin typeface="Segoe UI"/>
              </a:rPr>
              <a:t> and </a:t>
            </a:r>
            <a:r>
              <a:rPr lang="it-IT" sz="2000" err="1">
                <a:latin typeface="Segoe UI"/>
              </a:rPr>
              <a:t>difficult</a:t>
            </a:r>
            <a:r>
              <a:rPr lang="it-IT" sz="2000" dirty="0">
                <a:latin typeface="Segoe UI"/>
              </a:rPr>
              <a:t> to use</a:t>
            </a:r>
          </a:p>
          <a:p>
            <a:pPr marL="285750" indent="-285750" algn="just">
              <a:buFont typeface="Arial"/>
              <a:buChar char="•"/>
            </a:pPr>
            <a:r>
              <a:rPr lang="it-IT" sz="2000" b="1" dirty="0" err="1">
                <a:latin typeface="Segoe UI"/>
              </a:rPr>
              <a:t>Complex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gestures</a:t>
            </a:r>
            <a:r>
              <a:rPr lang="it-IT" sz="2000" dirty="0">
                <a:latin typeface="Segoe UI"/>
              </a:rPr>
              <a:t> </a:t>
            </a:r>
            <a:r>
              <a:rPr lang="it-IT" sz="2000" dirty="0" err="1">
                <a:latin typeface="Segoe UI"/>
              </a:rPr>
              <a:t>might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exclude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different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categories</a:t>
            </a:r>
            <a:r>
              <a:rPr lang="it-IT" sz="2000" dirty="0">
                <a:latin typeface="Segoe UI"/>
              </a:rPr>
              <a:t> of users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One-</a:t>
            </a:r>
            <a:r>
              <a:rPr lang="it-IT" sz="2000" b="1" err="1">
                <a:latin typeface="Segoe UI"/>
              </a:rPr>
              <a:t>handed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err="1">
                <a:latin typeface="Segoe UI"/>
              </a:rPr>
              <a:t>operation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limitations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endParaRPr lang="it-IT" sz="2000" dirty="0">
              <a:latin typeface="Segoe UI"/>
            </a:endParaRPr>
          </a:p>
          <a:p>
            <a:pPr algn="just"/>
            <a:r>
              <a:rPr lang="it-IT" sz="2000" b="1" dirty="0">
                <a:latin typeface="Segoe UI"/>
              </a:rPr>
              <a:t>Mobile </a:t>
            </a:r>
            <a:r>
              <a:rPr lang="it-IT" sz="2000" b="1" dirty="0" err="1">
                <a:latin typeface="Segoe UI"/>
              </a:rPr>
              <a:t>context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issues</a:t>
            </a:r>
            <a:r>
              <a:rPr lang="it-IT" sz="2000" b="1" dirty="0">
                <a:latin typeface="Segoe UI"/>
              </a:rPr>
              <a:t>:</a:t>
            </a: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Small screens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affect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content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hierarchy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err="1">
                <a:latin typeface="Segoe UI"/>
              </a:rPr>
              <a:t>Orientation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err="1">
                <a:latin typeface="Segoe UI"/>
              </a:rPr>
              <a:t>changes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disrupt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navigation</a:t>
            </a:r>
            <a:endParaRPr lang="it-IT" err="1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Performance impact</a:t>
            </a:r>
            <a:r>
              <a:rPr lang="it-IT" sz="2000" dirty="0">
                <a:latin typeface="Segoe UI"/>
              </a:rPr>
              <a:t> on </a:t>
            </a:r>
            <a:r>
              <a:rPr lang="it-IT" sz="2000" err="1">
                <a:latin typeface="Segoe UI"/>
              </a:rPr>
              <a:t>battery</a:t>
            </a:r>
            <a:r>
              <a:rPr lang="it-IT" sz="2000" dirty="0">
                <a:latin typeface="Segoe UI"/>
              </a:rPr>
              <a:t> and processing</a:t>
            </a:r>
            <a:endParaRPr lang="it-IT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FE6E6FF-F36A-561B-FE4C-891F9D222087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pic>
        <p:nvPicPr>
          <p:cNvPr id="2" name="Immagine 1" descr="Accessibility barriers: what are they and how to overcome them?">
            <a:extLst>
              <a:ext uri="{FF2B5EF4-FFF2-40B4-BE49-F238E27FC236}">
                <a16:creationId xmlns:a16="http://schemas.microsoft.com/office/drawing/2014/main" id="{6BFB8CE1-C09D-60A8-7187-C1FB96B97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822" y="4438129"/>
            <a:ext cx="2489200" cy="1537743"/>
          </a:xfrm>
          <a:prstGeom prst="rect">
            <a:avLst/>
          </a:prstGeom>
        </p:spPr>
      </p:pic>
      <p:pic>
        <p:nvPicPr>
          <p:cNvPr id="3" name="Immagine 2" descr="Why Mobile Accessibility Matters">
            <a:extLst>
              <a:ext uri="{FF2B5EF4-FFF2-40B4-BE49-F238E27FC236}">
                <a16:creationId xmlns:a16="http://schemas.microsoft.com/office/drawing/2014/main" id="{60A3E4C7-B222-F8CE-E5C9-79B4BD49B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874" y="4435475"/>
            <a:ext cx="2743200" cy="154305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476ADA0-C76E-3DD8-5E59-706BBA772DBD}"/>
              </a:ext>
            </a:extLst>
          </p:cNvPr>
          <p:cNvSpPr txBox="1"/>
          <p:nvPr/>
        </p:nvSpPr>
        <p:spPr>
          <a:xfrm>
            <a:off x="8511634" y="6455455"/>
            <a:ext cx="6361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3/17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9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3064AAFD-CCD5-EDE4-D5E5-BC88EB447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3CC3A917-BEB3-2417-C063-1AF4C9EE23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</a:rPr>
              <a:t>Accessibility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guidelines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gap</a:t>
            </a:r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97A5F0D6-FE7D-1E3B-9D0B-638483D05C46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2AE3D95-449B-CD3B-A32C-CE2E1E3BC12F}"/>
              </a:ext>
            </a:extLst>
          </p:cNvPr>
          <p:cNvSpPr txBox="1"/>
          <p:nvPr/>
        </p:nvSpPr>
        <p:spPr>
          <a:xfrm>
            <a:off x="453650" y="969267"/>
            <a:ext cx="5597921" cy="54930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1800" b="1" dirty="0" err="1">
                <a:latin typeface="Segoe UI"/>
              </a:rPr>
              <a:t>Current</a:t>
            </a:r>
            <a:r>
              <a:rPr lang="it-IT" sz="1800" b="1" dirty="0">
                <a:latin typeface="Segoe UI"/>
              </a:rPr>
              <a:t> standards: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1800" b="1" dirty="0">
                <a:latin typeface="Segoe UI"/>
              </a:rPr>
              <a:t>WCAG 2.2 (2023):</a:t>
            </a:r>
            <a:r>
              <a:rPr lang="it-IT" sz="1800" dirty="0">
                <a:latin typeface="Segoe UI"/>
              </a:rPr>
              <a:t> 4 </a:t>
            </a:r>
            <a:r>
              <a:rPr lang="it-IT" sz="1800" dirty="0" err="1">
                <a:latin typeface="Segoe UI"/>
              </a:rPr>
              <a:t>principles</a:t>
            </a:r>
            <a:r>
              <a:rPr lang="it-IT" sz="1800" dirty="0">
                <a:latin typeface="Segoe UI"/>
              </a:rPr>
              <a:t>, 3 </a:t>
            </a:r>
            <a:r>
              <a:rPr lang="it-IT" sz="1800" dirty="0" err="1">
                <a:latin typeface="Segoe UI"/>
              </a:rPr>
              <a:t>levels</a:t>
            </a:r>
            <a:r>
              <a:rPr lang="it-IT" sz="1800" dirty="0">
                <a:latin typeface="Segoe UI"/>
              </a:rPr>
              <a:t> of </a:t>
            </a:r>
            <a:r>
              <a:rPr lang="it-IT" sz="1800" dirty="0" err="1">
                <a:latin typeface="Segoe UI"/>
              </a:rPr>
              <a:t>conformance</a:t>
            </a:r>
            <a:r>
              <a:rPr lang="it-IT" sz="1800" dirty="0">
                <a:latin typeface="Segoe UI"/>
              </a:rPr>
              <a:t> - </a:t>
            </a:r>
            <a:r>
              <a:rPr lang="it-IT" sz="1800" b="1" dirty="0">
                <a:latin typeface="Segoe UI"/>
              </a:rPr>
              <a:t>web-</a:t>
            </a:r>
            <a:r>
              <a:rPr lang="it-IT" sz="1800" b="1" dirty="0" err="1">
                <a:latin typeface="Segoe UI"/>
              </a:rPr>
              <a:t>focused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1800" b="1" dirty="0">
                <a:latin typeface="Segoe UI"/>
              </a:rPr>
              <a:t>MCAG (2015):</a:t>
            </a:r>
            <a:r>
              <a:rPr lang="it-IT" sz="1800" dirty="0">
                <a:latin typeface="Segoe UI"/>
              </a:rPr>
              <a:t> Mobile </a:t>
            </a:r>
            <a:r>
              <a:rPr lang="it-IT" sz="1800" dirty="0" err="1">
                <a:latin typeface="Segoe UI"/>
              </a:rPr>
              <a:t>adaptation</a:t>
            </a:r>
            <a:r>
              <a:rPr lang="it-IT" sz="1800" dirty="0">
                <a:latin typeface="Segoe UI"/>
              </a:rPr>
              <a:t> - </a:t>
            </a:r>
            <a:r>
              <a:rPr lang="it-IT" sz="1800" b="1" dirty="0" err="1">
                <a:latin typeface="Segoe UI"/>
              </a:rPr>
              <a:t>based</a:t>
            </a:r>
            <a:r>
              <a:rPr lang="it-IT" sz="1800" b="1" dirty="0">
                <a:latin typeface="Segoe UI"/>
              </a:rPr>
              <a:t> on WCAG 2.0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1800" b="1" dirty="0">
                <a:latin typeface="Segoe UI"/>
              </a:rPr>
              <a:t>WCAG2Mobile (2025):</a:t>
            </a:r>
            <a:r>
              <a:rPr lang="it-IT" sz="1800" dirty="0">
                <a:latin typeface="Segoe UI"/>
              </a:rPr>
              <a:t> </a:t>
            </a:r>
            <a:r>
              <a:rPr lang="it-IT" sz="1800" dirty="0" err="1">
                <a:latin typeface="Segoe UI"/>
              </a:rPr>
              <a:t>Recent</a:t>
            </a:r>
            <a:r>
              <a:rPr lang="it-IT" sz="1800" dirty="0">
                <a:latin typeface="Segoe UI"/>
              </a:rPr>
              <a:t> mobile </a:t>
            </a:r>
            <a:r>
              <a:rPr lang="it-IT" sz="1800" dirty="0" err="1">
                <a:latin typeface="Segoe UI"/>
              </a:rPr>
              <a:t>guidance</a:t>
            </a:r>
            <a:r>
              <a:rPr lang="it-IT" sz="1800" dirty="0">
                <a:latin typeface="Segoe UI"/>
              </a:rPr>
              <a:t> - </a:t>
            </a:r>
            <a:r>
              <a:rPr lang="it-IT" sz="1800" b="1" dirty="0" err="1">
                <a:latin typeface="Segoe UI"/>
              </a:rPr>
              <a:t>interpretations</a:t>
            </a:r>
            <a:r>
              <a:rPr lang="it-IT" sz="1800" b="1" dirty="0">
                <a:latin typeface="Segoe UI"/>
              </a:rPr>
              <a:t> </a:t>
            </a:r>
            <a:r>
              <a:rPr lang="it-IT" sz="1800" b="1" dirty="0" err="1">
                <a:latin typeface="Segoe UI"/>
              </a:rPr>
              <a:t>only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endParaRPr lang="it-IT" sz="1800" b="1" dirty="0">
              <a:latin typeface="Segoe UI"/>
            </a:endParaRPr>
          </a:p>
          <a:p>
            <a:pPr algn="just"/>
            <a:r>
              <a:rPr lang="it-IT" sz="1800" b="1" dirty="0">
                <a:latin typeface="Segoe UI"/>
              </a:rPr>
              <a:t>The </a:t>
            </a:r>
            <a:r>
              <a:rPr lang="it-IT" sz="1800" b="1" dirty="0" err="1">
                <a:latin typeface="Segoe UI"/>
              </a:rPr>
              <a:t>problem</a:t>
            </a:r>
            <a:r>
              <a:rPr lang="it-IT" sz="1800" b="1" dirty="0">
                <a:latin typeface="Segoe UI"/>
              </a:rPr>
              <a:t>: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1800" b="1" dirty="0" err="1">
                <a:latin typeface="Segoe UI"/>
              </a:rPr>
              <a:t>Outdated</a:t>
            </a:r>
            <a:r>
              <a:rPr lang="it-IT" sz="1800" b="1" dirty="0">
                <a:latin typeface="Segoe UI"/>
              </a:rPr>
              <a:t> </a:t>
            </a:r>
            <a:r>
              <a:rPr lang="it-IT" sz="1800" b="1" dirty="0" err="1">
                <a:latin typeface="Segoe UI"/>
              </a:rPr>
              <a:t>foundation</a:t>
            </a:r>
            <a:r>
              <a:rPr lang="it-IT" sz="1800" b="1" dirty="0">
                <a:latin typeface="Segoe UI"/>
              </a:rPr>
              <a:t>:</a:t>
            </a:r>
            <a:r>
              <a:rPr lang="it-IT" sz="1800" dirty="0">
                <a:latin typeface="Segoe UI"/>
              </a:rPr>
              <a:t> MCAG </a:t>
            </a:r>
            <a:r>
              <a:rPr lang="it-IT" sz="1800" dirty="0" err="1">
                <a:latin typeface="Segoe UI"/>
              </a:rPr>
              <a:t>missing</a:t>
            </a:r>
            <a:r>
              <a:rPr lang="it-IT" sz="1800" dirty="0">
                <a:latin typeface="Segoe UI"/>
              </a:rPr>
              <a:t> WCAG 2.1/2.2 mobile </a:t>
            </a:r>
            <a:r>
              <a:rPr lang="it-IT" sz="1800" dirty="0" err="1">
                <a:latin typeface="Segoe UI"/>
              </a:rPr>
              <a:t>criteria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1800" b="1" dirty="0" err="1">
                <a:latin typeface="Segoe UI"/>
              </a:rPr>
              <a:t>Implementation</a:t>
            </a:r>
            <a:r>
              <a:rPr lang="it-IT" sz="1800" b="1" dirty="0">
                <a:latin typeface="Segoe UI"/>
              </a:rPr>
              <a:t> </a:t>
            </a:r>
            <a:r>
              <a:rPr lang="it-IT" sz="1800" b="1" dirty="0" err="1">
                <a:latin typeface="Segoe UI"/>
              </a:rPr>
              <a:t>void</a:t>
            </a:r>
            <a:r>
              <a:rPr lang="it-IT" sz="1800" b="1" dirty="0">
                <a:latin typeface="Segoe UI"/>
              </a:rPr>
              <a:t>:</a:t>
            </a:r>
            <a:r>
              <a:rPr lang="it-IT" sz="1800" dirty="0">
                <a:latin typeface="Segoe UI"/>
              </a:rPr>
              <a:t> No </a:t>
            </a:r>
            <a:r>
              <a:rPr lang="it-IT" sz="1800" dirty="0" err="1">
                <a:latin typeface="Segoe UI"/>
              </a:rPr>
              <a:t>practical</a:t>
            </a:r>
            <a:r>
              <a:rPr lang="it-IT" sz="1800" dirty="0">
                <a:latin typeface="Segoe UI"/>
              </a:rPr>
              <a:t> framework for mobile developers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1800" b="1" dirty="0">
                <a:latin typeface="Segoe UI"/>
              </a:rPr>
              <a:t>Knowledge </a:t>
            </a:r>
            <a:r>
              <a:rPr lang="it-IT" sz="1800" b="1" dirty="0" err="1">
                <a:latin typeface="Segoe UI"/>
              </a:rPr>
              <a:t>fragmentation</a:t>
            </a:r>
            <a:r>
              <a:rPr lang="it-IT" sz="1800" b="1" dirty="0">
                <a:latin typeface="Segoe UI"/>
              </a:rPr>
              <a:t>: </a:t>
            </a:r>
            <a:r>
              <a:rPr lang="it-IT" sz="1800" dirty="0" err="1">
                <a:latin typeface="Segoe UI"/>
              </a:rPr>
              <a:t>Scattered</a:t>
            </a:r>
            <a:r>
              <a:rPr lang="it-IT" sz="1800" dirty="0">
                <a:latin typeface="Segoe UI"/>
              </a:rPr>
              <a:t> </a:t>
            </a:r>
            <a:r>
              <a:rPr lang="it-IT" sz="1800" dirty="0" err="1">
                <a:latin typeface="Segoe UI"/>
              </a:rPr>
              <a:t>resources</a:t>
            </a:r>
            <a:r>
              <a:rPr lang="it-IT" sz="1800" dirty="0">
                <a:latin typeface="Segoe UI"/>
              </a:rPr>
              <a:t>, </a:t>
            </a:r>
            <a:r>
              <a:rPr lang="it-IT" sz="1800" dirty="0" err="1">
                <a:latin typeface="Segoe UI"/>
              </a:rPr>
              <a:t>unclear</a:t>
            </a:r>
            <a:r>
              <a:rPr lang="it-IT" sz="1800" dirty="0">
                <a:latin typeface="Segoe UI"/>
              </a:rPr>
              <a:t> costs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endParaRPr lang="it-IT" sz="1800" dirty="0">
              <a:latin typeface="Segoe UI"/>
            </a:endParaRPr>
          </a:p>
          <a:p>
            <a:pPr algn="just"/>
            <a:r>
              <a:rPr lang="it-IT" sz="1800" b="1" dirty="0" err="1">
                <a:latin typeface="Segoe UI"/>
              </a:rPr>
              <a:t>Result</a:t>
            </a:r>
            <a:r>
              <a:rPr lang="it-IT" sz="1800" b="1" dirty="0">
                <a:latin typeface="Segoe UI"/>
              </a:rPr>
              <a:t>:</a:t>
            </a:r>
            <a:r>
              <a:rPr lang="it-IT" sz="1800" dirty="0">
                <a:latin typeface="Segoe UI"/>
              </a:rPr>
              <a:t> Mobile developers </a:t>
            </a:r>
            <a:r>
              <a:rPr lang="it-IT" sz="1800" dirty="0" err="1">
                <a:latin typeface="Segoe UI"/>
              </a:rPr>
              <a:t>lack</a:t>
            </a:r>
            <a:r>
              <a:rPr lang="it-IT" sz="1800" dirty="0">
                <a:latin typeface="Segoe UI"/>
              </a:rPr>
              <a:t> </a:t>
            </a:r>
            <a:r>
              <a:rPr lang="it-IT" sz="1800" dirty="0" err="1">
                <a:latin typeface="Segoe UI"/>
              </a:rPr>
              <a:t>comprehensive</a:t>
            </a:r>
            <a:r>
              <a:rPr lang="it-IT" sz="1800" dirty="0">
                <a:latin typeface="Segoe UI"/>
              </a:rPr>
              <a:t> </a:t>
            </a:r>
            <a:r>
              <a:rPr lang="it-IT" sz="1800" dirty="0" err="1">
                <a:latin typeface="Segoe UI"/>
              </a:rPr>
              <a:t>accessibility</a:t>
            </a:r>
            <a:r>
              <a:rPr lang="it-IT" sz="1800" dirty="0">
                <a:latin typeface="Segoe UI"/>
              </a:rPr>
              <a:t> </a:t>
            </a:r>
            <a:r>
              <a:rPr lang="it-IT" sz="1800" dirty="0" err="1">
                <a:latin typeface="Segoe UI"/>
              </a:rPr>
              <a:t>implementation</a:t>
            </a:r>
            <a:r>
              <a:rPr lang="it-IT" sz="1800" dirty="0">
                <a:latin typeface="Segoe UI"/>
              </a:rPr>
              <a:t> </a:t>
            </a:r>
            <a:r>
              <a:rPr lang="it-IT" sz="1800" dirty="0" err="1">
                <a:latin typeface="Segoe UI"/>
              </a:rPr>
              <a:t>guidance</a:t>
            </a:r>
            <a:endParaRPr lang="it-IT">
              <a:latin typeface="Segoe UI"/>
            </a:endParaRPr>
          </a:p>
          <a:p>
            <a:pPr algn="just"/>
            <a:endParaRPr lang="it-IT" sz="1800" b="1" dirty="0">
              <a:latin typeface="Segoe UI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760BC94-A925-87D7-27C4-9C42262B13CE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pic>
        <p:nvPicPr>
          <p:cNvPr id="2" name="Immagine 1" descr="https://tatticadigitale.it/wp-content/uploads/2025/03/web-content-accessibility-guidelines-wcag-digital-rank.jpg">
            <a:extLst>
              <a:ext uri="{FF2B5EF4-FFF2-40B4-BE49-F238E27FC236}">
                <a16:creationId xmlns:a16="http://schemas.microsoft.com/office/drawing/2014/main" id="{82105AC8-DBE3-3763-4DA4-8979D449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732" y="1718791"/>
            <a:ext cx="2573634" cy="1548912"/>
          </a:xfrm>
          <a:prstGeom prst="rect">
            <a:avLst/>
          </a:prstGeom>
        </p:spPr>
      </p:pic>
      <p:pic>
        <p:nvPicPr>
          <p:cNvPr id="4" name="Immagine 3" descr="World Wide Web Consortium - Wikipedia">
            <a:extLst>
              <a:ext uri="{FF2B5EF4-FFF2-40B4-BE49-F238E27FC236}">
                <a16:creationId xmlns:a16="http://schemas.microsoft.com/office/drawing/2014/main" id="{2B7CAD8A-21FA-88BB-2B45-D08403F97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274" y="4030310"/>
            <a:ext cx="1984550" cy="132202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5049497-DD10-9673-22EC-A8EED98CC191}"/>
              </a:ext>
            </a:extLst>
          </p:cNvPr>
          <p:cNvSpPr txBox="1"/>
          <p:nvPr/>
        </p:nvSpPr>
        <p:spPr>
          <a:xfrm>
            <a:off x="8525004" y="6495559"/>
            <a:ext cx="62280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4/17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69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6243EF6F-E203-4CDA-767E-91AC080D5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6E8F8A4B-0EAB-B75B-C462-71C1CC419A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</a:rPr>
              <a:t>Platform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implementation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gap</a:t>
            </a:r>
            <a:endParaRPr lang="it-IT" dirty="0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4101D091-5542-8269-4D24-8B63E9FD0726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71F353F-6517-B43B-4E20-96E5C0FA0CC8}"/>
              </a:ext>
            </a:extLst>
          </p:cNvPr>
          <p:cNvSpPr txBox="1"/>
          <p:nvPr/>
        </p:nvSpPr>
        <p:spPr>
          <a:xfrm>
            <a:off x="453650" y="962003"/>
            <a:ext cx="5527553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Platform </a:t>
            </a:r>
            <a:r>
              <a:rPr lang="it-IT" sz="2000" b="1" err="1">
                <a:latin typeface="Segoe UI"/>
              </a:rPr>
              <a:t>differences</a:t>
            </a:r>
            <a:r>
              <a:rPr lang="it-IT" sz="2000" b="1" dirty="0">
                <a:latin typeface="Segoe UI"/>
              </a:rPr>
              <a:t>: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iOS:</a:t>
            </a:r>
            <a:r>
              <a:rPr lang="it-IT" sz="2000" dirty="0">
                <a:latin typeface="Segoe UI"/>
              </a:rPr>
              <a:t> VoiceOver, Voice Control, Switch Control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Android: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TalkBack</a:t>
            </a:r>
            <a:r>
              <a:rPr lang="it-IT" sz="2000" dirty="0">
                <a:latin typeface="Segoe UI"/>
              </a:rPr>
              <a:t>, Switch Access, Keyboard </a:t>
            </a:r>
            <a:r>
              <a:rPr lang="it-IT" sz="2000" err="1">
                <a:latin typeface="Segoe UI"/>
              </a:rPr>
              <a:t>navigation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endParaRPr lang="it-IT" sz="2000" dirty="0">
              <a:latin typeface="Segoe UI"/>
            </a:endParaRPr>
          </a:p>
          <a:p>
            <a:pPr algn="just"/>
            <a:r>
              <a:rPr lang="it-IT" sz="2000" b="1" dirty="0">
                <a:latin typeface="Segoe UI"/>
              </a:rPr>
              <a:t>Framework </a:t>
            </a:r>
            <a:r>
              <a:rPr lang="it-IT" sz="2000" b="1" err="1">
                <a:latin typeface="Segoe UI"/>
              </a:rPr>
              <a:t>responses</a:t>
            </a:r>
            <a:r>
              <a:rPr lang="it-IT" sz="2000" b="1" dirty="0">
                <a:latin typeface="Segoe UI"/>
              </a:rPr>
              <a:t>: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Flutter:</a:t>
            </a:r>
            <a:r>
              <a:rPr lang="it-IT" sz="2000" dirty="0">
                <a:latin typeface="Segoe UI"/>
              </a:rPr>
              <a:t> Single </a:t>
            </a:r>
            <a:r>
              <a:rPr lang="it-IT" sz="200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tree</a:t>
            </a:r>
            <a:r>
              <a:rPr lang="it-IT" sz="2000" dirty="0">
                <a:latin typeface="Segoe UI"/>
              </a:rPr>
              <a:t>, </a:t>
            </a:r>
            <a:r>
              <a:rPr lang="it-IT" sz="2000" err="1">
                <a:latin typeface="Segoe UI"/>
              </a:rPr>
              <a:t>platform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adaptation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layer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React Native:</a:t>
            </a:r>
            <a:r>
              <a:rPr lang="it-IT" sz="2000" dirty="0">
                <a:latin typeface="Segoe UI"/>
              </a:rPr>
              <a:t> Platform-</a:t>
            </a:r>
            <a:r>
              <a:rPr lang="it-IT" sz="2000" err="1">
                <a:latin typeface="Segoe UI"/>
              </a:rPr>
              <a:t>specific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props</a:t>
            </a:r>
            <a:r>
              <a:rPr lang="it-IT" sz="2000" dirty="0">
                <a:latin typeface="Segoe UI"/>
              </a:rPr>
              <a:t>, native bridge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endParaRPr lang="it-IT" sz="2000" dirty="0">
              <a:latin typeface="Segoe UI"/>
            </a:endParaRPr>
          </a:p>
          <a:p>
            <a:pPr algn="just"/>
            <a:r>
              <a:rPr lang="it-IT" sz="2000" b="1" dirty="0">
                <a:latin typeface="Segoe UI"/>
              </a:rPr>
              <a:t>The developer challenge: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Budai (2024):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Tested</a:t>
            </a:r>
            <a:r>
              <a:rPr lang="it-IT" sz="2000" dirty="0">
                <a:latin typeface="Segoe UI"/>
              </a:rPr>
              <a:t> component </a:t>
            </a:r>
            <a:r>
              <a:rPr lang="it-IT" sz="2000" dirty="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→ </a:t>
            </a:r>
            <a:r>
              <a:rPr lang="it-IT" sz="2000" dirty="0" err="1">
                <a:latin typeface="Segoe UI"/>
              </a:rPr>
              <a:t>fragmented</a:t>
            </a:r>
            <a:r>
              <a:rPr lang="it-IT" sz="2000" dirty="0">
                <a:latin typeface="Segoe UI"/>
              </a:rPr>
              <a:t> knowledge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Gap </a:t>
            </a:r>
            <a:r>
              <a:rPr lang="it-IT" sz="2000" b="1" err="1">
                <a:latin typeface="Segoe UI"/>
              </a:rPr>
              <a:t>identified</a:t>
            </a:r>
            <a:r>
              <a:rPr lang="it-IT" sz="2000" b="1" dirty="0">
                <a:latin typeface="Segoe UI"/>
              </a:rPr>
              <a:t>:</a:t>
            </a:r>
            <a:r>
              <a:rPr lang="it-IT" sz="2000" dirty="0">
                <a:latin typeface="Segoe UI"/>
              </a:rPr>
              <a:t> No </a:t>
            </a:r>
            <a:r>
              <a:rPr lang="it-IT" sz="2000" err="1">
                <a:latin typeface="Segoe UI"/>
              </a:rPr>
              <a:t>comprehensive</a:t>
            </a:r>
            <a:r>
              <a:rPr lang="it-IT" sz="2000" dirty="0">
                <a:latin typeface="Segoe UI"/>
              </a:rPr>
              <a:t> learning </a:t>
            </a:r>
            <a:r>
              <a:rPr lang="it-IT" sz="2000" err="1">
                <a:latin typeface="Segoe UI"/>
              </a:rPr>
              <a:t>resource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bridging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platforms</a:t>
            </a:r>
            <a:endParaRPr lang="it-IT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A9457E0-A61A-EF46-8F34-5D70C35FAB5C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pic>
        <p:nvPicPr>
          <p:cNvPr id="2" name="Immagine 1" descr="Understanding iOS vs. Android | Differences &amp; Features">
            <a:extLst>
              <a:ext uri="{FF2B5EF4-FFF2-40B4-BE49-F238E27FC236}">
                <a16:creationId xmlns:a16="http://schemas.microsoft.com/office/drawing/2014/main" id="{F5026892-4802-0EE3-A6F1-240BE79CF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208" y="1721041"/>
            <a:ext cx="2619261" cy="1515508"/>
          </a:xfrm>
          <a:prstGeom prst="rect">
            <a:avLst/>
          </a:prstGeom>
        </p:spPr>
      </p:pic>
      <p:pic>
        <p:nvPicPr>
          <p:cNvPr id="3" name="Immagine 2" descr="Flutter vs React Native: Complete 2025 Framework Comparison Guide | Blog">
            <a:extLst>
              <a:ext uri="{FF2B5EF4-FFF2-40B4-BE49-F238E27FC236}">
                <a16:creationId xmlns:a16="http://schemas.microsoft.com/office/drawing/2014/main" id="{D18DBE3B-8AD3-1B9C-C92E-0B33C96F7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207" y="3771624"/>
            <a:ext cx="2619261" cy="138041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F4B896-E913-5EC7-0225-F20899A7626E}"/>
              </a:ext>
            </a:extLst>
          </p:cNvPr>
          <p:cNvSpPr txBox="1"/>
          <p:nvPr/>
        </p:nvSpPr>
        <p:spPr>
          <a:xfrm>
            <a:off x="8498266" y="6495559"/>
            <a:ext cx="64954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5/17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57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F17983E5-CF95-8741-DEA7-C3AF254C8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5E195266-A58B-C954-6C82-9B04C876A5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2116" y="-182567"/>
            <a:ext cx="5901654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</a:rPr>
              <a:t>AccessibleHub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–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Bridging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the gap</a:t>
            </a:r>
            <a:endParaRPr lang="it-IT" dirty="0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3A7B0FD7-5CDA-3F0A-2BC5-6CA3D936D35F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67C2D75-6FB7-ED85-84BE-1F3074E9DA60}"/>
              </a:ext>
            </a:extLst>
          </p:cNvPr>
          <p:cNvSpPr txBox="1"/>
          <p:nvPr/>
        </p:nvSpPr>
        <p:spPr>
          <a:xfrm>
            <a:off x="398566" y="962003"/>
            <a:ext cx="8295540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 err="1">
                <a:latin typeface="Segoe UI"/>
              </a:rPr>
              <a:t>Research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Questions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as</a:t>
            </a:r>
            <a:r>
              <a:rPr lang="it-IT" sz="2000" b="1" dirty="0">
                <a:latin typeface="Segoe UI"/>
              </a:rPr>
              <a:t> standard </a:t>
            </a:r>
            <a:r>
              <a:rPr lang="it-IT" sz="2000" b="1" dirty="0" err="1">
                <a:latin typeface="Segoe UI"/>
              </a:rPr>
              <a:t>approach</a:t>
            </a:r>
            <a:r>
              <a:rPr lang="it-IT" sz="2000" b="1" dirty="0">
                <a:latin typeface="Segoe UI"/>
              </a:rPr>
              <a:t>: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RQ1:</a:t>
            </a:r>
            <a:r>
              <a:rPr lang="it-IT" sz="2000" dirty="0">
                <a:latin typeface="Segoe UI"/>
              </a:rPr>
              <a:t> Are React Native </a:t>
            </a:r>
            <a:r>
              <a:rPr lang="it-IT" sz="2000" dirty="0" err="1">
                <a:latin typeface="Segoe UI"/>
              </a:rPr>
              <a:t>components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accessible</a:t>
            </a:r>
            <a:r>
              <a:rPr lang="it-IT" sz="2000" dirty="0">
                <a:latin typeface="Segoe UI"/>
              </a:rPr>
              <a:t> by default?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RQ2:</a:t>
            </a:r>
            <a:r>
              <a:rPr lang="it-IT" sz="2000" dirty="0">
                <a:latin typeface="Segoe UI"/>
              </a:rPr>
              <a:t> Can non-</a:t>
            </a:r>
            <a:r>
              <a:rPr lang="it-IT" sz="2000" dirty="0" err="1">
                <a:latin typeface="Segoe UI"/>
              </a:rPr>
              <a:t>accessible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components</a:t>
            </a:r>
            <a:r>
              <a:rPr lang="it-IT" sz="2000" dirty="0">
                <a:latin typeface="Segoe UI"/>
              </a:rPr>
              <a:t> be made </a:t>
            </a:r>
            <a:r>
              <a:rPr lang="it-IT" sz="2000" dirty="0" err="1">
                <a:latin typeface="Segoe UI"/>
              </a:rPr>
              <a:t>accessible</a:t>
            </a:r>
            <a:r>
              <a:rPr lang="it-IT" sz="2000" dirty="0">
                <a:latin typeface="Segoe UI"/>
              </a:rPr>
              <a:t>?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RQ3: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What's</a:t>
            </a:r>
            <a:r>
              <a:rPr lang="it-IT" sz="2000" dirty="0">
                <a:latin typeface="Segoe UI"/>
              </a:rPr>
              <a:t> the </a:t>
            </a:r>
            <a:r>
              <a:rPr lang="it-IT" sz="2000" dirty="0" err="1">
                <a:latin typeface="Segoe UI"/>
              </a:rPr>
              <a:t>implementation</a:t>
            </a:r>
            <a:r>
              <a:rPr lang="it-IT" sz="2000" dirty="0">
                <a:latin typeface="Segoe UI"/>
              </a:rPr>
              <a:t> cost (code overhead)?</a:t>
            </a:r>
          </a:p>
          <a:p>
            <a:pPr marL="285750" indent="-285750" algn="just">
              <a:buFont typeface="Arial"/>
              <a:buChar char="•"/>
            </a:pPr>
            <a:endParaRPr lang="it-IT" sz="2000" dirty="0">
              <a:latin typeface="Segoe UI"/>
            </a:endParaRPr>
          </a:p>
          <a:p>
            <a:pPr algn="just"/>
            <a:r>
              <a:rPr lang="it-IT" sz="2000" b="1" dirty="0" err="1">
                <a:latin typeface="Segoe UI"/>
              </a:rPr>
              <a:t>AccessibleHub</a:t>
            </a:r>
            <a:r>
              <a:rPr lang="it-IT" sz="2000" b="1" dirty="0">
                <a:latin typeface="Segoe UI"/>
              </a:rPr>
              <a:t>:</a:t>
            </a:r>
            <a:r>
              <a:rPr lang="it-IT" sz="2000" dirty="0">
                <a:latin typeface="Segoe UI"/>
              </a:rPr>
              <a:t> React Native </a:t>
            </a:r>
            <a:r>
              <a:rPr lang="it-IT" sz="2000" dirty="0" err="1">
                <a:latin typeface="Segoe UI"/>
              </a:rPr>
              <a:t>application</a:t>
            </a:r>
            <a:r>
              <a:rPr lang="it-IT" sz="2000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tested</a:t>
            </a:r>
            <a:r>
              <a:rPr lang="it-IT" sz="2000" b="1" dirty="0">
                <a:latin typeface="Segoe UI"/>
              </a:rPr>
              <a:t> on </a:t>
            </a:r>
            <a:r>
              <a:rPr lang="it-IT" sz="2000" b="1" dirty="0" err="1">
                <a:latin typeface="Segoe UI"/>
              </a:rPr>
              <a:t>both</a:t>
            </a:r>
            <a:r>
              <a:rPr lang="it-IT" sz="2000" b="1" dirty="0">
                <a:latin typeface="Segoe UI"/>
              </a:rPr>
              <a:t> Android and iOS </a:t>
            </a:r>
            <a:r>
              <a:rPr lang="it-IT" sz="2000" dirty="0" err="1">
                <a:latin typeface="Segoe UI"/>
              </a:rPr>
              <a:t>serving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as</a:t>
            </a:r>
            <a:r>
              <a:rPr lang="it-IT" sz="2000" dirty="0">
                <a:latin typeface="Segoe UI"/>
              </a:rPr>
              <a:t> </a:t>
            </a:r>
            <a:r>
              <a:rPr lang="it-IT" sz="2000" b="1" dirty="0">
                <a:latin typeface="Segoe UI"/>
              </a:rPr>
              <a:t>interactive </a:t>
            </a:r>
            <a:r>
              <a:rPr lang="it-IT" sz="2000" b="1" dirty="0" err="1">
                <a:latin typeface="Segoe UI"/>
              </a:rPr>
              <a:t>accessibility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manual</a:t>
            </a:r>
            <a:r>
              <a:rPr lang="it-IT" sz="2000" dirty="0">
                <a:latin typeface="Segoe UI"/>
              </a:rPr>
              <a:t> for mobile developers</a:t>
            </a:r>
          </a:p>
          <a:p>
            <a:pPr marL="285750" indent="-285750" algn="just">
              <a:buFont typeface="Arial"/>
              <a:buChar char="•"/>
            </a:pPr>
            <a:r>
              <a:rPr lang="it-IT" sz="2000" b="1" dirty="0" err="1">
                <a:latin typeface="Segoe UI"/>
              </a:rPr>
              <a:t>Every</a:t>
            </a:r>
            <a:r>
              <a:rPr lang="it-IT" sz="2000" b="1" dirty="0">
                <a:latin typeface="Segoe UI"/>
              </a:rPr>
              <a:t> screen </a:t>
            </a:r>
            <a:r>
              <a:rPr lang="it-IT" sz="2000" b="1" dirty="0" err="1">
                <a:latin typeface="Segoe UI"/>
              </a:rPr>
              <a:t>analyzed</a:t>
            </a:r>
            <a:r>
              <a:rPr lang="it-IT" sz="2000" dirty="0">
                <a:latin typeface="Segoe UI"/>
              </a:rPr>
              <a:t> for </a:t>
            </a:r>
            <a:r>
              <a:rPr lang="it-IT" sz="2000" dirty="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patterns and costs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Educational </a:t>
            </a:r>
            <a:r>
              <a:rPr lang="it-IT" sz="2000" b="1" dirty="0" err="1">
                <a:latin typeface="Segoe UI"/>
              </a:rPr>
              <a:t>platform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bridging</a:t>
            </a:r>
            <a:r>
              <a:rPr lang="it-IT" sz="2000" dirty="0">
                <a:latin typeface="Segoe UI"/>
              </a:rPr>
              <a:t> theory to practice</a:t>
            </a:r>
            <a:endParaRPr lang="it-IT">
              <a:latin typeface="Segoe UI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A043EEA-43A5-1FF0-971D-C709AE9B1F42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pic>
        <p:nvPicPr>
          <p:cNvPr id="8" name="Immagine 7" descr="Immagine che contiene testo, schermata, Carattere, logo&#10;&#10;Il contenuto generato dall&amp;#39;IA potrebbe non essere corretto.">
            <a:extLst>
              <a:ext uri="{FF2B5EF4-FFF2-40B4-BE49-F238E27FC236}">
                <a16:creationId xmlns:a16="http://schemas.microsoft.com/office/drawing/2014/main" id="{C0419A26-53A3-540C-5666-C0675E767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635" y="3980073"/>
            <a:ext cx="5912501" cy="218914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C365F30-8465-2795-16A1-A66D7D0A6CC8}"/>
              </a:ext>
            </a:extLst>
          </p:cNvPr>
          <p:cNvSpPr txBox="1"/>
          <p:nvPr/>
        </p:nvSpPr>
        <p:spPr>
          <a:xfrm>
            <a:off x="8484897" y="6482191"/>
            <a:ext cx="662910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6/17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925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9A122F76-DB61-5BEA-2D30-0C0F796E2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7E868BD0-E212-7441-43EA-359EF50E56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5901654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</a:rPr>
              <a:t>AccessibleHub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–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Overview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endParaRPr lang="it-IT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4F4ECBF6-7752-D258-C09C-B96A435B5144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6ECD7E4-72B5-1A0E-0090-2BC39800FC1E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6393467-EF04-F4C1-5B3B-1D41608AAB2C}"/>
              </a:ext>
            </a:extLst>
          </p:cNvPr>
          <p:cNvSpPr txBox="1"/>
          <p:nvPr/>
        </p:nvSpPr>
        <p:spPr>
          <a:xfrm>
            <a:off x="315940" y="962003"/>
            <a:ext cx="8515877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Core </a:t>
            </a:r>
            <a:r>
              <a:rPr lang="it-IT" sz="2000" b="1" dirty="0" err="1">
                <a:latin typeface="Segoe UI"/>
              </a:rPr>
              <a:t>sections</a:t>
            </a:r>
            <a:r>
              <a:rPr lang="it-IT" sz="2000" dirty="0">
                <a:latin typeface="Segoe UI"/>
              </a:rPr>
              <a:t>:</a:t>
            </a:r>
            <a:endParaRPr lang="it-IT" dirty="0">
              <a:latin typeface="Segoe UI"/>
            </a:endParaRPr>
          </a:p>
          <a:p>
            <a:pPr algn="just"/>
            <a:r>
              <a:rPr lang="it-IT" sz="2000" dirty="0">
                <a:latin typeface="Segoe UI"/>
              </a:rPr>
              <a:t>🔧 </a:t>
            </a:r>
            <a:r>
              <a:rPr lang="it-IT" sz="2000" b="1" dirty="0" err="1">
                <a:latin typeface="Segoe UI"/>
              </a:rPr>
              <a:t>Accessible</a:t>
            </a:r>
            <a:r>
              <a:rPr lang="it-IT" sz="2000" b="1" dirty="0">
                <a:latin typeface="Segoe UI"/>
              </a:rPr>
              <a:t> Components</a:t>
            </a:r>
            <a:r>
              <a:rPr lang="it-IT" sz="2000" dirty="0">
                <a:latin typeface="Segoe UI"/>
              </a:rPr>
              <a:t>: UI </a:t>
            </a:r>
            <a:r>
              <a:rPr lang="it-IT" sz="2000" dirty="0" err="1">
                <a:latin typeface="Segoe UI"/>
              </a:rPr>
              <a:t>implementations</a:t>
            </a:r>
            <a:r>
              <a:rPr lang="it-IT" sz="2000" dirty="0">
                <a:latin typeface="Segoe UI"/>
              </a:rPr>
              <a:t> with </a:t>
            </a:r>
            <a:r>
              <a:rPr lang="it-IT" sz="2000" dirty="0" err="1">
                <a:latin typeface="Segoe UI"/>
              </a:rPr>
              <a:t>copyable</a:t>
            </a:r>
            <a:r>
              <a:rPr lang="it-IT" sz="2000" dirty="0">
                <a:latin typeface="Segoe UI"/>
              </a:rPr>
              <a:t> code </a:t>
            </a:r>
          </a:p>
          <a:p>
            <a:pPr algn="just"/>
            <a:r>
              <a:rPr lang="it-IT" sz="2000" dirty="0">
                <a:latin typeface="Segoe UI"/>
              </a:rPr>
              <a:t>📚 </a:t>
            </a:r>
            <a:r>
              <a:rPr lang="it-IT" sz="2000" b="1" dirty="0">
                <a:latin typeface="Segoe UI"/>
              </a:rPr>
              <a:t>Best Practices</a:t>
            </a:r>
            <a:r>
              <a:rPr lang="it-IT" sz="2000" dirty="0">
                <a:latin typeface="Segoe UI"/>
              </a:rPr>
              <a:t>: Educational </a:t>
            </a:r>
            <a:r>
              <a:rPr lang="it-IT" sz="2000" err="1">
                <a:latin typeface="Segoe UI"/>
              </a:rPr>
              <a:t>content</a:t>
            </a:r>
            <a:r>
              <a:rPr lang="it-IT" sz="2000" dirty="0">
                <a:latin typeface="Segoe UI"/>
              </a:rPr>
              <a:t> on </a:t>
            </a:r>
            <a:r>
              <a:rPr lang="it-IT" sz="200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challenges</a:t>
            </a:r>
          </a:p>
          <a:p>
            <a:pPr algn="just"/>
            <a:r>
              <a:rPr lang="it-IT" sz="2000" dirty="0">
                <a:latin typeface="Segoe UI"/>
              </a:rPr>
              <a:t>🛠️ </a:t>
            </a:r>
            <a:r>
              <a:rPr lang="it-IT" sz="2000" b="1" dirty="0">
                <a:latin typeface="Segoe UI"/>
              </a:rPr>
              <a:t>Tools - Settings</a:t>
            </a:r>
            <a:r>
              <a:rPr lang="it-IT" sz="2000" dirty="0">
                <a:latin typeface="Segoe UI"/>
              </a:rPr>
              <a:t>: Resource </a:t>
            </a:r>
            <a:r>
              <a:rPr lang="it-IT" sz="2000" dirty="0" err="1">
                <a:latin typeface="Segoe UI"/>
              </a:rPr>
              <a:t>catalog</a:t>
            </a:r>
            <a:r>
              <a:rPr lang="it-IT" sz="2000" dirty="0">
                <a:latin typeface="Segoe UI"/>
              </a:rPr>
              <a:t> for testing and common settings</a:t>
            </a:r>
          </a:p>
          <a:p>
            <a:pPr algn="just"/>
            <a:r>
              <a:rPr lang="it-IT" sz="2000" dirty="0">
                <a:latin typeface="Segoe UI"/>
              </a:rPr>
              <a:t>📊 </a:t>
            </a:r>
            <a:r>
              <a:rPr lang="it-IT" sz="2000" b="1" dirty="0">
                <a:latin typeface="Segoe UI"/>
              </a:rPr>
              <a:t>Framework </a:t>
            </a:r>
            <a:r>
              <a:rPr lang="it-IT" sz="2000" b="1" err="1">
                <a:latin typeface="Segoe UI"/>
              </a:rPr>
              <a:t>Comparison</a:t>
            </a:r>
            <a:r>
              <a:rPr lang="it-IT" sz="2000" dirty="0">
                <a:latin typeface="Segoe UI"/>
              </a:rPr>
              <a:t>: </a:t>
            </a:r>
            <a:r>
              <a:rPr lang="it-IT" sz="2000" err="1">
                <a:latin typeface="Segoe UI"/>
              </a:rPr>
              <a:t>Evidence-based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evaluation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methodology</a:t>
            </a:r>
            <a:endParaRPr lang="it-IT">
              <a:latin typeface="Segoe UI"/>
            </a:endParaRPr>
          </a:p>
          <a:p>
            <a:pPr algn="just"/>
            <a:r>
              <a:rPr lang="it-IT" sz="2000" dirty="0">
                <a:latin typeface="Segoe UI"/>
              </a:rPr>
              <a:t>👥 </a:t>
            </a:r>
            <a:r>
              <a:rPr lang="it-IT" sz="2000" b="1" dirty="0" err="1">
                <a:latin typeface="Segoe UI"/>
              </a:rPr>
              <a:t>Instruction</a:t>
            </a:r>
            <a:r>
              <a:rPr lang="it-IT" sz="2000" b="1" dirty="0">
                <a:latin typeface="Segoe UI"/>
              </a:rPr>
              <a:t> &amp; Community</a:t>
            </a:r>
            <a:r>
              <a:rPr lang="it-IT" sz="2000" dirty="0">
                <a:latin typeface="Segoe UI"/>
              </a:rPr>
              <a:t>: Social learning &amp; collaborative </a:t>
            </a:r>
            <a:r>
              <a:rPr lang="it-IT" sz="2000" dirty="0" err="1">
                <a:latin typeface="Segoe UI"/>
              </a:rPr>
              <a:t>resources</a:t>
            </a:r>
            <a:endParaRPr lang="it-IT" dirty="0">
              <a:latin typeface="Segoe UI"/>
            </a:endParaRPr>
          </a:p>
          <a:p>
            <a:pPr algn="just"/>
            <a:endParaRPr lang="it-IT" dirty="0">
              <a:latin typeface="Segoe UI"/>
            </a:endParaRPr>
          </a:p>
          <a:p>
            <a:pPr algn="just"/>
            <a:r>
              <a:rPr lang="it-IT" sz="2000" b="1" dirty="0" err="1">
                <a:latin typeface="Segoe UI"/>
                <a:cs typeface="Segoe UI"/>
              </a:rPr>
              <a:t>Research</a:t>
            </a:r>
            <a:r>
              <a:rPr lang="it-IT" sz="2000" b="1" dirty="0">
                <a:latin typeface="Segoe UI"/>
                <a:cs typeface="Segoe UI"/>
              </a:rPr>
              <a:t> </a:t>
            </a:r>
            <a:r>
              <a:rPr lang="it-IT" sz="2000" b="1" dirty="0" err="1">
                <a:latin typeface="Segoe UI"/>
                <a:cs typeface="Segoe UI"/>
              </a:rPr>
              <a:t>innovation</a:t>
            </a:r>
            <a:r>
              <a:rPr lang="it-IT" sz="2000" dirty="0">
                <a:latin typeface="Segoe UI"/>
                <a:cs typeface="Segoe UI"/>
              </a:rPr>
              <a:t>: </a:t>
            </a:r>
            <a:r>
              <a:rPr lang="it-IT" sz="2000" dirty="0" err="1">
                <a:latin typeface="Segoe UI"/>
                <a:cs typeface="Segoe UI"/>
              </a:rPr>
              <a:t>Every</a:t>
            </a:r>
            <a:r>
              <a:rPr lang="it-IT" sz="2000" dirty="0">
                <a:latin typeface="Segoe UI"/>
                <a:cs typeface="Segoe UI"/>
              </a:rPr>
              <a:t> screen </a:t>
            </a:r>
            <a:r>
              <a:rPr lang="it-IT" sz="2000" dirty="0" err="1">
                <a:latin typeface="Segoe UI"/>
                <a:cs typeface="Segoe UI"/>
              </a:rPr>
              <a:t>analyzed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dirty="0" err="1">
                <a:latin typeface="Segoe UI"/>
                <a:cs typeface="Segoe UI"/>
              </a:rPr>
              <a:t>as</a:t>
            </a:r>
            <a:r>
              <a:rPr lang="it-IT" sz="2000" dirty="0">
                <a:latin typeface="Segoe UI"/>
                <a:cs typeface="Segoe UI"/>
              </a:rPr>
              <a:t> case study</a:t>
            </a:r>
            <a:endParaRPr lang="it-IT" dirty="0"/>
          </a:p>
          <a:p>
            <a:pPr algn="just"/>
            <a:r>
              <a:rPr lang="it-IT" sz="2000" dirty="0">
                <a:latin typeface="Segoe UI"/>
                <a:cs typeface="Segoe UI"/>
              </a:rPr>
              <a:t>- </a:t>
            </a:r>
            <a:r>
              <a:rPr lang="it-IT" sz="2000" b="1" dirty="0">
                <a:latin typeface="Segoe UI"/>
                <a:cs typeface="Segoe UI"/>
              </a:rPr>
              <a:t>Dual </a:t>
            </a:r>
            <a:r>
              <a:rPr lang="it-IT" sz="2000" b="1" dirty="0" err="1">
                <a:latin typeface="Segoe UI"/>
                <a:cs typeface="Segoe UI"/>
              </a:rPr>
              <a:t>methodology</a:t>
            </a:r>
            <a:r>
              <a:rPr lang="it-IT" sz="2000" dirty="0">
                <a:latin typeface="Segoe UI"/>
                <a:cs typeface="Segoe UI"/>
              </a:rPr>
              <a:t>: </a:t>
            </a:r>
            <a:r>
              <a:rPr lang="it-IT" sz="2000" dirty="0" err="1">
                <a:latin typeface="Segoe UI"/>
                <a:cs typeface="Segoe UI"/>
              </a:rPr>
              <a:t>Both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dirty="0" err="1">
                <a:latin typeface="Segoe UI"/>
                <a:cs typeface="Segoe UI"/>
              </a:rPr>
              <a:t>research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dirty="0" err="1">
                <a:latin typeface="Segoe UI"/>
                <a:cs typeface="Segoe UI"/>
              </a:rPr>
              <a:t>vehicle</a:t>
            </a:r>
            <a:r>
              <a:rPr lang="it-IT" sz="2000" dirty="0">
                <a:latin typeface="Segoe UI"/>
                <a:cs typeface="Segoe UI"/>
              </a:rPr>
              <a:t> &amp; educational tool</a:t>
            </a:r>
            <a:endParaRPr lang="it-IT" dirty="0"/>
          </a:p>
          <a:p>
            <a:pPr algn="just"/>
            <a:r>
              <a:rPr lang="it-IT" sz="2000" dirty="0">
                <a:latin typeface="Segoe UI"/>
                <a:cs typeface="Segoe UI"/>
              </a:rPr>
              <a:t>- </a:t>
            </a:r>
            <a:r>
              <a:rPr lang="it-IT" sz="2000" b="1" dirty="0">
                <a:latin typeface="Segoe UI"/>
                <a:cs typeface="Segoe UI"/>
              </a:rPr>
              <a:t>20+ </a:t>
            </a:r>
            <a:r>
              <a:rPr lang="it-IT" sz="2000" b="1" dirty="0" err="1">
                <a:latin typeface="Segoe UI"/>
                <a:cs typeface="Segoe UI"/>
              </a:rPr>
              <a:t>components</a:t>
            </a:r>
            <a:r>
              <a:rPr lang="it-IT" sz="2000" b="1" dirty="0">
                <a:latin typeface="Segoe UI"/>
                <a:cs typeface="Segoe UI"/>
              </a:rPr>
              <a:t> </a:t>
            </a:r>
            <a:r>
              <a:rPr lang="it-IT" sz="2000" b="1" dirty="0" err="1">
                <a:latin typeface="Segoe UI"/>
                <a:cs typeface="Segoe UI"/>
              </a:rPr>
              <a:t>tested</a:t>
            </a:r>
            <a:r>
              <a:rPr lang="it-IT" sz="2000" dirty="0">
                <a:latin typeface="Segoe UI"/>
                <a:cs typeface="Segoe UI"/>
              </a:rPr>
              <a:t> with </a:t>
            </a:r>
            <a:r>
              <a:rPr lang="it-IT" sz="2000" dirty="0" err="1">
                <a:latin typeface="Segoe UI"/>
                <a:cs typeface="Segoe UI"/>
              </a:rPr>
              <a:t>TalkBack</a:t>
            </a:r>
            <a:r>
              <a:rPr lang="it-IT" sz="2000" dirty="0">
                <a:latin typeface="Segoe UI"/>
                <a:cs typeface="Segoe UI"/>
              </a:rPr>
              <a:t> and VoiceOver</a:t>
            </a:r>
            <a:endParaRPr lang="it-IT" dirty="0"/>
          </a:p>
          <a:p>
            <a:pPr algn="just"/>
            <a:r>
              <a:rPr lang="it-IT" sz="2000" dirty="0">
                <a:latin typeface="Segoe UI"/>
                <a:cs typeface="Segoe UI"/>
              </a:rPr>
              <a:t>- </a:t>
            </a:r>
            <a:r>
              <a:rPr lang="it-IT" sz="2000" b="1" dirty="0">
                <a:latin typeface="Segoe UI"/>
                <a:cs typeface="Segoe UI"/>
              </a:rPr>
              <a:t>Cross-</a:t>
            </a:r>
            <a:r>
              <a:rPr lang="it-IT" sz="2000" b="1" dirty="0" err="1">
                <a:latin typeface="Segoe UI"/>
                <a:cs typeface="Segoe UI"/>
              </a:rPr>
              <a:t>platform</a:t>
            </a:r>
            <a:r>
              <a:rPr lang="it-IT" sz="2000" b="1" dirty="0">
                <a:latin typeface="Segoe UI"/>
                <a:cs typeface="Segoe UI"/>
              </a:rPr>
              <a:t> </a:t>
            </a:r>
            <a:r>
              <a:rPr lang="it-IT" sz="2000" b="1" dirty="0" err="1">
                <a:latin typeface="Segoe UI"/>
                <a:cs typeface="Segoe UI"/>
              </a:rPr>
              <a:t>validation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dirty="0" err="1">
                <a:latin typeface="Segoe UI"/>
                <a:cs typeface="Segoe UI"/>
              </a:rPr>
              <a:t>ensuring</a:t>
            </a:r>
            <a:r>
              <a:rPr lang="it-IT" sz="2000" dirty="0">
                <a:latin typeface="Segoe UI"/>
                <a:cs typeface="Segoe UI"/>
              </a:rPr>
              <a:t> patterns work </a:t>
            </a:r>
            <a:r>
              <a:rPr lang="it-IT" sz="2000" dirty="0" err="1">
                <a:latin typeface="Segoe UI"/>
                <a:cs typeface="Segoe UI"/>
              </a:rPr>
              <a:t>universally</a:t>
            </a:r>
            <a:endParaRPr lang="it-IT" dirty="0" err="1"/>
          </a:p>
          <a:p>
            <a:pPr algn="just"/>
            <a:endParaRPr lang="it-IT" sz="2000" dirty="0">
              <a:latin typeface="Segoe UI"/>
            </a:endParaRPr>
          </a:p>
        </p:txBody>
      </p:sp>
      <p:pic>
        <p:nvPicPr>
          <p:cNvPr id="14" name="Immagine 13" descr="Manuale utente di VoiceOver per Mac - Supporto Apple (IT)">
            <a:extLst>
              <a:ext uri="{FF2B5EF4-FFF2-40B4-BE49-F238E27FC236}">
                <a16:creationId xmlns:a16="http://schemas.microsoft.com/office/drawing/2014/main" id="{7A3A226D-ED6E-20FA-24CE-30506B64F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17" y="4706211"/>
            <a:ext cx="1444703" cy="1411651"/>
          </a:xfrm>
          <a:prstGeom prst="rect">
            <a:avLst/>
          </a:prstGeom>
        </p:spPr>
      </p:pic>
      <p:pic>
        <p:nvPicPr>
          <p:cNvPr id="15" name="Immagine 14" descr="Android Accessibility Suite per Android - Scarica l'APK da Uptodown">
            <a:extLst>
              <a:ext uri="{FF2B5EF4-FFF2-40B4-BE49-F238E27FC236}">
                <a16:creationId xmlns:a16="http://schemas.microsoft.com/office/drawing/2014/main" id="{15C1786C-39ED-AA36-A4BE-8B1F37835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085" y="4705120"/>
            <a:ext cx="1510229" cy="141383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2D8B8B4-D3EC-2977-296E-2041569AD074}"/>
              </a:ext>
            </a:extLst>
          </p:cNvPr>
          <p:cNvSpPr txBox="1"/>
          <p:nvPr/>
        </p:nvSpPr>
        <p:spPr>
          <a:xfrm>
            <a:off x="8525003" y="6495559"/>
            <a:ext cx="622804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7/17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64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6032B925-92C5-9986-E47B-B0F80E469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94C1B2D3-01DD-AA30-22D8-0C5B2DCB48B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5901654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</a:rPr>
              <a:t>Systematic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analysis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approach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24F69B71-586C-97D9-C165-F81E3AE25963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844853-A294-C321-9F47-C449FAA58038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6C0EA94-9978-4693-1E31-FC852CD7C0B3}"/>
              </a:ext>
            </a:extLst>
          </p:cNvPr>
          <p:cNvSpPr txBox="1"/>
          <p:nvPr/>
        </p:nvSpPr>
        <p:spPr>
          <a:xfrm>
            <a:off x="315940" y="962003"/>
            <a:ext cx="8515877" cy="53245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The </a:t>
            </a:r>
            <a:r>
              <a:rPr lang="it-IT" sz="2000" b="1" dirty="0" err="1">
                <a:latin typeface="Segoe UI"/>
              </a:rPr>
              <a:t>transformation</a:t>
            </a:r>
            <a:r>
              <a:rPr lang="it-IT" sz="2000" b="1" dirty="0">
                <a:latin typeface="Segoe UI"/>
              </a:rPr>
              <a:t> challenge:</a:t>
            </a:r>
            <a:r>
              <a:rPr lang="it-IT" sz="2000" dirty="0">
                <a:latin typeface="Segoe UI"/>
              </a:rPr>
              <a:t> WCAG </a:t>
            </a:r>
            <a:r>
              <a:rPr lang="it-IT" sz="2000" dirty="0" err="1">
                <a:latin typeface="Segoe UI"/>
              </a:rPr>
              <a:t>guidelines</a:t>
            </a:r>
            <a:r>
              <a:rPr lang="it-IT" sz="2000" dirty="0">
                <a:latin typeface="Segoe UI"/>
              </a:rPr>
              <a:t> are abstract and </a:t>
            </a:r>
            <a:r>
              <a:rPr lang="it-IT" sz="2000" dirty="0" err="1">
                <a:latin typeface="Segoe UI"/>
              </a:rPr>
              <a:t>difficult</a:t>
            </a:r>
            <a:r>
              <a:rPr lang="it-IT" sz="2000" dirty="0">
                <a:latin typeface="Segoe UI"/>
              </a:rPr>
              <a:t> to </a:t>
            </a:r>
            <a:r>
              <a:rPr lang="it-IT" sz="2000" dirty="0" err="1">
                <a:latin typeface="Segoe UI"/>
              </a:rPr>
              <a:t>implement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directly</a:t>
            </a:r>
            <a:r>
              <a:rPr lang="it-IT" sz="2000" dirty="0">
                <a:latin typeface="Segoe UI"/>
              </a:rPr>
              <a:t> in mobile code</a:t>
            </a:r>
            <a:endParaRPr lang="it-IT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ctr"/>
            <a:r>
              <a:rPr lang="it-IT" sz="2000" b="1" dirty="0">
                <a:latin typeface="Segoe UI"/>
              </a:rPr>
              <a:t>Basic workflow - </a:t>
            </a:r>
            <a:r>
              <a:rPr lang="it-IT" sz="2000" dirty="0" err="1">
                <a:latin typeface="Segoe UI"/>
              </a:rPr>
              <a:t>Enabling</a:t>
            </a:r>
            <a:r>
              <a:rPr lang="it-IT" sz="2000" dirty="0">
                <a:latin typeface="Segoe UI"/>
              </a:rPr>
              <a:t> data-</a:t>
            </a:r>
            <a:r>
              <a:rPr lang="it-IT" sz="2000" dirty="0" err="1">
                <a:latin typeface="Segoe UI"/>
              </a:rPr>
              <a:t>driven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decisions</a:t>
            </a:r>
            <a:endParaRPr lang="it-IT" sz="2000" b="1" dirty="0" err="1">
              <a:latin typeface="Segoe UI"/>
            </a:endParaRPr>
          </a:p>
          <a:p>
            <a:pPr algn="just"/>
            <a:endParaRPr lang="it-IT" sz="2000" b="1" dirty="0">
              <a:latin typeface="Segoe UI"/>
            </a:endParaRPr>
          </a:p>
          <a:p>
            <a:pPr algn="ctr"/>
            <a:r>
              <a:rPr lang="it-IT" sz="2000" dirty="0">
                <a:latin typeface="Segoe UI"/>
                <a:cs typeface="Segoe UI"/>
              </a:rPr>
              <a:t>Abstract WCAG → </a:t>
            </a:r>
            <a:r>
              <a:rPr lang="it-IT" sz="2000" dirty="0" err="1">
                <a:latin typeface="Segoe UI"/>
                <a:cs typeface="Segoe UI"/>
              </a:rPr>
              <a:t>Implementation</a:t>
            </a:r>
            <a:r>
              <a:rPr lang="it-IT" sz="2000" dirty="0">
                <a:latin typeface="Segoe UI"/>
                <a:cs typeface="Segoe UI"/>
              </a:rPr>
              <a:t> Patterns →</a:t>
            </a:r>
            <a:endParaRPr lang="it-IT" dirty="0"/>
          </a:p>
          <a:p>
            <a:pPr algn="ctr"/>
            <a:r>
              <a:rPr lang="it-IT" sz="2000" dirty="0">
                <a:latin typeface="Segoe UI"/>
                <a:cs typeface="Segoe UI"/>
              </a:rPr>
              <a:t> </a:t>
            </a:r>
            <a:r>
              <a:rPr lang="it-IT" sz="2000" err="1">
                <a:latin typeface="Segoe UI"/>
                <a:cs typeface="Segoe UI"/>
              </a:rPr>
              <a:t>Quantified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err="1">
                <a:latin typeface="Segoe UI"/>
                <a:cs typeface="Segoe UI"/>
              </a:rPr>
              <a:t>Metrics</a:t>
            </a:r>
            <a:r>
              <a:rPr lang="it-IT" sz="2000" dirty="0">
                <a:latin typeface="Segoe UI"/>
                <a:cs typeface="Segoe UI"/>
              </a:rPr>
              <a:t> → Educational Platform</a:t>
            </a:r>
            <a:endParaRPr lang="it-IT"/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b="1" dirty="0"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A1A8CB-28A2-0767-85E8-B22228F0F1F1}"/>
              </a:ext>
            </a:extLst>
          </p:cNvPr>
          <p:cNvSpPr txBox="1"/>
          <p:nvPr/>
        </p:nvSpPr>
        <p:spPr>
          <a:xfrm>
            <a:off x="8511634" y="6482191"/>
            <a:ext cx="6361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8/17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4" name="Immagine 3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ECF6B11E-53D9-67C5-F26C-4AE01DE59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99" y="1923693"/>
            <a:ext cx="8124940" cy="221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1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1EB1521E-8B4C-886C-2710-B62C5E525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BA2935B4-0FBC-BF2B-DD4C-721C78C70D8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837443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</a:rPr>
              <a:t>Systematic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analysis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–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Example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(1)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583031F1-AC21-2EB6-E478-0DAF7C8FEC7B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09E1BB7-1832-FE32-C4D1-33D4995BC835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EF7371C-0946-52DD-89B0-F5FDA8A65D1F}"/>
              </a:ext>
            </a:extLst>
          </p:cNvPr>
          <p:cNvSpPr txBox="1"/>
          <p:nvPr/>
        </p:nvSpPr>
        <p:spPr>
          <a:xfrm>
            <a:off x="8484897" y="6482191"/>
            <a:ext cx="662910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9/17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" name="Immagine 1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623C0F96-69A3-6855-C6AF-8AAD7B307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648" y="770438"/>
            <a:ext cx="6343651" cy="54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746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36944D5-81C9-4B13-928C-0CEDD9F12C3B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AD1E55E-450C-4F58-AC83-9B4747D8341F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vuoto presentazioni DM UniPD</Template>
  <TotalTime>0</TotalTime>
  <Words>943</Words>
  <Application>Microsoft Office PowerPoint</Application>
  <PresentationFormat>Presentazione su schermo (4:3)</PresentationFormat>
  <Paragraphs>123</Paragraphs>
  <Slides>16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16</vt:i4>
      </vt:variant>
    </vt:vector>
  </HeadingPairs>
  <TitlesOfParts>
    <vt:vector size="18" baseType="lpstr">
      <vt:lpstr>Custom</vt:lpstr>
      <vt:lpstr>Simple Light</vt:lpstr>
      <vt:lpstr>Presentazione standard di PowerPoint</vt:lpstr>
      <vt:lpstr>First and not least: Mobile accessibility</vt:lpstr>
      <vt:lpstr>First and not least: Mobile challenges </vt:lpstr>
      <vt:lpstr>Accessibility guidelines gap</vt:lpstr>
      <vt:lpstr>Platform implementation gap</vt:lpstr>
      <vt:lpstr>AccessibleHub – Bridging the gap</vt:lpstr>
      <vt:lpstr>AccessibleHub – Overview </vt:lpstr>
      <vt:lpstr>Systematic analysis approach</vt:lpstr>
      <vt:lpstr>Systematic analysis – Example (1)</vt:lpstr>
      <vt:lpstr>Systematic analysis – Example (2)</vt:lpstr>
      <vt:lpstr>Accessibility implementation costs</vt:lpstr>
      <vt:lpstr>Formal evaluation metrics</vt:lpstr>
      <vt:lpstr>Framework comparison</vt:lpstr>
      <vt:lpstr>Framework comparison results (1)</vt:lpstr>
      <vt:lpstr>Framework comparison results (2)</vt:lpstr>
      <vt:lpstr>Research impact and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Rovesti Gabriel</dc:creator>
  <cp:lastModifiedBy>Rovesti Gabriel</cp:lastModifiedBy>
  <cp:revision>862</cp:revision>
  <dcterms:created xsi:type="dcterms:W3CDTF">2023-06-16T08:05:42Z</dcterms:created>
  <dcterms:modified xsi:type="dcterms:W3CDTF">2025-07-07T17:43:22Z</dcterms:modified>
</cp:coreProperties>
</file>