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9144000" cy="6858000" type="screen4x3"/>
  <p:notesSz cx="6858000" cy="9144000"/>
  <p:embeddedFontLst>
    <p:embeddedFont>
      <p:font typeface="Segoe UI" panose="020B0502040204020203" pitchFamily="34" charset="0"/>
      <p:regular r:id="rId7"/>
      <p:bold r:id="rId8"/>
      <p:italic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4FCC0E-7DA5-619A-5E41-7CA15D88F4E1}" v="470" dt="2025-07-04T15:34:51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563" autoAdjust="0"/>
    <p:restoredTop sz="86441" autoAdjust="0"/>
  </p:normalViewPr>
  <p:slideViewPr>
    <p:cSldViewPr snapToGrid="0">
      <p:cViewPr varScale="1">
        <p:scale>
          <a:sx n="95" d="100"/>
          <a:sy n="95" d="100"/>
        </p:scale>
        <p:origin x="1662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5" Type="http://schemas.microsoft.com/office/2015/10/relationships/revisionInfo" Target="revisionInfo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CF3FACD-E40D-F1E0-98AF-AE77CC219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598EC47-E7FB-B24B-2DA1-71F5DFC806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9F890-3609-4E18-B68A-510CF7125ACB}" type="datetimeFigureOut">
              <a:rPr lang="it-IT" smtClean="0"/>
              <a:t>04/07/2025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BF35B0-3127-1F1A-553E-7987606AC0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4B9BE9-E5C6-480C-0B4B-8F8DEA543D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E2708-3085-411A-9778-68DAEF1DE1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12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Char char="●"/>
              <a:defRPr sz="3000" b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960725"/>
            <a:ext cx="8229600" cy="5578500"/>
          </a:xfrm>
          <a:prstGeom prst="rect">
            <a:avLst/>
          </a:prstGeom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rtl="0">
              <a:spcBef>
                <a:spcPts val="13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8300" rtl="0">
              <a:spcBef>
                <a:spcPts val="7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8300" rtl="0">
              <a:spcBef>
                <a:spcPts val="5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68300" rtl="0">
              <a:spcBef>
                <a:spcPts val="200"/>
              </a:spcBef>
              <a:spcAft>
                <a:spcPts val="20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subTitle" idx="2"/>
          </p:nvPr>
        </p:nvSpPr>
        <p:spPr>
          <a:xfrm>
            <a:off x="4404025" y="-324175"/>
            <a:ext cx="2916300" cy="1129200"/>
          </a:xfrm>
          <a:prstGeom prst="rect">
            <a:avLst/>
          </a:prstGeom>
        </p:spPr>
        <p:txBody>
          <a:bodyPr spcFirstLastPara="1" wrap="square" lIns="82925" tIns="82925" rIns="82925" bIns="829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300"/>
              </a:spcBef>
              <a:spcAft>
                <a:spcPts val="130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23" name="Shape 23" descr="unipd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4575" y="51550"/>
            <a:ext cx="1460950" cy="6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7392000" y="0"/>
            <a:ext cx="1752000" cy="711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400" y="-92125"/>
            <a:ext cx="2130600" cy="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6480" y="1604328"/>
            <a:ext cx="8190600" cy="4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3111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marR="0" lvl="1" indent="-311150" algn="l" rtl="0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marR="0" lvl="2" indent="-311150" algn="l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marR="0" lvl="3" indent="-3111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marR="0" lvl="4" indent="-31115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marR="0" lvl="5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marR="0" lvl="6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marR="0" lvl="7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marR="0" lvl="8" indent="-31115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64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7680" y="6247376"/>
            <a:ext cx="2861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48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300"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2500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20" y="6215693"/>
            <a:ext cx="9142500" cy="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2720" y="-184339"/>
            <a:ext cx="81906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8163359" y="6559888"/>
            <a:ext cx="456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50" tIns="42450" rIns="81650" bIns="4245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9CFAB"/>
              </a:buClr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r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900">
                <a:solidFill>
                  <a:srgbClr val="D9CFAB"/>
                </a:solidFill>
              </a:rPr>
              <a:t>10</a:t>
            </a:r>
            <a:endParaRPr sz="13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19225" y="0"/>
            <a:ext cx="9163206" cy="6553170"/>
          </a:xfrm>
          <a:prstGeom prst="flowChartDocument">
            <a:avLst/>
          </a:prstGeom>
          <a:solidFill>
            <a:srgbClr val="66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19300" y="-1"/>
            <a:ext cx="9163206" cy="6476976"/>
          </a:xfrm>
          <a:prstGeom prst="flowChartDocument">
            <a:avLst/>
          </a:prstGeom>
          <a:solidFill>
            <a:srgbClr val="9900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Shape 85"/>
          <p:cNvSpPr txBox="1"/>
          <p:nvPr/>
        </p:nvSpPr>
        <p:spPr>
          <a:xfrm>
            <a:off x="-3589" y="1295154"/>
            <a:ext cx="9136144" cy="1326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Designing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an </a:t>
            </a:r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accessibility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learning toolkit -</a:t>
            </a:r>
            <a:endParaRPr lang="it-IT" sz="2400">
              <a:latin typeface="Segoe UI"/>
              <a:ea typeface="Calibri"/>
            </a:endParaRPr>
          </a:p>
          <a:p>
            <a:pPr algn="ctr"/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Bridging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the gap </a:t>
            </a:r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between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</a:t>
            </a:r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guidelines</a:t>
            </a:r>
            <a:r>
              <a:rPr lang="it-IT" sz="2400" b="1" dirty="0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 and </a:t>
            </a:r>
            <a:r>
              <a:rPr lang="it-IT" sz="2400" b="1" dirty="0" err="1">
                <a:solidFill>
                  <a:srgbClr val="FFFFFF"/>
                </a:solidFill>
                <a:latin typeface="Segoe UI"/>
                <a:ea typeface="Calibri"/>
                <a:sym typeface="Calibri"/>
              </a:rPr>
              <a:t>implementation</a:t>
            </a:r>
            <a:endParaRPr lang="it-IT" sz="2000" b="1" dirty="0">
              <a:solidFill>
                <a:srgbClr val="FFFFFF"/>
              </a:solidFill>
              <a:latin typeface="Segoe UI"/>
              <a:ea typeface="Calibri"/>
            </a:endParaRPr>
          </a:p>
        </p:txBody>
      </p:sp>
      <p:cxnSp>
        <p:nvCxnSpPr>
          <p:cNvPr id="86" name="Shape 86"/>
          <p:cNvCxnSpPr/>
          <p:nvPr/>
        </p:nvCxnSpPr>
        <p:spPr>
          <a:xfrm>
            <a:off x="666551" y="2819399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7" name="Shape 87"/>
          <p:cNvCxnSpPr/>
          <p:nvPr/>
        </p:nvCxnSpPr>
        <p:spPr>
          <a:xfrm>
            <a:off x="685800" y="1219200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8" name="Shape 88"/>
          <p:cNvSpPr txBox="1"/>
          <p:nvPr/>
        </p:nvSpPr>
        <p:spPr>
          <a:xfrm>
            <a:off x="2749381" y="223897"/>
            <a:ext cx="3708094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Segoe UI"/>
                <a:ea typeface="Cuprum"/>
                <a:cs typeface="Cuprum"/>
                <a:sym typeface="Cuprum"/>
              </a:rPr>
              <a:t>UNIVERSITY OF PADUA</a:t>
            </a:r>
            <a:endParaRPr lang="it-IT" sz="1800">
              <a:solidFill>
                <a:srgbClr val="FFFFFF"/>
              </a:solidFill>
              <a:latin typeface="Segoe UI"/>
              <a:ea typeface="Cuprum"/>
              <a:cs typeface="Cupr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Segoe UI"/>
                <a:ea typeface="Cuprum"/>
                <a:cs typeface="Cuprum"/>
                <a:sym typeface="Cuprum"/>
              </a:rPr>
              <a:t>UNIVERSITA’ DEGLI STUDI DI PADOVA</a:t>
            </a:r>
            <a:endParaRPr lang="en">
              <a:solidFill>
                <a:srgbClr val="FFFFFF"/>
              </a:solidFill>
              <a:latin typeface="Segoe UI"/>
              <a:ea typeface="Cuprum"/>
              <a:cs typeface="Cuprum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99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Shape 93" descr="unipdlogo.png"/>
          <p:cNvPicPr preferRelativeResize="0"/>
          <p:nvPr/>
        </p:nvPicPr>
        <p:blipFill rotWithShape="1">
          <a:blip r:embed="rId3">
            <a:alphaModFix/>
          </a:blip>
          <a:srcRect r="50721"/>
          <a:stretch/>
        </p:blipFill>
        <p:spPr>
          <a:xfrm>
            <a:off x="2143015" y="283663"/>
            <a:ext cx="781250" cy="70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http://www.math.unipd.it/it/img/layout/logoD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8525" y="5996550"/>
            <a:ext cx="3158976" cy="480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hape 87">
            <a:extLst>
              <a:ext uri="{FF2B5EF4-FFF2-40B4-BE49-F238E27FC236}">
                <a16:creationId xmlns:a16="http://schemas.microsoft.com/office/drawing/2014/main" id="{2B94E8AE-653C-3F8A-BC70-8EC94E6E79DC}"/>
              </a:ext>
            </a:extLst>
          </p:cNvPr>
          <p:cNvCxnSpPr/>
          <p:nvPr/>
        </p:nvCxnSpPr>
        <p:spPr>
          <a:xfrm>
            <a:off x="715456" y="4004423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4233E2E-E528-CE99-8E10-464237C20C0A}"/>
              </a:ext>
            </a:extLst>
          </p:cNvPr>
          <p:cNvSpPr txBox="1"/>
          <p:nvPr/>
        </p:nvSpPr>
        <p:spPr>
          <a:xfrm>
            <a:off x="712623" y="4220236"/>
            <a:ext cx="7778685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Graduate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</a:rPr>
              <a:t>: Gabriel </a:t>
            </a:r>
            <a:r>
              <a:rPr lang="it-IT" sz="1800" err="1">
                <a:solidFill>
                  <a:srgbClr val="FFFFFF"/>
                </a:solidFill>
                <a:latin typeface="Segoe UI"/>
                <a:ea typeface="Calibri"/>
              </a:rPr>
              <a:t>Rovesti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</a:rPr>
              <a:t> (ID: 2103389)</a:t>
            </a:r>
            <a:endParaRPr lang="it-IT" sz="1800">
              <a:latin typeface="Segoe UI"/>
            </a:endParaRPr>
          </a:p>
          <a:p>
            <a:pPr algn="ctr"/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Supervisor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</a:rPr>
              <a:t>:</a:t>
            </a:r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 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</a:rPr>
              <a:t>Prof. Ombretta Gaggi</a:t>
            </a:r>
          </a:p>
          <a:p>
            <a:pPr algn="ctr"/>
            <a:endParaRPr lang="it-IT" sz="1800" dirty="0">
              <a:solidFill>
                <a:srgbClr val="FFFFFF"/>
              </a:solidFill>
              <a:latin typeface="Segoe UI"/>
              <a:ea typeface="Calibri"/>
              <a:cs typeface="Segoe UI"/>
            </a:endParaRPr>
          </a:p>
          <a:p>
            <a:pPr algn="ctr"/>
            <a:r>
              <a:rPr lang="it-IT" sz="1800" err="1">
                <a:solidFill>
                  <a:srgbClr val="FFFFFF"/>
                </a:solidFill>
                <a:latin typeface="Segoe UI"/>
                <a:ea typeface="Calibri"/>
                <a:cs typeface="Segoe UI"/>
              </a:rPr>
              <a:t>Graduation</a:t>
            </a:r>
            <a:r>
              <a:rPr lang="it-IT" sz="1800" dirty="0">
                <a:solidFill>
                  <a:srgbClr val="FFFFFF"/>
                </a:solidFill>
                <a:latin typeface="Segoe UI"/>
                <a:ea typeface="Calibri"/>
                <a:cs typeface="Segoe UI"/>
              </a:rPr>
              <a:t> Session: 25/07/2025</a:t>
            </a:r>
            <a:endParaRPr lang="en-US" sz="1800">
              <a:solidFill>
                <a:srgbClr val="FFFFFF"/>
              </a:solidFill>
              <a:latin typeface="Segoe UI"/>
              <a:ea typeface="Calibri"/>
              <a:cs typeface="Segoe UI"/>
            </a:endParaRPr>
          </a:p>
          <a:p>
            <a:endParaRPr lang="it-IT" sz="1800" dirty="0">
              <a:solidFill>
                <a:srgbClr val="FFFFFF"/>
              </a:solidFill>
              <a:latin typeface="Segoe UI"/>
              <a:ea typeface="Calibri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37B3FC6-A18E-FEBA-BFCD-9EC24D6FE46D}"/>
              </a:ext>
            </a:extLst>
          </p:cNvPr>
          <p:cNvSpPr txBox="1"/>
          <p:nvPr/>
        </p:nvSpPr>
        <p:spPr>
          <a:xfrm>
            <a:off x="704767" y="3075189"/>
            <a:ext cx="777868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Department of </a:t>
            </a:r>
            <a:r>
              <a:rPr lang="it-IT" sz="1800" b="1" err="1">
                <a:solidFill>
                  <a:srgbClr val="FFFFFF"/>
                </a:solidFill>
                <a:latin typeface="Segoe UI"/>
                <a:ea typeface="Calibri"/>
              </a:rPr>
              <a:t>Mathematics</a:t>
            </a:r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 “Tullio Levi-Civita” </a:t>
            </a:r>
          </a:p>
          <a:p>
            <a:pPr algn="ctr"/>
            <a:r>
              <a:rPr lang="it-IT" sz="1800" b="1" dirty="0">
                <a:solidFill>
                  <a:srgbClr val="FFFFFF"/>
                </a:solidFill>
                <a:latin typeface="Segoe UI"/>
                <a:ea typeface="Calibri"/>
              </a:rPr>
              <a:t>Master Degree in Computer Science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indent="0">
              <a:buNone/>
            </a:pPr>
            <a:r>
              <a:rPr lang="it-IT" sz="3000" dirty="0">
                <a:solidFill>
                  <a:srgbClr val="FFFFFF"/>
                </a:solidFill>
                <a:latin typeface="Segoe UI"/>
              </a:rPr>
              <a:t>Accessibility – A </a:t>
            </a:r>
            <a:r>
              <a:rPr lang="it-IT" sz="3000" dirty="0" err="1">
                <a:solidFill>
                  <a:srgbClr val="FFFFFF"/>
                </a:solidFill>
                <a:latin typeface="Segoe UI"/>
              </a:rPr>
              <a:t>deeper</a:t>
            </a:r>
            <a:r>
              <a:rPr lang="it-IT" sz="3000" dirty="0">
                <a:solidFill>
                  <a:srgbClr val="FFFFFF"/>
                </a:solidFill>
                <a:latin typeface="Segoe UI"/>
              </a:rPr>
              <a:t> dive</a:t>
            </a:r>
            <a:endParaRPr lang="it-IT" dirty="0" err="1">
              <a:latin typeface="Segoe UI"/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9F278578-AD7C-9DFC-2C4C-98387A553E6A}"/>
              </a:ext>
            </a:extLst>
          </p:cNvPr>
          <p:cNvSpPr txBox="1"/>
          <p:nvPr/>
        </p:nvSpPr>
        <p:spPr>
          <a:xfrm>
            <a:off x="453650" y="1099713"/>
            <a:ext cx="8061432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it-IT" sz="2000" b="1" dirty="0"/>
              <a:t>Definition</a:t>
            </a:r>
            <a:r>
              <a:rPr lang="it-IT" sz="2000" dirty="0"/>
              <a:t>: </a:t>
            </a:r>
            <a:r>
              <a:rPr lang="it-IT" sz="2000" err="1"/>
              <a:t>Ability</a:t>
            </a:r>
            <a:r>
              <a:rPr lang="it-IT" sz="2000" dirty="0"/>
              <a:t> for users to </a:t>
            </a:r>
            <a:r>
              <a:rPr lang="it-IT" sz="2000" err="1"/>
              <a:t>fully</a:t>
            </a:r>
            <a:r>
              <a:rPr lang="it-IT" sz="2000" dirty="0"/>
              <a:t> </a:t>
            </a:r>
            <a:r>
              <a:rPr lang="it-IT" sz="2000" err="1"/>
              <a:t>perceive</a:t>
            </a:r>
            <a:r>
              <a:rPr lang="it-IT" sz="2000" dirty="0"/>
              <a:t>, </a:t>
            </a:r>
            <a:r>
              <a:rPr lang="it-IT" sz="2000" err="1"/>
              <a:t>understand</a:t>
            </a:r>
            <a:r>
              <a:rPr lang="it-IT" sz="2000" dirty="0"/>
              <a:t>, navigate, and </a:t>
            </a:r>
            <a:r>
              <a:rPr lang="it-IT" sz="2000" err="1"/>
              <a:t>interact</a:t>
            </a:r>
            <a:r>
              <a:rPr lang="it-IT" sz="2000" dirty="0"/>
              <a:t> with </a:t>
            </a:r>
            <a:r>
              <a:rPr lang="it-IT" sz="2000" err="1"/>
              <a:t>digital</a:t>
            </a:r>
            <a:r>
              <a:rPr lang="it-IT" sz="2000" dirty="0"/>
              <a:t> </a:t>
            </a:r>
            <a:r>
              <a:rPr lang="it-IT" sz="2000" err="1"/>
              <a:t>content</a:t>
            </a:r>
            <a:r>
              <a:rPr lang="it-IT" sz="2000" dirty="0"/>
              <a:t> </a:t>
            </a:r>
            <a:r>
              <a:rPr lang="it-IT" sz="2000" err="1"/>
              <a:t>regardless</a:t>
            </a:r>
            <a:r>
              <a:rPr lang="it-IT" sz="2000"/>
              <a:t> of capabilities</a:t>
            </a:r>
            <a:endParaRPr lang="it-IT"/>
          </a:p>
          <a:p>
            <a:pPr marL="342900" indent="-342900" algn="just">
              <a:buFont typeface="Arial"/>
              <a:buChar char="•"/>
            </a:pPr>
            <a:endParaRPr lang="it-IT" sz="2000" dirty="0"/>
          </a:p>
          <a:p>
            <a:pPr algn="just"/>
            <a:r>
              <a:rPr lang="it-IT" sz="2000" b="1" dirty="0"/>
              <a:t>In reality</a:t>
            </a:r>
            <a:r>
              <a:rPr lang="it-IT" sz="2000" dirty="0"/>
              <a:t>:</a:t>
            </a:r>
            <a:endParaRPr lang="it-IT" dirty="0" err="1"/>
          </a:p>
          <a:p>
            <a:pPr marL="342900" indent="-342900" algn="just">
              <a:buFont typeface="Arial"/>
              <a:buChar char="•"/>
            </a:pPr>
            <a:r>
              <a:rPr lang="it-IT" sz="2000"/>
              <a:t>Mobile </a:t>
            </a:r>
            <a:r>
              <a:rPr lang="it-IT" sz="2000" err="1"/>
              <a:t>interfaces</a:t>
            </a:r>
            <a:r>
              <a:rPr lang="it-IT" sz="2000" dirty="0"/>
              <a:t> </a:t>
            </a:r>
            <a:r>
              <a:rPr lang="it-IT" sz="2000" err="1"/>
              <a:t>present</a:t>
            </a:r>
            <a:r>
              <a:rPr lang="it-IT" sz="2000" dirty="0"/>
              <a:t> </a:t>
            </a:r>
            <a:r>
              <a:rPr lang="it-IT" sz="2000" err="1"/>
              <a:t>accessibility</a:t>
            </a:r>
            <a:r>
              <a:rPr lang="it-IT" sz="2000" dirty="0"/>
              <a:t> </a:t>
            </a:r>
            <a:r>
              <a:rPr lang="it-IT" sz="2000" err="1"/>
              <a:t>barriers</a:t>
            </a:r>
            <a:r>
              <a:rPr lang="it-IT" sz="2000" dirty="0"/>
              <a:t> for users with </a:t>
            </a:r>
            <a:r>
              <a:rPr lang="it-IT" sz="2000" err="1"/>
              <a:t>disabilities</a:t>
            </a:r>
            <a:endParaRPr lang="it-IT" dirty="0"/>
          </a:p>
          <a:p>
            <a:pPr marL="342900" indent="-342900" algn="just">
              <a:buFont typeface="Arial"/>
              <a:buChar char="•"/>
            </a:pPr>
            <a:endParaRPr lang="it-IT" sz="2000" dirty="0"/>
          </a:p>
          <a:p>
            <a:pPr marL="342900" indent="-342900" algn="just">
              <a:buFont typeface="Arial"/>
              <a:buChar char="•"/>
            </a:pPr>
            <a:endParaRPr lang="it-IT" sz="2000" dirty="0"/>
          </a:p>
          <a:p>
            <a:pPr marL="342900" indent="-342900" algn="just">
              <a:buFont typeface="Arial"/>
              <a:buChar char="•"/>
            </a:pPr>
            <a:endParaRPr lang="it-IT" sz="2000" dirty="0"/>
          </a:p>
          <a:p>
            <a:pPr marL="285750" indent="-285750" algn="just">
              <a:buFont typeface="Arial"/>
              <a:buChar char="•"/>
            </a:pPr>
            <a:endParaRPr lang="it-IT" sz="2000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F603ACE-A4D0-C670-23C2-8C6330CFDDF7}"/>
              </a:ext>
            </a:extLst>
          </p:cNvPr>
          <p:cNvSpPr txBox="1"/>
          <p:nvPr/>
        </p:nvSpPr>
        <p:spPr>
          <a:xfrm>
            <a:off x="4781846" y="6482191"/>
            <a:ext cx="391143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it-IT" sz="1100" dirty="0">
                <a:solidFill>
                  <a:schemeClr val="bg1"/>
                </a:solidFill>
                <a:latin typeface="Segoe UI"/>
              </a:rPr>
              <a:t>G.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Rovesti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-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Designing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an </a:t>
            </a:r>
            <a:r>
              <a:rPr lang="it-IT" sz="1100" err="1">
                <a:solidFill>
                  <a:schemeClr val="bg1"/>
                </a:solidFill>
                <a:latin typeface="Segoe UI"/>
              </a:rPr>
              <a:t>accessibility</a:t>
            </a:r>
            <a:r>
              <a:rPr lang="it-IT" sz="1100" dirty="0">
                <a:solidFill>
                  <a:schemeClr val="bg1"/>
                </a:solidFill>
                <a:latin typeface="Segoe UI"/>
              </a:rPr>
              <a:t> learning toolkit</a:t>
            </a:r>
            <a:endParaRPr lang="it-IT" dirty="0">
              <a:solidFill>
                <a:schemeClr val="bg1"/>
              </a:solidFill>
              <a:latin typeface="Segoe U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36944D5-81C9-4B13-928C-0CEDD9F12C3B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AD1E55E-450C-4F58-AC83-9B4747D8341F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vuoto presentazioni DM UniPD</Template>
  <TotalTime>0</TotalTime>
  <Words>943</Words>
  <Application>Microsoft Office PowerPoint</Application>
  <PresentationFormat>Presentazione su schermo (4:3)</PresentationFormat>
  <Paragraphs>123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Titoli diapositive</vt:lpstr>
      </vt:variant>
      <vt:variant>
        <vt:i4>2</vt:i4>
      </vt:variant>
    </vt:vector>
  </HeadingPairs>
  <TitlesOfParts>
    <vt:vector size="4" baseType="lpstr">
      <vt:lpstr>Custom</vt:lpstr>
      <vt:lpstr>Simple Light</vt:lpstr>
      <vt:lpstr>Presentazione standard di PowerPoint</vt:lpstr>
      <vt:lpstr>Accessibility – A deeper dive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Rovesti Gabriel</dc:creator>
  <cp:lastModifiedBy>Rovesti Gabriel</cp:lastModifiedBy>
  <cp:revision>200</cp:revision>
  <dcterms:created xsi:type="dcterms:W3CDTF">2023-06-16T08:05:42Z</dcterms:created>
  <dcterms:modified xsi:type="dcterms:W3CDTF">2025-07-04T15:34:56Z</dcterms:modified>
</cp:coreProperties>
</file>