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6" r:id="rId6"/>
    <p:sldId id="270" r:id="rId7"/>
    <p:sldId id="269" r:id="rId8"/>
    <p:sldId id="271" r:id="rId9"/>
    <p:sldId id="272" r:id="rId10"/>
    <p:sldId id="268" r:id="rId11"/>
    <p:sldId id="273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67" autoAdjust="0"/>
    <p:restoredTop sz="95033" autoAdjust="0"/>
  </p:normalViewPr>
  <p:slideViewPr>
    <p:cSldViewPr snapToGrid="0">
      <p:cViewPr varScale="1">
        <p:scale>
          <a:sx n="62" d="100"/>
          <a:sy n="62" d="100"/>
        </p:scale>
        <p:origin x="58" y="2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MIDI Standard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3246" y="2541532"/>
            <a:ext cx="6858000" cy="2099047"/>
          </a:xfrm>
        </p:spPr>
        <p:txBody>
          <a:bodyPr/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Gabriel Rovesti - 2103389</a:t>
            </a:r>
          </a:p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July 3</a:t>
            </a:r>
            <a:r>
              <a:rPr lang="en-US" sz="14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, 2024</a:t>
            </a: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Mobile Programming and Multimedia </a:t>
            </a: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2023-2024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Devices and connections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47135" y="1433945"/>
            <a:ext cx="85435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MIDI also establishes which physical connections should be made (</a:t>
            </a:r>
            <a:r>
              <a:rPr lang="it-IT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interfaces</a:t>
            </a: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), via DIN connectors</a:t>
            </a: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There are three </a:t>
            </a:r>
            <a:r>
              <a:rPr lang="it-IT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types</a:t>
            </a: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it-IT" sz="2400" u="sng" dirty="0">
                <a:latin typeface="Segoe UI" panose="020B0502040204020203" pitchFamily="34" charset="0"/>
                <a:cs typeface="Segoe UI" panose="020B0502040204020203" pitchFamily="34" charset="0"/>
              </a:rPr>
              <a:t>ports</a:t>
            </a: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: In/Out/Thru</a:t>
            </a: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They can easily form a </a:t>
            </a:r>
            <a:r>
              <a:rPr lang="it-IT" sz="2400" u="sng" dirty="0">
                <a:latin typeface="Segoe UI" panose="020B0502040204020203" pitchFamily="34" charset="0"/>
                <a:cs typeface="Segoe UI" panose="020B0502040204020203" pitchFamily="34" charset="0"/>
              </a:rPr>
              <a:t>network</a:t>
            </a:r>
            <a:r>
              <a:rPr lang="it-IT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providing </a:t>
            </a:r>
            <a:r>
              <a:rPr lang="it-IT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interconnectivity</a:t>
            </a: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 between different </a:t>
            </a:r>
            <a:r>
              <a:rPr lang="it-IT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devices</a:t>
            </a: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 (e.g., daisy chaining, Thru Boxes)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88B5-FFB5-CE97-31A6-EB069CDEB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MIDI Standard– 10/12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A862B55-50FA-1BBE-D8CD-153073BA2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235" y="4290666"/>
            <a:ext cx="3753374" cy="126700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8116039-3419-5CE2-7566-67F14C9FCED2}"/>
              </a:ext>
            </a:extLst>
          </p:cNvPr>
          <p:cNvSpPr txBox="1"/>
          <p:nvPr/>
        </p:nvSpPr>
        <p:spPr>
          <a:xfrm>
            <a:off x="3530753" y="5736733"/>
            <a:ext cx="2328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Source: MIDI 1.0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3344082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MIDI System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88B5-FFB5-CE97-31A6-EB069CDEB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MIDI Standard– 11/12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8116039-3419-5CE2-7566-67F14C9FCED2}"/>
              </a:ext>
            </a:extLst>
          </p:cNvPr>
          <p:cNvSpPr txBox="1"/>
          <p:nvPr/>
        </p:nvSpPr>
        <p:spPr>
          <a:xfrm>
            <a:off x="3530753" y="5736733"/>
            <a:ext cx="2328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Source: academictutorials.com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B41B9FB-0883-8315-9061-ACD6F9626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78" y="1675548"/>
            <a:ext cx="8229600" cy="386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94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Conclusions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00050" y="1188750"/>
            <a:ext cx="83439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Pros</a:t>
            </a:r>
          </a:p>
          <a:p>
            <a:endParaRPr lang="it-IT" sz="20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Very flexible and editable in instruments configuration </a:t>
            </a:r>
          </a:p>
          <a:p>
            <a:pPr marL="285750" indent="-285750">
              <a:buFontTx/>
              <a:buChar char="-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Files are very small and generally sound good</a:t>
            </a:r>
          </a:p>
          <a:p>
            <a:pPr marL="285750" indent="-285750">
              <a:buFontTx/>
              <a:buChar char="-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It allows for easy editing for both professionals/amateurs</a:t>
            </a:r>
          </a:p>
          <a:p>
            <a:pPr marL="285750" indent="-285750">
              <a:buFontTx/>
              <a:buChar char="-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Can be used both for modern and vintage technology 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Cons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It depends on the quality of chosen playback devices</a:t>
            </a:r>
          </a:p>
          <a:p>
            <a:pPr marL="285750" indent="-285750">
              <a:buFontTx/>
              <a:buChar char="-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Encodes only standard music and uses only 60 channels</a:t>
            </a:r>
          </a:p>
          <a:p>
            <a:pPr marL="285750" indent="-285750">
              <a:buFontTx/>
              <a:buChar char="-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Limited addressing with 16 channels</a:t>
            </a:r>
          </a:p>
          <a:p>
            <a:pPr marL="285750" indent="-285750">
              <a:buFontTx/>
              <a:buChar char="-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Requires specific hardware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88B5-FFB5-CE97-31A6-EB069CDEB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MIDI Standard– 12/12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68EA5E1-C9BB-8F6E-D06E-D2E8DC997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146" y="5231210"/>
            <a:ext cx="4528278" cy="9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1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MIDI Standard– 2/12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00050" y="1423554"/>
            <a:ext cx="83439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MIDI: definition and representation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Types of information </a:t>
            </a:r>
          </a:p>
          <a:p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Types of messages and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Channel/system messages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General MIDI mode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Devices and connections (with example)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92628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MIDI: what is it?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98105" y="2866130"/>
            <a:ext cx="83439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Communication protocol allowing electronic instruments to connect/exchange real-time data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Represents musical scores using a specific scripting language</a:t>
            </a:r>
          </a:p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Efficient compression, ideal for web and background music </a:t>
            </a:r>
          </a:p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Coding not completely standard and requires specific equipment</a:t>
            </a:r>
          </a:p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Mainly used for music composition and supports only western music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88B5-FFB5-CE97-31A6-EB069CDEB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MIDI Standard– 3/12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C4AF55AF-46FE-0358-0194-1B37E38C6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1987" y="1193488"/>
            <a:ext cx="3676135" cy="167264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5CB542-D1CA-680F-E94D-2BAE4A22A1E7}"/>
              </a:ext>
            </a:extLst>
          </p:cNvPr>
          <p:cNvSpPr txBox="1"/>
          <p:nvPr/>
        </p:nvSpPr>
        <p:spPr>
          <a:xfrm>
            <a:off x="3814254" y="2615114"/>
            <a:ext cx="1515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Source: midi.org</a:t>
            </a:r>
          </a:p>
        </p:txBody>
      </p:sp>
    </p:spTree>
    <p:extLst>
      <p:ext uri="{BB962C8B-B14F-4D97-AF65-F5344CB8AC3E}">
        <p14:creationId xmlns:p14="http://schemas.microsoft.com/office/powerpoint/2010/main" val="117208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Types of information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164766" y="1354134"/>
            <a:ext cx="374221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Channels</a:t>
            </a:r>
          </a:p>
          <a:p>
            <a:pPr marL="742950" lvl="1" indent="-285750">
              <a:buFontTx/>
              <a:buChar char="-"/>
            </a:pP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Means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through which send music events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Tracks</a:t>
            </a:r>
          </a:p>
          <a:p>
            <a:pPr marL="742950" lvl="1" indent="-285750">
              <a:buFontTx/>
              <a:buChar char="-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(Container of) </a:t>
            </a: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Sequences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of MIDI messages</a:t>
            </a:r>
          </a:p>
          <a:p>
            <a:pPr marL="742950" lvl="1" indent="-285750">
              <a:buFontTx/>
              <a:buChar char="-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Each track is associated to one or more channels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Patches</a:t>
            </a:r>
          </a:p>
          <a:p>
            <a:pPr marL="742950" lvl="1" indent="-285750">
              <a:buFontTx/>
              <a:buChar char="-"/>
            </a:pP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Pitch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produced by a generator</a:t>
            </a:r>
          </a:p>
          <a:p>
            <a:pPr marL="742950" lvl="1" indent="-285750">
              <a:buFontTx/>
              <a:buChar char="-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Each channel is associated to one patch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88B5-FFB5-CE97-31A6-EB069CDEB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MIDI Standard– 4/12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8F5CBE4-7C94-CDEE-80F4-BA342D17A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984" y="2195838"/>
            <a:ext cx="5072250" cy="275208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60C4AF4-AC69-7FF3-1B43-EA27CC1005FE}"/>
              </a:ext>
            </a:extLst>
          </p:cNvPr>
          <p:cNvSpPr txBox="1"/>
          <p:nvPr/>
        </p:nvSpPr>
        <p:spPr>
          <a:xfrm>
            <a:off x="5032985" y="5036652"/>
            <a:ext cx="3357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Source: Audio e Multimedia – Valle/Lombardo</a:t>
            </a:r>
          </a:p>
        </p:txBody>
      </p:sp>
    </p:spTree>
    <p:extLst>
      <p:ext uri="{BB962C8B-B14F-4D97-AF65-F5344CB8AC3E}">
        <p14:creationId xmlns:p14="http://schemas.microsoft.com/office/powerpoint/2010/main" val="2241643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Types of messages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88B5-FFB5-CE97-31A6-EB069CDEB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MIDI Standard– 5/12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F7C926D-0F9A-49F4-80EA-D6C17CC55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36" y="1430222"/>
            <a:ext cx="8109327" cy="399755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BF0BA912-725D-B1E5-68A0-93221CAB526A}"/>
              </a:ext>
            </a:extLst>
          </p:cNvPr>
          <p:cNvSpPr txBox="1"/>
          <p:nvPr/>
        </p:nvSpPr>
        <p:spPr>
          <a:xfrm>
            <a:off x="3102585" y="5619486"/>
            <a:ext cx="3357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Source: Audio e Multimedia – Valle/Lombardo</a:t>
            </a:r>
          </a:p>
        </p:txBody>
      </p:sp>
    </p:spTree>
    <p:extLst>
      <p:ext uri="{BB962C8B-B14F-4D97-AF65-F5344CB8AC3E}">
        <p14:creationId xmlns:p14="http://schemas.microsoft.com/office/powerpoint/2010/main" val="45110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Structure of messages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88B5-FFB5-CE97-31A6-EB069CDEB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MIDI Standard– 6/12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F0BA912-725D-B1E5-68A0-93221CAB526A}"/>
              </a:ext>
            </a:extLst>
          </p:cNvPr>
          <p:cNvSpPr txBox="1"/>
          <p:nvPr/>
        </p:nvSpPr>
        <p:spPr>
          <a:xfrm>
            <a:off x="2893166" y="6021867"/>
            <a:ext cx="3357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Source: Audio e Multimedia – Valle/Lombardo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DC01C83-8E6E-ED06-4739-5A7C34F18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69" y="1220525"/>
            <a:ext cx="5353062" cy="486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4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Channel messages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88B5-FFB5-CE97-31A6-EB069CDEB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MIDI Standard– 7/12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4AE9AA8-247E-D774-7AB7-288759149EEB}"/>
              </a:ext>
            </a:extLst>
          </p:cNvPr>
          <p:cNvSpPr txBox="1"/>
          <p:nvPr/>
        </p:nvSpPr>
        <p:spPr>
          <a:xfrm>
            <a:off x="159574" y="1348437"/>
            <a:ext cx="515410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Voice messages</a:t>
            </a:r>
          </a:p>
          <a:p>
            <a:pPr marL="742950" lvl="1" indent="-285750">
              <a:buFontTx/>
              <a:buChar char="-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Musical events to be played by an instrument</a:t>
            </a:r>
          </a:p>
          <a:p>
            <a:pPr marL="742950" lvl="1" indent="-285750">
              <a:buFontTx/>
              <a:buChar char="-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There are different </a:t>
            </a:r>
            <a:r>
              <a:rPr 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types</a:t>
            </a:r>
          </a:p>
          <a:p>
            <a:pPr marL="1200150" lvl="2" indent="-285750">
              <a:buFontTx/>
              <a:buChar char="-"/>
            </a:pP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Note On / Note Off</a:t>
            </a:r>
          </a:p>
          <a:p>
            <a:pPr marL="1200150" lvl="2" indent="-285750">
              <a:buFontTx/>
              <a:buChar char="-"/>
            </a:pP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Channel / Polyphonic Key Pressure</a:t>
            </a:r>
          </a:p>
          <a:p>
            <a:pPr marL="1200150" lvl="2" indent="-285750">
              <a:buFontTx/>
              <a:buChar char="-"/>
            </a:pP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Pitch Bend / Program / Control Change</a:t>
            </a:r>
          </a:p>
          <a:p>
            <a:pPr marL="1200150" lvl="2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Mode messages</a:t>
            </a:r>
          </a:p>
          <a:p>
            <a:pPr marL="742950" lvl="1" indent="-285750">
              <a:buFontTx/>
              <a:buChar char="-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How an instrument behaves when voices messages arrive</a:t>
            </a:r>
          </a:p>
          <a:p>
            <a:pPr marL="742950" lvl="1" indent="-285750">
              <a:buFontTx/>
              <a:buChar char="-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There are different </a:t>
            </a:r>
            <a:r>
              <a:rPr 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types</a:t>
            </a:r>
          </a:p>
          <a:p>
            <a:pPr marL="1200150" lvl="2" indent="-285750">
              <a:buFontTx/>
              <a:buChar char="-"/>
            </a:pP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Omni On / Omni Off</a:t>
            </a:r>
          </a:p>
          <a:p>
            <a:pPr marL="1200150" lvl="2" indent="-285750">
              <a:buFontTx/>
              <a:buChar char="-"/>
            </a:pP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Mono / Poly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EC098F-CFCE-B828-E44D-E9B162956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330" y="1555041"/>
            <a:ext cx="3684353" cy="378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E091E34-26D8-D6A4-4B87-BD0DCA5E41B0}"/>
              </a:ext>
            </a:extLst>
          </p:cNvPr>
          <p:cNvSpPr txBox="1"/>
          <p:nvPr/>
        </p:nvSpPr>
        <p:spPr>
          <a:xfrm>
            <a:off x="6602655" y="5407700"/>
            <a:ext cx="1515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Source: Wikiaudio</a:t>
            </a:r>
          </a:p>
        </p:txBody>
      </p:sp>
    </p:spTree>
    <p:extLst>
      <p:ext uri="{BB962C8B-B14F-4D97-AF65-F5344CB8AC3E}">
        <p14:creationId xmlns:p14="http://schemas.microsoft.com/office/powerpoint/2010/main" val="3931062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System messages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88B5-FFB5-CE97-31A6-EB069CDEB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MIDI Standard– 8/12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4AE9AA8-247E-D774-7AB7-288759149EEB}"/>
              </a:ext>
            </a:extLst>
          </p:cNvPr>
          <p:cNvSpPr txBox="1"/>
          <p:nvPr/>
        </p:nvSpPr>
        <p:spPr>
          <a:xfrm>
            <a:off x="78294" y="1305544"/>
            <a:ext cx="51947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b="1" dirty="0">
                <a:latin typeface="Segoe UI" panose="020B0502040204020203" pitchFamily="34" charset="0"/>
                <a:cs typeface="Segoe UI" panose="020B0502040204020203" pitchFamily="34" charset="0"/>
              </a:rPr>
              <a:t>Common messages</a:t>
            </a:r>
          </a:p>
          <a:p>
            <a:pPr marL="742950" lvl="1" indent="-285750">
              <a:buFontTx/>
              <a:buChar char="-"/>
            </a:pPr>
            <a:r>
              <a:rPr lang="it-IT" i="1" dirty="0">
                <a:latin typeface="Segoe UI" panose="020B0502040204020203" pitchFamily="34" charset="0"/>
                <a:cs typeface="Segoe UI" panose="020B0502040204020203" pitchFamily="34" charset="0"/>
              </a:rPr>
              <a:t>General system functions 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across the system</a:t>
            </a:r>
          </a:p>
          <a:p>
            <a:pPr marL="742950" lvl="1" indent="-285750">
              <a:buFontTx/>
              <a:buChar char="-"/>
            </a:pP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There are different </a:t>
            </a:r>
            <a:r>
              <a:rPr lang="it-IT" u="sng" dirty="0">
                <a:latin typeface="Segoe UI" panose="020B0502040204020203" pitchFamily="34" charset="0"/>
                <a:cs typeface="Segoe UI" panose="020B0502040204020203" pitchFamily="34" charset="0"/>
              </a:rPr>
              <a:t>types</a:t>
            </a:r>
          </a:p>
          <a:p>
            <a:pPr marL="1200150" lvl="2" indent="-285750">
              <a:buFontTx/>
              <a:buChar char="-"/>
            </a:pPr>
            <a:r>
              <a:rPr lang="it-IT" i="1" dirty="0">
                <a:latin typeface="Segoe UI" panose="020B0502040204020203" pitchFamily="34" charset="0"/>
                <a:cs typeface="Segoe UI" panose="020B0502040204020203" pitchFamily="34" charset="0"/>
              </a:rPr>
              <a:t>Song Select / Song Position Pointer</a:t>
            </a:r>
          </a:p>
          <a:p>
            <a:pPr marL="1200150" lvl="2" indent="-285750">
              <a:buFontTx/>
              <a:buChar char="-"/>
            </a:pPr>
            <a:r>
              <a:rPr lang="it-IT" i="1" dirty="0">
                <a:latin typeface="Segoe UI" panose="020B0502040204020203" pitchFamily="34" charset="0"/>
                <a:cs typeface="Segoe UI" panose="020B0502040204020203" pitchFamily="34" charset="0"/>
              </a:rPr>
              <a:t>Tune Request</a:t>
            </a:r>
          </a:p>
          <a:p>
            <a:pPr lvl="1"/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it-IT" b="1" dirty="0">
                <a:latin typeface="Segoe UI" panose="020B0502040204020203" pitchFamily="34" charset="0"/>
                <a:cs typeface="Segoe UI" panose="020B0502040204020203" pitchFamily="34" charset="0"/>
              </a:rPr>
              <a:t>Real-time messages</a:t>
            </a:r>
          </a:p>
          <a:p>
            <a:pPr marL="742950" lvl="1" indent="-285750">
              <a:buFontTx/>
              <a:buChar char="-"/>
            </a:pP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Synchronization of different system modules</a:t>
            </a:r>
          </a:p>
          <a:p>
            <a:pPr marL="742950" lvl="1" indent="-285750">
              <a:buFontTx/>
              <a:buChar char="-"/>
            </a:pP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There are different </a:t>
            </a:r>
            <a:r>
              <a:rPr lang="it-IT" u="sng" dirty="0">
                <a:latin typeface="Segoe UI" panose="020B0502040204020203" pitchFamily="34" charset="0"/>
                <a:cs typeface="Segoe UI" panose="020B0502040204020203" pitchFamily="34" charset="0"/>
              </a:rPr>
              <a:t>types</a:t>
            </a:r>
          </a:p>
          <a:p>
            <a:pPr marL="1200150" lvl="2" indent="-285750">
              <a:buFontTx/>
              <a:buChar char="-"/>
            </a:pPr>
            <a:r>
              <a:rPr lang="it-IT" i="1" dirty="0">
                <a:latin typeface="Segoe UI" panose="020B0502040204020203" pitchFamily="34" charset="0"/>
                <a:cs typeface="Segoe UI" panose="020B0502040204020203" pitchFamily="34" charset="0"/>
              </a:rPr>
              <a:t>MIDI Clock</a:t>
            </a:r>
          </a:p>
          <a:p>
            <a:pPr marL="1200150" lvl="2" indent="-285750">
              <a:buFontTx/>
              <a:buChar char="-"/>
            </a:pPr>
            <a:r>
              <a:rPr lang="it-IT" i="1" dirty="0">
                <a:latin typeface="Segoe UI" panose="020B0502040204020203" pitchFamily="34" charset="0"/>
                <a:cs typeface="Segoe UI" panose="020B0502040204020203" pitchFamily="34" charset="0"/>
              </a:rPr>
              <a:t>System Reset</a:t>
            </a:r>
          </a:p>
          <a:p>
            <a:pPr marL="1200150" lvl="2" indent="-285750">
              <a:buFontTx/>
              <a:buChar char="-"/>
            </a:pPr>
            <a:r>
              <a:rPr lang="it-IT" i="1" dirty="0">
                <a:latin typeface="Segoe UI" panose="020B0502040204020203" pitchFamily="34" charset="0"/>
                <a:cs typeface="Segoe UI" panose="020B0502040204020203" pitchFamily="34" charset="0"/>
              </a:rPr>
              <a:t>Start/Continue/Stop</a:t>
            </a:r>
          </a:p>
          <a:p>
            <a:endParaRPr lang="it-IT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it-IT" b="1" dirty="0">
                <a:latin typeface="Segoe UI" panose="020B0502040204020203" pitchFamily="34" charset="0"/>
                <a:cs typeface="Segoe UI" panose="020B0502040204020203" pitchFamily="34" charset="0"/>
              </a:rPr>
              <a:t>Exclusive messages</a:t>
            </a:r>
          </a:p>
          <a:p>
            <a:pPr marL="742950" lvl="1" indent="-285750">
              <a:buFontTx/>
              <a:buChar char="-"/>
            </a:pP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Non-standard messages for specific manufacturers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5A4503C-E092-0A72-66A0-DC3A8D10D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479" y="2296161"/>
            <a:ext cx="4142227" cy="273601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AFB9150-D4C5-28A8-7008-44C44733B495}"/>
              </a:ext>
            </a:extLst>
          </p:cNvPr>
          <p:cNvSpPr txBox="1"/>
          <p:nvPr/>
        </p:nvSpPr>
        <p:spPr>
          <a:xfrm>
            <a:off x="6303761" y="5163860"/>
            <a:ext cx="1515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Source: Wikiaudio</a:t>
            </a:r>
          </a:p>
        </p:txBody>
      </p:sp>
    </p:spTree>
    <p:extLst>
      <p:ext uri="{BB962C8B-B14F-4D97-AF65-F5344CB8AC3E}">
        <p14:creationId xmlns:p14="http://schemas.microsoft.com/office/powerpoint/2010/main" val="255946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General MIDI 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88B5-FFB5-CE97-31A6-EB069CDEB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MIDI Standard– 9/12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4AE9AA8-247E-D774-7AB7-288759149EEB}"/>
              </a:ext>
            </a:extLst>
          </p:cNvPr>
          <p:cNvSpPr txBox="1"/>
          <p:nvPr/>
        </p:nvSpPr>
        <p:spPr>
          <a:xfrm>
            <a:off x="251533" y="1348437"/>
            <a:ext cx="44563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Encoding specifying a priori channels/patches/timbres association</a:t>
            </a: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All compliant MIDI instruments meet a certain set of features and presets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GM attaches specific interpretations to many parameters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There is no standard way to associate patches to a particular channel</a:t>
            </a:r>
          </a:p>
          <a:p>
            <a:pPr marL="742950" lvl="1" indent="-285750">
              <a:buFontTx/>
              <a:buChar char="-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E.g., Roland/Yamaha defined their own internal standards</a:t>
            </a:r>
          </a:p>
        </p:txBody>
      </p:sp>
      <p:pic>
        <p:nvPicPr>
          <p:cNvPr id="1026" name="Picture 2" descr="GM Standard Drum Map on the keyboard">
            <a:extLst>
              <a:ext uri="{FF2B5EF4-FFF2-40B4-BE49-F238E27FC236}">
                <a16:creationId xmlns:a16="http://schemas.microsoft.com/office/drawing/2014/main" id="{7184451F-C028-167F-78F9-338A1B853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866" y="1247775"/>
            <a:ext cx="287655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827BD29-AEE2-418C-DA80-7FD10A646507}"/>
              </a:ext>
            </a:extLst>
          </p:cNvPr>
          <p:cNvSpPr txBox="1"/>
          <p:nvPr/>
        </p:nvSpPr>
        <p:spPr>
          <a:xfrm>
            <a:off x="6303761" y="5716673"/>
            <a:ext cx="1515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Source: Wikipedia</a:t>
            </a:r>
          </a:p>
        </p:txBody>
      </p:sp>
    </p:spTree>
    <p:extLst>
      <p:ext uri="{BB962C8B-B14F-4D97-AF65-F5344CB8AC3E}">
        <p14:creationId xmlns:p14="http://schemas.microsoft.com/office/powerpoint/2010/main" val="22533046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TM04033917[[fn=Berlino]]</Template>
  <TotalTime>0</TotalTime>
  <Words>517</Words>
  <Application>Microsoft Office PowerPoint</Application>
  <PresentationFormat>Presentazione su schermo (4:3)</PresentationFormat>
  <Paragraphs>122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Segoe UI</vt:lpstr>
      <vt:lpstr>Tema di Office</vt:lpstr>
      <vt:lpstr>MIDI Standard</vt:lpstr>
      <vt:lpstr>Overview</vt:lpstr>
      <vt:lpstr>MIDI: what is it?</vt:lpstr>
      <vt:lpstr>Types of information</vt:lpstr>
      <vt:lpstr>Types of messages</vt:lpstr>
      <vt:lpstr>Structure of messages</vt:lpstr>
      <vt:lpstr>Channel messages</vt:lpstr>
      <vt:lpstr>System messages</vt:lpstr>
      <vt:lpstr>General MIDI Mode</vt:lpstr>
      <vt:lpstr>Devices and connections</vt:lpstr>
      <vt:lpstr>A MIDI System Example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 and Password Security</dc:title>
  <dc:creator>Rovesti Gabriel</dc:creator>
  <cp:lastModifiedBy>Gabriel Rovesti</cp:lastModifiedBy>
  <cp:revision>138</cp:revision>
  <dcterms:created xsi:type="dcterms:W3CDTF">2023-11-10T15:36:15Z</dcterms:created>
  <dcterms:modified xsi:type="dcterms:W3CDTF">2024-07-01T18:14:04Z</dcterms:modified>
</cp:coreProperties>
</file>