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2" r:id="rId6"/>
    <p:sldId id="263" r:id="rId7"/>
    <p:sldId id="266" r:id="rId8"/>
    <p:sldId id="264" r:id="rId9"/>
    <p:sldId id="267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67" autoAdjust="0"/>
    <p:restoredTop sz="95033" autoAdjust="0"/>
  </p:normalViewPr>
  <p:slideViewPr>
    <p:cSldViewPr snapToGrid="0">
      <p:cViewPr varScale="1">
        <p:scale>
          <a:sx n="62" d="100"/>
          <a:sy n="62" d="100"/>
        </p:scale>
        <p:origin x="58" y="2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AAC6D-2322-45B9-8ECA-34DF280B0776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00421-D3CF-4966-BB36-F8A585C6E9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8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02CE2E-481C-4C92-98A2-FDEA6D2AEB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"/>
          <a:stretch/>
        </p:blipFill>
        <p:spPr>
          <a:xfrm>
            <a:off x="0" y="-5580"/>
            <a:ext cx="9152709" cy="5864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5549"/>
            <a:ext cx="7772400" cy="2387600"/>
          </a:xfrm>
          <a:prstGeom prst="rect">
            <a:avLst/>
          </a:prstGeom>
        </p:spPr>
        <p:txBody>
          <a:bodyPr anchor="ctr"/>
          <a:lstStyle>
            <a:lvl1pPr algn="ctr">
              <a:defRPr lang="en-US" sz="5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35224"/>
            <a:ext cx="6858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25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4D245B-FAFE-4450-A167-70635AA423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50" y="4945512"/>
            <a:ext cx="2447108" cy="1097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6EF3E2-FB74-42C8-B40F-F1CEAE1E03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49" y="6227635"/>
            <a:ext cx="2447109" cy="42765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A78AE2C-E4C3-4CD5-9843-90D9DF925D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6131" y="4228360"/>
            <a:ext cx="2539736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Name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17CEE078-C776-4F04-9FF3-CE8BEBDA2F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130" y="4522413"/>
            <a:ext cx="2539735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Student ID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2AF91FA6-C6FC-4853-82A4-A55A0375D4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131" y="4819673"/>
            <a:ext cx="2539734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ED229C6B-3ABB-4BAF-9D22-7073AEA42F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6131" y="6270293"/>
            <a:ext cx="2373284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Course name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28EFF937-E79E-4A79-9ADE-9B7DCFAE4B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55867" y="6264475"/>
            <a:ext cx="3654829" cy="3196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Academic year</a:t>
            </a:r>
          </a:p>
        </p:txBody>
      </p:sp>
    </p:spTree>
    <p:extLst>
      <p:ext uri="{BB962C8B-B14F-4D97-AF65-F5344CB8AC3E}">
        <p14:creationId xmlns:p14="http://schemas.microsoft.com/office/powerpoint/2010/main" val="326996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8">
            <a:extLst>
              <a:ext uri="{FF2B5EF4-FFF2-40B4-BE49-F238E27FC236}">
                <a16:creationId xmlns:a16="http://schemas.microsoft.com/office/drawing/2014/main" id="{CAF9E419-8BC3-4AB2-8C57-293557840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7" y="6229350"/>
            <a:ext cx="9149377" cy="6286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A6330B1-2BE0-44BF-8E87-5A0AC2BA98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6139544"/>
            <a:ext cx="878099" cy="55144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7BCA463-7A34-41E0-BCB2-06FC8C6B2053}"/>
              </a:ext>
            </a:extLst>
          </p:cNvPr>
          <p:cNvSpPr/>
          <p:nvPr userDrawn="1"/>
        </p:nvSpPr>
        <p:spPr>
          <a:xfrm>
            <a:off x="-5378" y="-4761"/>
            <a:ext cx="9149377" cy="1119186"/>
          </a:xfrm>
          <a:prstGeom prst="rect">
            <a:avLst/>
          </a:prstGeom>
          <a:solidFill>
            <a:srgbClr val="9B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>
            <a:extLst>
              <a:ext uri="{FF2B5EF4-FFF2-40B4-BE49-F238E27FC236}">
                <a16:creationId xmlns:a16="http://schemas.microsoft.com/office/drawing/2014/main" id="{1F97D2B9-C8EE-4684-B6EA-86BCB915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7904EB1-4FFD-4786-B5C1-A465B8C5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60" y="140641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1A5360D3-4C2C-493B-AE0F-63C221A8B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88687" y="6139544"/>
            <a:ext cx="2976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38B0E69-89DD-4425-A283-E3CF2A829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27026" y="63651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D021CEB-2F22-4EA1-9BAF-E3833982B82A}" type="slidenum">
              <a:rPr lang="en-US" smtClean="0"/>
              <a:pPr/>
              <a:t>‹N›</a:t>
            </a:fld>
            <a:r>
              <a:rPr lang="en-US" dirty="0"/>
              <a:t> of XX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D49C565-F1D2-4FD2-A1DB-DB276E30FD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0" y="127680"/>
            <a:ext cx="1918006" cy="8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3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03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PDF-of-test-statistics-Miss-detection-and-false-alarm-cannot-be-reduced-simultaneously_fig1_252063675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PDF-of-test-statistics-Miss-detection-and-false-alarm-cannot-be-reduced-simultaneously_fig1_252063675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6444-CA66-499B-9CB4-B6617657C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74994"/>
            <a:ext cx="7772400" cy="2387600"/>
          </a:xfrm>
        </p:spPr>
        <p:txBody>
          <a:bodyPr/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Environment: A parametrized simulation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BC054-F036-45CE-85F6-40866B74F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9873" y="2209023"/>
            <a:ext cx="6858000" cy="2099047"/>
          </a:xfrm>
        </p:spPr>
        <p:txBody>
          <a:bodyPr/>
          <a:lstStyle/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Michael Amista’ - Gabriel Rovesti</a:t>
            </a:r>
          </a:p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July 2</a:t>
            </a:r>
            <a:r>
              <a:rPr lang="en-US" sz="14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nd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, 2024</a:t>
            </a:r>
          </a:p>
          <a:p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Supervisor: Alessandro Lotto</a:t>
            </a: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Advanced Topics in Computer Network and Security </a:t>
            </a:r>
          </a:p>
          <a:p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2023-2024</a:t>
            </a:r>
          </a:p>
        </p:txBody>
      </p:sp>
    </p:spTree>
    <p:extLst>
      <p:ext uri="{BB962C8B-B14F-4D97-AF65-F5344CB8AC3E}">
        <p14:creationId xmlns:p14="http://schemas.microsoft.com/office/powerpoint/2010/main" val="379951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Conclusions &amp; Future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10/10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F0BF33E-A1F3-FAA9-8F63-B9085F902DAC}"/>
              </a:ext>
            </a:extLst>
          </p:cNvPr>
          <p:cNvSpPr txBox="1"/>
          <p:nvPr/>
        </p:nvSpPr>
        <p:spPr>
          <a:xfrm>
            <a:off x="400050" y="1488589"/>
            <a:ext cx="83439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Final considerations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Parametrized simulation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demonstrates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promise for real PLA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schemes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Tested decoding methods proved more effectiveness in variable-threshold decoding methods, minimizing false alarms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Miss detection rates indicate room for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improvement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, further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refining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thresholds and decoding methods</a:t>
            </a: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Future development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Noise-based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simulation (additive noise) to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improve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MD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Filtering systems 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improved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auth techniques </a:t>
            </a:r>
          </a:p>
        </p:txBody>
      </p:sp>
    </p:spTree>
    <p:extLst>
      <p:ext uri="{BB962C8B-B14F-4D97-AF65-F5344CB8AC3E}">
        <p14:creationId xmlns:p14="http://schemas.microsoft.com/office/powerpoint/2010/main" val="496337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Table of contents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2/10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400050" y="1860435"/>
            <a:ext cx="83439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Introduction to PLA &amp; Related work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Overview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of the project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Experiment &amp; Implementation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FA (False Alarm) Study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MD (Miss Detection) Study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Conclusions + future works</a:t>
            </a: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281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Introduction to PLA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3/10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262647" y="1391055"/>
            <a:ext cx="8528062" cy="64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What is PLA?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Utilizes unique physical characteristics of the communication channel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Provides security by verifying the authenticity of the transmitter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500"/>
              </a:spcAft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Why this approach is promising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u="sng" dirty="0">
                <a:latin typeface="Segoe UI" panose="020B0502040204020203" pitchFamily="34" charset="0"/>
                <a:cs typeface="Segoe UI" panose="020B0502040204020203" pitchFamily="34" charset="0"/>
              </a:rPr>
              <a:t>Enhanced Security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 Difficult for attackers to mimic physical properties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u="sng" dirty="0">
                <a:latin typeface="Segoe UI" panose="020B0502040204020203" pitchFamily="34" charset="0"/>
                <a:cs typeface="Segoe UI" panose="020B0502040204020203" pitchFamily="34" charset="0"/>
              </a:rPr>
              <a:t>Low Overhead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 No need for additional cryptographic algorithms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>
                <a:latin typeface="Segoe UI" panose="020B0502040204020203" pitchFamily="34" charset="0"/>
                <a:cs typeface="Segoe UI" panose="020B0502040204020203" pitchFamily="34" charset="0"/>
              </a:rPr>
              <a:t>Real-Time Authentication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 Quick verification process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500"/>
              </a:spcAft>
            </a:pPr>
            <a:r>
              <a:rPr lang="it-IT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Related</a:t>
            </a: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works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lot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different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studies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overtime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mainly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in Bluetooth Low Energy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More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focused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on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discussing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of Bluetooth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vulnerabilities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rather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than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proposing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an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effective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authentication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087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Overview of the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4/10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233464" y="1410511"/>
            <a:ext cx="8557245" cy="9349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Study the behavior of Bluetooth signals transmissions and receptions to develop a simulation environment to design and test Physical Layer Authentication (PLA) schemes.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Methodology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We considered the transmission of binary signals between a transmitter and receiver, formed by an authentication key and data message.</a:t>
            </a:r>
          </a:p>
          <a:p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We developed a decoding algorithm able to reconstruct the received signal and split it into the two packets (key and data).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We tested the strength of the decoding in classifying legitimate and not legitimate signals. </a:t>
            </a: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688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Experiment &amp;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5/10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800100" y="3695231"/>
            <a:ext cx="8343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0A08536-3C6B-CBCE-7C4A-8DA231E58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65" y="1449104"/>
            <a:ext cx="877436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Parametrized</a:t>
            </a:r>
            <a:r>
              <a:rPr lang="it-IT" alt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simulation</a:t>
            </a:r>
            <a:r>
              <a:rPr lang="it-IT" alt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to design an </a:t>
            </a:r>
            <a:r>
              <a:rPr lang="it-IT" altLang="it-IT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effective</a:t>
            </a:r>
            <a:r>
              <a:rPr lang="it-IT" alt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decoding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endParaRPr lang="it-IT" altLang="it-IT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0" indent="-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Combined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data and authentication signals with different power levels based on the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peaks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as binary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waveforms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0" indent="-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0" indent="-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Varied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distance (1-50 meters) and SNR (10-30 dB) to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represent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realistic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signal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decay over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several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transmissions</a:t>
            </a:r>
          </a:p>
          <a:p>
            <a:pPr marL="457200" marR="0" lvl="0" indent="-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Tested decoding of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signals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with a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simple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fixed-threshold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based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method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Design of an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effective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decoding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based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on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variable-threshold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by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observing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the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collected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results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from the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several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transmissions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14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FA (False Alarm) Study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6/10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159574" y="1530999"/>
            <a:ext cx="575900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False Alarm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 only </a:t>
            </a:r>
            <a:r>
              <a:rPr lang="it-IT" sz="20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authenticate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messages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are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sent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and check how many of those are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interpreted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as </a:t>
            </a:r>
            <a:r>
              <a:rPr lang="it-IT" sz="20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wrong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it-I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false </a:t>
            </a:r>
            <a:r>
              <a:rPr lang="it-IT" sz="20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negatives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altLang="it-IT" sz="2000" u="sng" dirty="0">
                <a:latin typeface="Segoe UI" panose="020B0502040204020203" pitchFamily="34" charset="0"/>
                <a:cs typeface="Segoe UI" panose="020B0502040204020203" pitchFamily="34" charset="0"/>
              </a:rPr>
              <a:t>Parametrized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simulation to test the transmissions:</a:t>
            </a:r>
          </a:p>
          <a:p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Varied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distance and SNR to test different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configurations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Set error tolerance on key bits for authentication</a:t>
            </a:r>
          </a:p>
          <a:p>
            <a:pPr marL="457200" indent="-457200">
              <a:buFont typeface="+mj-lt"/>
              <a:buAutoNum type="arabicPeriod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Counted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messages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exceeding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tolerance as false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alarms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4BB4A3-5615-9395-2DB2-8B89B490E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105" y="2436118"/>
            <a:ext cx="2841321" cy="228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19DFD1A4-E016-8FE0-AA32-1DEBEA7DFA06}"/>
              </a:ext>
            </a:extLst>
          </p:cNvPr>
          <p:cNvSpPr txBox="1"/>
          <p:nvPr/>
        </p:nvSpPr>
        <p:spPr>
          <a:xfrm>
            <a:off x="6349953" y="4875394"/>
            <a:ext cx="24276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Source:</a:t>
            </a:r>
          </a:p>
          <a:p>
            <a:pPr algn="ctr"/>
            <a:r>
              <a:rPr lang="it-IT" sz="1000" dirty="0">
                <a:hlinkClick r:id="rId3"/>
              </a:rPr>
              <a:t>https://www.researchgate.net/figure/PDF-of-test-statistics-Miss-detection-and-false-alarm-cannot-be-reduced-simultaneously_fig1_252063675</a:t>
            </a:r>
            <a:r>
              <a:rPr lang="it-IT" sz="1000" dirty="0"/>
              <a:t> </a:t>
            </a:r>
          </a:p>
        </p:txBody>
      </p:sp>
      <p:sp>
        <p:nvSpPr>
          <p:cNvPr id="10" name="Freccia in giù 9">
            <a:extLst>
              <a:ext uri="{FF2B5EF4-FFF2-40B4-BE49-F238E27FC236}">
                <a16:creationId xmlns:a16="http://schemas.microsoft.com/office/drawing/2014/main" id="{2487D63C-AF62-E80F-FF5D-6BD5FCCE1BD7}"/>
              </a:ext>
            </a:extLst>
          </p:cNvPr>
          <p:cNvSpPr/>
          <p:nvPr/>
        </p:nvSpPr>
        <p:spPr>
          <a:xfrm>
            <a:off x="7907482" y="1672936"/>
            <a:ext cx="332509" cy="7631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1DB23971-6256-6B0A-F2DC-B43D56258A9C}"/>
              </a:ext>
            </a:extLst>
          </p:cNvPr>
          <p:cNvSpPr/>
          <p:nvPr/>
        </p:nvSpPr>
        <p:spPr>
          <a:xfrm>
            <a:off x="7450282" y="2805545"/>
            <a:ext cx="1413163" cy="20698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72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FA (False Alarm) Study -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7/10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400050" y="2168211"/>
            <a:ext cx="83439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This simulation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reported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the following </a:t>
            </a:r>
            <a:r>
              <a:rPr lang="it-IT" alt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results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Observed 0% false alarm rate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across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all distance-SNR pairs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Variable decoding algorithm effectively kept key bit errors below the set threshold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Results validated the effectiveness of the tolerance and the decoding algorithm chosen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16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MD (Miss Detection) Study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8/10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D360244-5C2D-E0AE-5CC8-59298765925D}"/>
              </a:ext>
            </a:extLst>
          </p:cNvPr>
          <p:cNvSpPr txBox="1"/>
          <p:nvPr/>
        </p:nvSpPr>
        <p:spPr>
          <a:xfrm>
            <a:off x="159574" y="1286446"/>
            <a:ext cx="588838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Miss Detection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 only </a:t>
            </a:r>
            <a:r>
              <a:rPr lang="it-I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non-</a:t>
            </a:r>
            <a:r>
              <a:rPr lang="it-IT" sz="20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authenticate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messages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are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sent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and check how many of those are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interpreted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as </a:t>
            </a:r>
            <a:r>
              <a:rPr lang="it-IT" sz="20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legitimate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(false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positives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altLang="it-IT" sz="2000" u="sng" dirty="0">
                <a:latin typeface="Segoe UI" panose="020B0502040204020203" pitchFamily="34" charset="0"/>
                <a:cs typeface="Segoe UI" panose="020B0502040204020203" pitchFamily="34" charset="0"/>
              </a:rPr>
              <a:t>Parametrized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simulation to test the transmissions:</a:t>
            </a:r>
          </a:p>
          <a:p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Varied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parameters as previous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configurations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showed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Assumed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realistic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threat model: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attacker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having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knowledge of channel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parameteres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and structure (MITM scenario)</a:t>
            </a:r>
          </a:p>
          <a:p>
            <a:pPr marL="457200" indent="-457200">
              <a:buFont typeface="+mj-lt"/>
              <a:buAutoNum type="arabicPeriod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Attacker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trying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to decode signal based on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peaks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similarly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to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legitimate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receiver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DD3414-C097-F0A0-DED9-DB2572499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103" y="2421321"/>
            <a:ext cx="2841321" cy="228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E49FDF-31C3-2746-C073-5EE6DED4885F}"/>
              </a:ext>
            </a:extLst>
          </p:cNvPr>
          <p:cNvSpPr txBox="1"/>
          <p:nvPr/>
        </p:nvSpPr>
        <p:spPr>
          <a:xfrm>
            <a:off x="6349951" y="4882082"/>
            <a:ext cx="24276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Source:</a:t>
            </a:r>
          </a:p>
          <a:p>
            <a:pPr algn="ctr"/>
            <a:r>
              <a:rPr lang="it-IT" sz="1000" dirty="0">
                <a:hlinkClick r:id="rId3"/>
              </a:rPr>
              <a:t>https://www.researchgate.net/figure/PDF-of-test-statistics-Miss-detection-and-false-alarm-cannot-be-reduced-simultaneously_fig1_252063675</a:t>
            </a:r>
            <a:r>
              <a:rPr lang="it-IT" sz="1000" dirty="0"/>
              <a:t> </a:t>
            </a:r>
          </a:p>
        </p:txBody>
      </p:sp>
      <p:sp>
        <p:nvSpPr>
          <p:cNvPr id="9" name="Freccia in giù 8">
            <a:extLst>
              <a:ext uri="{FF2B5EF4-FFF2-40B4-BE49-F238E27FC236}">
                <a16:creationId xmlns:a16="http://schemas.microsoft.com/office/drawing/2014/main" id="{A26225AF-B196-BEE8-E22F-27BEE475A4E6}"/>
              </a:ext>
            </a:extLst>
          </p:cNvPr>
          <p:cNvSpPr/>
          <p:nvPr/>
        </p:nvSpPr>
        <p:spPr>
          <a:xfrm>
            <a:off x="6499740" y="1676751"/>
            <a:ext cx="332509" cy="7631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4BF9BF0-443A-65B9-9EB8-E4CBB03EDE68}"/>
              </a:ext>
            </a:extLst>
          </p:cNvPr>
          <p:cNvSpPr/>
          <p:nvPr/>
        </p:nvSpPr>
        <p:spPr>
          <a:xfrm>
            <a:off x="6042540" y="2809360"/>
            <a:ext cx="1413163" cy="20698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3005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MD (Miss Detection) Study -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9/10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4F05D58-B23C-429D-2F53-355F728B29DF}"/>
              </a:ext>
            </a:extLst>
          </p:cNvPr>
          <p:cNvSpPr txBox="1"/>
          <p:nvPr/>
        </p:nvSpPr>
        <p:spPr>
          <a:xfrm>
            <a:off x="400050" y="2168211"/>
            <a:ext cx="83439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This simulation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reported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the following </a:t>
            </a:r>
            <a:r>
              <a:rPr lang="it-IT" alt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results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Miss detection rates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varies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between 20% and 35%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across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simulations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Attacker unable to reconstruct messages perfectly due to partial knowledge of transmission powers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Results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confirm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the solidity of the decoding methods,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able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to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detect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good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portions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invalid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messages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4198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394C5E9-82DC-452E-B7FD-77FCE5FF5E70}" vid="{C8D4F75B-C418-4F95-AEEC-0DB19F570C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TM04033917[[fn=Berlino]]</Template>
  <TotalTime>0</TotalTime>
  <Words>685</Words>
  <Application>Microsoft Office PowerPoint</Application>
  <PresentationFormat>Presentazione su schermo (4:3)</PresentationFormat>
  <Paragraphs>134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Segoe UI</vt:lpstr>
      <vt:lpstr>Tema di Office</vt:lpstr>
      <vt:lpstr>PLA Bluetooth Environment: A parametrized simulation</vt:lpstr>
      <vt:lpstr>Table of contents</vt:lpstr>
      <vt:lpstr>Introduction to PLA</vt:lpstr>
      <vt:lpstr>Overview of the project</vt:lpstr>
      <vt:lpstr>Experiment &amp; Implementation</vt:lpstr>
      <vt:lpstr>FA (False Alarm) Study</vt:lpstr>
      <vt:lpstr>FA (False Alarm) Study - Results</vt:lpstr>
      <vt:lpstr>MD (Miss Detection) Study</vt:lpstr>
      <vt:lpstr>MD (Miss Detection) Study - Results</vt:lpstr>
      <vt:lpstr>Conclusions &amp;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 and Password Security</dc:title>
  <dc:creator>Rovesti Gabriel</dc:creator>
  <cp:lastModifiedBy>Gabriel Rovesti</cp:lastModifiedBy>
  <cp:revision>132</cp:revision>
  <dcterms:created xsi:type="dcterms:W3CDTF">2023-11-10T15:36:15Z</dcterms:created>
  <dcterms:modified xsi:type="dcterms:W3CDTF">2024-06-24T21:27:53Z</dcterms:modified>
</cp:coreProperties>
</file>