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7" r:id="rId2"/>
    <p:sldId id="275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76" r:id="rId11"/>
    <p:sldId id="277" r:id="rId12"/>
    <p:sldId id="272" r:id="rId13"/>
    <p:sldId id="273" r:id="rId14"/>
    <p:sldId id="278" r:id="rId15"/>
    <p:sldId id="280" r:id="rId16"/>
    <p:sldId id="279" r:id="rId17"/>
    <p:sldId id="281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31C44-D24C-401B-A3AA-3DF1FAE9AED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A64E4-7A25-49D2-B1DA-9107BDFDF4B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ACF6D-4BF1-4341-8F9B-C5D7FAE47D7B}" type="slidenum">
              <a:rPr lang="it-IT"/>
              <a:pPr/>
              <a:t>3</a:t>
            </a:fld>
            <a:endParaRPr lang="it-IT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24" y="4344294"/>
            <a:ext cx="5485754" cy="41136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C07F5-BDDA-4196-964C-BF056F86FD28}" type="slidenum">
              <a:rPr lang="it-IT"/>
              <a:pPr/>
              <a:t>4</a:t>
            </a:fld>
            <a:endParaRPr lang="it-IT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24" y="4344294"/>
            <a:ext cx="5485754" cy="411360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F87B1-B035-42BE-922A-CF3F2DF1E656}" type="slidenum">
              <a:rPr lang="it-IT">
                <a:solidFill>
                  <a:prstClr val="black"/>
                </a:solidFill>
              </a:rPr>
              <a:pPr/>
              <a:t>18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3CEBE-49F9-437F-A9B7-6B780BF5CDEB}" type="slidenum">
              <a:rPr lang="it-IT">
                <a:solidFill>
                  <a:prstClr val="black"/>
                </a:solidFill>
              </a:rPr>
              <a:pPr/>
              <a:t>19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25830-1727-46BD-AF3C-0C02B8FA643E}" type="slidenum">
              <a:rPr lang="it-IT" smtClean="0">
                <a:solidFill>
                  <a:prstClr val="black"/>
                </a:solidFill>
              </a:rPr>
              <a:pPr/>
              <a:t>20</a:t>
            </a:fld>
            <a:endParaRPr lang="it-IT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7DB6A-D97B-4D59-AA26-C131097FAC67}" type="slidenum">
              <a:rPr lang="it-IT" smtClean="0">
                <a:solidFill>
                  <a:prstClr val="black"/>
                </a:solidFill>
              </a:rPr>
              <a:pPr/>
              <a:t>21</a:t>
            </a:fld>
            <a:endParaRPr lang="it-IT" smtClean="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6F89A-7E28-40F7-9BE2-8FB1C56E0BC4}" type="slidenum">
              <a:rPr lang="it-IT" smtClean="0">
                <a:solidFill>
                  <a:prstClr val="black"/>
                </a:solidFill>
              </a:rPr>
              <a:pPr/>
              <a:t>22</a:t>
            </a:fld>
            <a:endParaRPr lang="it-IT" smtClean="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D5692-FE5D-4C52-ACB2-92FAD0175064}" type="slidenum">
              <a:rPr lang="it-IT" smtClean="0">
                <a:solidFill>
                  <a:prstClr val="black"/>
                </a:solidFill>
              </a:rPr>
              <a:pPr/>
              <a:t>23</a:t>
            </a:fld>
            <a:endParaRPr lang="it-IT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BBD997-5259-46F5-9FF1-1CCDFE0670D3}" type="slidenum">
              <a:rPr lang="it-IT" smtClean="0">
                <a:solidFill>
                  <a:prstClr val="black"/>
                </a:solidFill>
              </a:rPr>
              <a:pPr/>
              <a:t>24</a:t>
            </a:fld>
            <a:endParaRPr lang="it-IT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408F-2D8D-4529-A8FB-37F8DC7E1D3A}" type="datetimeFigureOut">
              <a:rPr lang="it-IT" smtClean="0"/>
              <a:pPr/>
              <a:t>26/02/2017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6489-39BD-4678-8D4C-5A53F4016130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learning.studenti.math.unipd.it/llab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it-IT" dirty="0" smtClean="0">
                <a:latin typeface="Comic Sans MS" pitchFamily="66" charset="0"/>
              </a:rPr>
              <a:t>Programmazione</a:t>
            </a:r>
            <a:endParaRPr lang="it-IT" dirty="0">
              <a:latin typeface="Comic Sans MS" pitchFamily="66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2492896"/>
            <a:ext cx="6400800" cy="1752600"/>
          </a:xfrm>
        </p:spPr>
        <p:txBody>
          <a:bodyPr>
            <a:normAutofit/>
          </a:bodyPr>
          <a:lstStyle/>
          <a:p>
            <a:r>
              <a:rPr lang="it-IT" dirty="0" smtClean="0"/>
              <a:t>fatti 2 </a:t>
            </a:r>
            <a:r>
              <a:rPr lang="it-IT" dirty="0" smtClean="0"/>
              <a:t>crediti</a:t>
            </a:r>
          </a:p>
          <a:p>
            <a:r>
              <a:rPr lang="it-IT" sz="4400" dirty="0" smtClean="0">
                <a:solidFill>
                  <a:srgbClr val="FF0000"/>
                </a:solidFill>
              </a:rPr>
              <a:t>restanti 8 crediti </a:t>
            </a:r>
            <a:r>
              <a:rPr lang="it-IT" sz="4400" dirty="0" smtClean="0">
                <a:solidFill>
                  <a:srgbClr val="FF0000"/>
                </a:solidFill>
              </a:rPr>
              <a:t>adesso</a:t>
            </a:r>
            <a:endParaRPr lang="it-IT" sz="4400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0B7E-0978-4776-829B-52B955A9D9EA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332656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 smtClean="0"/>
              <a:t>char</a:t>
            </a:r>
            <a:r>
              <a:rPr lang="it-IT" sz="3200" dirty="0" smtClean="0"/>
              <a:t> occupa 8 bit = 1 byte</a:t>
            </a:r>
          </a:p>
          <a:p>
            <a:r>
              <a:rPr lang="it-IT" sz="3200" dirty="0" smtClean="0"/>
              <a:t>256 caratteri </a:t>
            </a:r>
          </a:p>
          <a:p>
            <a:r>
              <a:rPr lang="it-IT" sz="3200" dirty="0" smtClean="0"/>
              <a:t>contiene i caratteri ASCII  = 128 caratteri</a:t>
            </a:r>
          </a:p>
          <a:p>
            <a:r>
              <a:rPr lang="it-IT" sz="3200" dirty="0" smtClean="0"/>
              <a:t>+ altri 128 </a:t>
            </a:r>
          </a:p>
          <a:p>
            <a:endParaRPr lang="it-IT" sz="3200" dirty="0" smtClean="0"/>
          </a:p>
          <a:p>
            <a:r>
              <a:rPr lang="it-IT" sz="3200" dirty="0" err="1" smtClean="0"/>
              <a:t>float</a:t>
            </a:r>
            <a:r>
              <a:rPr lang="it-IT" sz="3200" dirty="0" smtClean="0"/>
              <a:t> (4 byte) e </a:t>
            </a:r>
            <a:r>
              <a:rPr lang="it-IT" sz="3200" dirty="0" err="1" smtClean="0"/>
              <a:t>double</a:t>
            </a:r>
            <a:r>
              <a:rPr lang="it-IT" sz="3200" dirty="0" smtClean="0"/>
              <a:t> (8 byte)</a:t>
            </a:r>
          </a:p>
          <a:p>
            <a:r>
              <a:rPr lang="it-IT" sz="3200" dirty="0" smtClean="0"/>
              <a:t>usano codifica </a:t>
            </a:r>
            <a:r>
              <a:rPr lang="it-IT" sz="3200" dirty="0" err="1" smtClean="0"/>
              <a:t>floating</a:t>
            </a:r>
            <a:r>
              <a:rPr lang="it-IT" sz="3200" dirty="0" smtClean="0"/>
              <a:t> </a:t>
            </a:r>
            <a:r>
              <a:rPr lang="it-IT" sz="3200" dirty="0" err="1" smtClean="0"/>
              <a:t>point</a:t>
            </a:r>
            <a:endParaRPr lang="it-IT" sz="3200" dirty="0" smtClean="0"/>
          </a:p>
          <a:p>
            <a:pPr marL="514350" indent="-514350"/>
            <a:endParaRPr lang="it-IT" sz="3200" dirty="0" smtClean="0"/>
          </a:p>
          <a:p>
            <a:pPr marL="514350" indent="-514350"/>
            <a:r>
              <a:rPr lang="it-IT" sz="3200" dirty="0" smtClean="0"/>
              <a:t>[+/-,  mantissa,  esponente]</a:t>
            </a:r>
          </a:p>
          <a:p>
            <a:pPr marL="514350" indent="-514350"/>
            <a:r>
              <a:rPr lang="it-IT" sz="3200" dirty="0" smtClean="0"/>
              <a:t>rappresenta valore </a:t>
            </a:r>
          </a:p>
          <a:p>
            <a:pPr marL="514350" indent="-514350"/>
            <a:r>
              <a:rPr lang="it-IT" sz="3200" dirty="0" smtClean="0"/>
              <a:t>+/-  1.mantissa * (2 ^ esponente) </a:t>
            </a:r>
          </a:p>
          <a:p>
            <a:endParaRPr lang="it-IT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404664"/>
            <a:ext cx="77768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attenzione</a:t>
            </a:r>
          </a:p>
          <a:p>
            <a:r>
              <a:rPr lang="it-IT" sz="3200" dirty="0" smtClean="0"/>
              <a:t>rappresentazione degli interi (complemento a 2) e dei reali (</a:t>
            </a:r>
            <a:r>
              <a:rPr lang="it-IT" sz="3200" dirty="0" err="1" smtClean="0"/>
              <a:t>floating</a:t>
            </a:r>
            <a:r>
              <a:rPr lang="it-IT" sz="3200" dirty="0" smtClean="0"/>
              <a:t> </a:t>
            </a:r>
            <a:r>
              <a:rPr lang="it-IT" sz="3200" dirty="0" err="1" smtClean="0"/>
              <a:t>point</a:t>
            </a:r>
            <a:r>
              <a:rPr lang="it-IT" sz="3200" dirty="0" smtClean="0"/>
              <a:t>)</a:t>
            </a:r>
          </a:p>
          <a:p>
            <a:r>
              <a:rPr lang="it-IT" sz="3200" dirty="0" smtClean="0"/>
              <a:t>sono completamente diverse </a:t>
            </a:r>
          </a:p>
          <a:p>
            <a:endParaRPr lang="it-IT" sz="3200" dirty="0" smtClean="0"/>
          </a:p>
          <a:p>
            <a:r>
              <a:rPr lang="it-IT" sz="3200" dirty="0" smtClean="0"/>
              <a:t>ma alla fine il valore è sempre costituito da alcuni byte con dei bit  0 e 1 </a:t>
            </a:r>
          </a:p>
          <a:p>
            <a:endParaRPr lang="it-IT" sz="3200" dirty="0" smtClean="0"/>
          </a:p>
          <a:p>
            <a:r>
              <a:rPr lang="it-IT" sz="3200" dirty="0" smtClean="0"/>
              <a:t>devo sapere il tipo per interpretare la sequenza di bit nel modo giusto</a:t>
            </a:r>
            <a:endParaRPr lang="it-IT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04664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ogni variabile deve venire dichiarata prima di essere usata:</a:t>
            </a:r>
          </a:p>
          <a:p>
            <a:endParaRPr lang="it-IT" sz="4000" dirty="0"/>
          </a:p>
          <a:p>
            <a:r>
              <a:rPr lang="it-IT" sz="4000" dirty="0" err="1" smtClean="0"/>
              <a:t>int</a:t>
            </a:r>
            <a:r>
              <a:rPr lang="it-IT" sz="4000" dirty="0" smtClean="0"/>
              <a:t> x</a:t>
            </a:r>
            <a:r>
              <a:rPr lang="it-IT" sz="4000" dirty="0" smtClean="0"/>
              <a:t>; </a:t>
            </a:r>
            <a:r>
              <a:rPr lang="it-IT" sz="4000" dirty="0" smtClean="0">
                <a:solidFill>
                  <a:srgbClr val="0070C0"/>
                </a:solidFill>
              </a:rPr>
              <a:t>// indefinita attenzione</a:t>
            </a:r>
            <a:endParaRPr lang="it-IT" sz="4000" dirty="0" smtClean="0">
              <a:solidFill>
                <a:srgbClr val="0070C0"/>
              </a:solidFill>
            </a:endParaRPr>
          </a:p>
          <a:p>
            <a:r>
              <a:rPr lang="it-IT" sz="4000" dirty="0" err="1" smtClean="0"/>
              <a:t>double</a:t>
            </a:r>
            <a:r>
              <a:rPr lang="it-IT" sz="4000" dirty="0" smtClean="0"/>
              <a:t> y</a:t>
            </a:r>
            <a:r>
              <a:rPr lang="it-IT" sz="4000" dirty="0" smtClean="0"/>
              <a:t>; </a:t>
            </a:r>
            <a:r>
              <a:rPr lang="it-IT" sz="4000" dirty="0" smtClean="0">
                <a:solidFill>
                  <a:srgbClr val="0070C0"/>
                </a:solidFill>
              </a:rPr>
              <a:t>// indefinita attenzione</a:t>
            </a:r>
            <a:endParaRPr lang="it-IT" sz="4000" dirty="0" smtClean="0"/>
          </a:p>
          <a:p>
            <a:r>
              <a:rPr lang="it-IT" sz="4000" dirty="0" err="1" smtClean="0"/>
              <a:t>float</a:t>
            </a:r>
            <a:r>
              <a:rPr lang="it-IT" sz="4000" dirty="0" smtClean="0"/>
              <a:t>  </a:t>
            </a:r>
            <a:r>
              <a:rPr lang="it-IT" sz="4000" dirty="0" err="1" smtClean="0"/>
              <a:t>z=</a:t>
            </a:r>
            <a:r>
              <a:rPr lang="it-IT" sz="4000" dirty="0" smtClean="0"/>
              <a:t> 10</a:t>
            </a:r>
            <a:r>
              <a:rPr lang="it-IT" sz="4000" dirty="0" smtClean="0"/>
              <a:t>; </a:t>
            </a:r>
            <a:r>
              <a:rPr lang="it-IT" sz="4000" dirty="0" smtClean="0">
                <a:solidFill>
                  <a:srgbClr val="0070C0"/>
                </a:solidFill>
              </a:rPr>
              <a:t>// </a:t>
            </a:r>
            <a:r>
              <a:rPr lang="it-IT" sz="4000" dirty="0" smtClean="0">
                <a:solidFill>
                  <a:srgbClr val="0070C0"/>
                </a:solidFill>
              </a:rPr>
              <a:t>con inizializzazione, ma ??</a:t>
            </a:r>
          </a:p>
          <a:p>
            <a:endParaRPr lang="it-IT" sz="4000" dirty="0"/>
          </a:p>
          <a:p>
            <a:r>
              <a:rPr lang="it-IT" sz="4000" dirty="0" smtClean="0"/>
              <a:t>conversione </a:t>
            </a:r>
            <a:r>
              <a:rPr lang="it-IT" sz="4000" dirty="0" smtClean="0"/>
              <a:t>automatica 10 -&gt; 10.0 </a:t>
            </a:r>
            <a:endParaRPr lang="it-IT" sz="4000" dirty="0" smtClean="0"/>
          </a:p>
          <a:p>
            <a:endParaRPr lang="it-IT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332656"/>
            <a:ext cx="79208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u="sng" dirty="0" smtClean="0"/>
              <a:t>ogni variabile ha R- ed  </a:t>
            </a:r>
            <a:r>
              <a:rPr lang="it-IT" sz="4000" u="sng" dirty="0" err="1" smtClean="0"/>
              <a:t>L-valore</a:t>
            </a:r>
            <a:endParaRPr lang="it-IT" sz="4000" u="sng" dirty="0" smtClean="0"/>
          </a:p>
          <a:p>
            <a:endParaRPr lang="it-IT" sz="4000" dirty="0" smtClean="0"/>
          </a:p>
          <a:p>
            <a:r>
              <a:rPr lang="it-IT" sz="4000" dirty="0" smtClean="0"/>
              <a:t>per esempio: </a:t>
            </a:r>
            <a:r>
              <a:rPr lang="it-IT" sz="4000" dirty="0" err="1" smtClean="0"/>
              <a:t>float</a:t>
            </a:r>
            <a:r>
              <a:rPr lang="it-IT" sz="4000" dirty="0" smtClean="0"/>
              <a:t> </a:t>
            </a:r>
            <a:r>
              <a:rPr lang="it-IT" sz="4000" dirty="0" smtClean="0"/>
              <a:t>z=23.3f</a:t>
            </a:r>
          </a:p>
          <a:p>
            <a:endParaRPr lang="it-IT" sz="4000" dirty="0"/>
          </a:p>
          <a:p>
            <a:r>
              <a:rPr lang="it-IT" sz="4000" dirty="0" err="1" smtClean="0">
                <a:solidFill>
                  <a:srgbClr val="FF0000"/>
                </a:solidFill>
              </a:rPr>
              <a:t>R-valore</a:t>
            </a:r>
            <a:r>
              <a:rPr lang="it-IT" sz="4000" dirty="0" smtClean="0"/>
              <a:t> di z è 23.3float</a:t>
            </a:r>
          </a:p>
          <a:p>
            <a:r>
              <a:rPr lang="it-IT" sz="4000" dirty="0" err="1" smtClean="0">
                <a:solidFill>
                  <a:srgbClr val="FF0000"/>
                </a:solidFill>
              </a:rPr>
              <a:t>L-valore</a:t>
            </a:r>
            <a:r>
              <a:rPr lang="it-IT" sz="4000" dirty="0" smtClean="0"/>
              <a:t> è l’indirizzo RAM in cui si trova questo valore</a:t>
            </a:r>
          </a:p>
          <a:p>
            <a:endParaRPr lang="it-IT" sz="4000" dirty="0"/>
          </a:p>
          <a:p>
            <a:r>
              <a:rPr lang="it-IT" sz="4000" dirty="0" err="1" smtClean="0">
                <a:solidFill>
                  <a:srgbClr val="FF0000"/>
                </a:solidFill>
              </a:rPr>
              <a:t>&amp;z</a:t>
            </a:r>
            <a:r>
              <a:rPr lang="it-IT" sz="4000" dirty="0" smtClean="0"/>
              <a:t> è un’espressione che ha come valore l’</a:t>
            </a:r>
            <a:r>
              <a:rPr lang="it-IT" sz="4000" dirty="0" err="1" smtClean="0"/>
              <a:t>L-valore</a:t>
            </a:r>
            <a:r>
              <a:rPr lang="it-IT" sz="4000" dirty="0" smtClean="0"/>
              <a:t> di z</a:t>
            </a:r>
            <a:endParaRPr lang="it-IT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260648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u="sng" dirty="0" smtClean="0"/>
              <a:t>espressione</a:t>
            </a:r>
            <a:r>
              <a:rPr lang="it-IT" sz="3200" dirty="0" smtClean="0"/>
              <a:t> </a:t>
            </a:r>
          </a:p>
          <a:p>
            <a:endParaRPr lang="it-IT" sz="3200" dirty="0" smtClean="0"/>
          </a:p>
          <a:p>
            <a:r>
              <a:rPr lang="it-IT" sz="3200" dirty="0" smtClean="0">
                <a:solidFill>
                  <a:srgbClr val="0070C0"/>
                </a:solidFill>
              </a:rPr>
              <a:t>12 - x * </a:t>
            </a:r>
            <a:r>
              <a:rPr lang="it-IT" sz="3200" dirty="0" err="1" smtClean="0">
                <a:solidFill>
                  <a:srgbClr val="0070C0"/>
                </a:solidFill>
              </a:rPr>
              <a:t>pippo</a:t>
            </a:r>
            <a:r>
              <a:rPr lang="it-IT" sz="3200" dirty="0" smtClean="0">
                <a:solidFill>
                  <a:srgbClr val="0070C0"/>
                </a:solidFill>
              </a:rPr>
              <a:t> + y </a:t>
            </a:r>
          </a:p>
          <a:p>
            <a:endParaRPr lang="it-IT" sz="3200" dirty="0" smtClean="0"/>
          </a:p>
          <a:p>
            <a:r>
              <a:rPr lang="it-IT" sz="3200" dirty="0" smtClean="0"/>
              <a:t>si vuole sempre calcolare il suo valore, cioè eseguire  le operazioni</a:t>
            </a:r>
          </a:p>
          <a:p>
            <a:endParaRPr lang="it-IT" sz="3200" dirty="0" smtClean="0"/>
          </a:p>
          <a:p>
            <a:pPr>
              <a:buFont typeface="Arial" pitchFamily="34" charset="0"/>
              <a:buChar char="•"/>
            </a:pPr>
            <a:r>
              <a:rPr lang="it-IT" sz="3200" dirty="0" smtClean="0"/>
              <a:t>c’è una costante intera 12 e tre variabili 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 smtClean="0"/>
              <a:t>devono essere intere?  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 smtClean="0"/>
              <a:t>in che ordine si eseguono le operazioni?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 smtClean="0"/>
              <a:t>quale +, - e * si eseguono? </a:t>
            </a:r>
            <a:endParaRPr lang="it-IT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39552" y="260648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l’ordine dipende dalla precedenza degli operatori e dall’associatività:</a:t>
            </a:r>
          </a:p>
          <a:p>
            <a:endParaRPr lang="it-IT" sz="3200" dirty="0" smtClean="0"/>
          </a:p>
          <a:p>
            <a:r>
              <a:rPr lang="it-IT" sz="3200" dirty="0" smtClean="0"/>
              <a:t>12 - </a:t>
            </a:r>
            <a:r>
              <a:rPr lang="it-IT" sz="3200" dirty="0" err="1" smtClean="0"/>
              <a:t>pippo</a:t>
            </a:r>
            <a:r>
              <a:rPr lang="it-IT" sz="3200" dirty="0" smtClean="0"/>
              <a:t> * x + y </a:t>
            </a:r>
          </a:p>
          <a:p>
            <a:r>
              <a:rPr lang="it-IT" sz="3200" dirty="0" smtClean="0"/>
              <a:t>(12 - (</a:t>
            </a:r>
            <a:r>
              <a:rPr lang="it-IT" sz="3200" dirty="0" err="1" smtClean="0"/>
              <a:t>pippo*x</a:t>
            </a:r>
            <a:r>
              <a:rPr lang="it-IT" sz="3200" dirty="0" smtClean="0"/>
              <a:t>)) + y</a:t>
            </a:r>
          </a:p>
          <a:p>
            <a:endParaRPr lang="it-IT" sz="3200" dirty="0" smtClean="0"/>
          </a:p>
          <a:p>
            <a:r>
              <a:rPr lang="it-IT" sz="3200" dirty="0" smtClean="0"/>
              <a:t>* ha precedenza su + e - che associano a sinistra</a:t>
            </a:r>
            <a:endParaRPr lang="it-IT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39552" y="188640"/>
            <a:ext cx="78488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per le altre domande vari casi:</a:t>
            </a:r>
          </a:p>
          <a:p>
            <a:r>
              <a:rPr lang="it-IT" sz="3200" dirty="0" smtClean="0"/>
              <a:t>-se x, y e </a:t>
            </a:r>
            <a:r>
              <a:rPr lang="it-IT" sz="3200" dirty="0" err="1" smtClean="0"/>
              <a:t>pippo</a:t>
            </a:r>
            <a:r>
              <a:rPr lang="it-IT" sz="3200" dirty="0" smtClean="0"/>
              <a:t> sono </a:t>
            </a:r>
            <a:r>
              <a:rPr lang="it-IT" sz="3200" dirty="0" err="1" smtClean="0"/>
              <a:t>int</a:t>
            </a:r>
            <a:r>
              <a:rPr lang="it-IT" sz="3200" dirty="0" smtClean="0"/>
              <a:t> allora le operazioni sono +, - e * tra </a:t>
            </a:r>
            <a:r>
              <a:rPr lang="it-IT" sz="3200" dirty="0" err="1" smtClean="0"/>
              <a:t>int</a:t>
            </a:r>
            <a:endParaRPr lang="it-IT" sz="3200" dirty="0" smtClean="0"/>
          </a:p>
          <a:p>
            <a:endParaRPr lang="it-IT" sz="3200" dirty="0" smtClean="0"/>
          </a:p>
          <a:p>
            <a:r>
              <a:rPr lang="it-IT" sz="3200" dirty="0" smtClean="0"/>
              <a:t>-e se </a:t>
            </a:r>
            <a:r>
              <a:rPr lang="it-IT" sz="3200" dirty="0" err="1" smtClean="0"/>
              <a:t>pippo</a:t>
            </a:r>
            <a:r>
              <a:rPr lang="it-IT" sz="3200" dirty="0" smtClean="0"/>
              <a:t> fosse </a:t>
            </a:r>
            <a:r>
              <a:rPr lang="it-IT" sz="3200" dirty="0" err="1" smtClean="0"/>
              <a:t>char</a:t>
            </a:r>
            <a:r>
              <a:rPr lang="it-IT" sz="3200" dirty="0" smtClean="0"/>
              <a:t>, x </a:t>
            </a:r>
            <a:r>
              <a:rPr lang="it-IT" sz="3200" dirty="0" err="1" smtClean="0"/>
              <a:t>float</a:t>
            </a:r>
            <a:r>
              <a:rPr lang="it-IT" sz="3200" dirty="0" smtClean="0"/>
              <a:t> e y </a:t>
            </a:r>
            <a:r>
              <a:rPr lang="it-IT" sz="3200" dirty="0" err="1" smtClean="0"/>
              <a:t>double</a:t>
            </a:r>
            <a:r>
              <a:rPr lang="it-IT" sz="3200" dirty="0" smtClean="0"/>
              <a:t> ?</a:t>
            </a:r>
          </a:p>
          <a:p>
            <a:endParaRPr lang="it-IT" sz="3200" dirty="0" smtClean="0"/>
          </a:p>
          <a:p>
            <a:r>
              <a:rPr lang="it-IT" sz="3200" dirty="0" smtClean="0"/>
              <a:t>(12 - (</a:t>
            </a:r>
            <a:r>
              <a:rPr lang="it-IT" sz="3200" dirty="0" err="1" smtClean="0"/>
              <a:t>pippo*x</a:t>
            </a:r>
            <a:r>
              <a:rPr lang="it-IT" sz="3200" dirty="0" smtClean="0"/>
              <a:t>)) + </a:t>
            </a:r>
            <a:r>
              <a:rPr lang="it-IT" sz="3200" dirty="0" smtClean="0"/>
              <a:t>y</a:t>
            </a:r>
          </a:p>
          <a:p>
            <a:endParaRPr lang="it-IT" sz="3200" dirty="0" smtClean="0"/>
          </a:p>
          <a:p>
            <a:r>
              <a:rPr lang="it-IT" sz="3200" dirty="0" err="1" smtClean="0"/>
              <a:t>char</a:t>
            </a:r>
            <a:r>
              <a:rPr lang="it-IT" sz="3200" dirty="0" smtClean="0"/>
              <a:t> -&gt; </a:t>
            </a:r>
            <a:r>
              <a:rPr lang="it-IT" sz="3200" dirty="0" err="1" smtClean="0"/>
              <a:t>float</a:t>
            </a:r>
            <a:r>
              <a:rPr lang="it-IT" sz="3200" dirty="0" smtClean="0"/>
              <a:t>        </a:t>
            </a:r>
            <a:r>
              <a:rPr lang="it-IT" sz="3200" dirty="0" err="1" smtClean="0">
                <a:solidFill>
                  <a:srgbClr val="0070C0"/>
                </a:solidFill>
              </a:rPr>
              <a:t>pippo</a:t>
            </a:r>
            <a:r>
              <a:rPr lang="it-IT" sz="3200" dirty="0" smtClean="0">
                <a:solidFill>
                  <a:srgbClr val="0070C0"/>
                </a:solidFill>
              </a:rPr>
              <a:t> in </a:t>
            </a:r>
            <a:r>
              <a:rPr lang="it-IT" sz="3200" dirty="0" err="1" smtClean="0">
                <a:solidFill>
                  <a:srgbClr val="0070C0"/>
                </a:solidFill>
              </a:rPr>
              <a:t>float</a:t>
            </a:r>
            <a:endParaRPr lang="it-IT" sz="3200" dirty="0" smtClean="0">
              <a:solidFill>
                <a:srgbClr val="0070C0"/>
              </a:solidFill>
            </a:endParaRPr>
          </a:p>
          <a:p>
            <a:r>
              <a:rPr lang="it-IT" sz="3200" dirty="0" err="1" smtClean="0"/>
              <a:t>int</a:t>
            </a:r>
            <a:r>
              <a:rPr lang="it-IT" sz="3200" dirty="0" smtClean="0"/>
              <a:t>  -&gt; </a:t>
            </a:r>
            <a:r>
              <a:rPr lang="it-IT" sz="3200" dirty="0" err="1" smtClean="0"/>
              <a:t>float</a:t>
            </a:r>
            <a:r>
              <a:rPr lang="it-IT" sz="3200" dirty="0" smtClean="0"/>
              <a:t>          </a:t>
            </a:r>
            <a:r>
              <a:rPr lang="it-IT" sz="3200" dirty="0" smtClean="0">
                <a:solidFill>
                  <a:srgbClr val="0070C0"/>
                </a:solidFill>
              </a:rPr>
              <a:t>12 in </a:t>
            </a:r>
            <a:r>
              <a:rPr lang="it-IT" sz="3200" dirty="0" err="1" smtClean="0">
                <a:solidFill>
                  <a:srgbClr val="0070C0"/>
                </a:solidFill>
              </a:rPr>
              <a:t>float</a:t>
            </a:r>
            <a:r>
              <a:rPr lang="it-IT" sz="32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it-IT" sz="3200" dirty="0" err="1" smtClean="0"/>
              <a:t>float</a:t>
            </a:r>
            <a:r>
              <a:rPr lang="it-IT" sz="3200" dirty="0" smtClean="0"/>
              <a:t> -&gt; </a:t>
            </a:r>
            <a:r>
              <a:rPr lang="it-IT" sz="3200" dirty="0" err="1" smtClean="0"/>
              <a:t>double</a:t>
            </a:r>
            <a:r>
              <a:rPr lang="it-IT" sz="3200" dirty="0" smtClean="0"/>
              <a:t>    </a:t>
            </a:r>
            <a:r>
              <a:rPr lang="it-IT" sz="3200" dirty="0" smtClean="0">
                <a:solidFill>
                  <a:srgbClr val="0070C0"/>
                </a:solidFill>
              </a:rPr>
              <a:t>risultato è </a:t>
            </a:r>
            <a:r>
              <a:rPr lang="it-IT" sz="3200" dirty="0" err="1" smtClean="0">
                <a:solidFill>
                  <a:srgbClr val="0070C0"/>
                </a:solidFill>
              </a:rPr>
              <a:t>double</a:t>
            </a:r>
            <a:r>
              <a:rPr lang="it-IT" sz="3200" dirty="0" smtClean="0">
                <a:solidFill>
                  <a:srgbClr val="0070C0"/>
                </a:solidFill>
              </a:rPr>
              <a:t> </a:t>
            </a:r>
            <a:endParaRPr lang="it-IT" sz="3200" dirty="0" smtClean="0">
              <a:solidFill>
                <a:srgbClr val="0070C0"/>
              </a:solidFill>
            </a:endParaRPr>
          </a:p>
          <a:p>
            <a:endParaRPr lang="it-IT" sz="3200" dirty="0" smtClean="0"/>
          </a:p>
          <a:p>
            <a:endParaRPr lang="it-IT" sz="32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584" y="332656"/>
            <a:ext cx="73448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principio di base:</a:t>
            </a:r>
          </a:p>
          <a:p>
            <a:endParaRPr lang="it-IT" sz="3200" dirty="0" smtClean="0"/>
          </a:p>
          <a:p>
            <a:r>
              <a:rPr lang="it-IT" sz="3200" dirty="0" smtClean="0"/>
              <a:t>si converte valore di tipo che usa meno byte in valore equivalente di tipo che usa più byte</a:t>
            </a:r>
          </a:p>
          <a:p>
            <a:endParaRPr lang="it-IT" sz="3200" dirty="0" smtClean="0"/>
          </a:p>
          <a:p>
            <a:r>
              <a:rPr lang="it-IT" sz="3200" dirty="0" smtClean="0"/>
              <a:t>non si perde informazioni (</a:t>
            </a:r>
            <a:r>
              <a:rPr lang="it-IT" sz="3200" smtClean="0"/>
              <a:t>o quasi)</a:t>
            </a:r>
            <a:endParaRPr lang="it-IT" sz="3200" dirty="0" smtClean="0"/>
          </a:p>
          <a:p>
            <a:endParaRPr lang="it-IT" sz="3200" dirty="0" smtClean="0"/>
          </a:p>
          <a:p>
            <a:r>
              <a:rPr lang="it-IT" sz="3200" dirty="0" smtClean="0"/>
              <a:t>promozioni</a:t>
            </a:r>
          </a:p>
          <a:p>
            <a:endParaRPr lang="it-IT" sz="3200" dirty="0" smtClean="0"/>
          </a:p>
          <a:p>
            <a:r>
              <a:rPr lang="it-IT" sz="3200" dirty="0" err="1" smtClean="0"/>
              <a:t>char</a:t>
            </a:r>
            <a:r>
              <a:rPr lang="it-IT" sz="3200" dirty="0" smtClean="0"/>
              <a:t>, </a:t>
            </a:r>
            <a:r>
              <a:rPr lang="it-IT" sz="3200" dirty="0" err="1" smtClean="0"/>
              <a:t>bool</a:t>
            </a:r>
            <a:r>
              <a:rPr lang="it-IT" sz="3200" dirty="0" smtClean="0"/>
              <a:t> -&gt; </a:t>
            </a:r>
            <a:r>
              <a:rPr lang="it-IT" sz="3200" dirty="0" err="1" smtClean="0"/>
              <a:t>int</a:t>
            </a:r>
            <a:r>
              <a:rPr lang="it-IT" sz="3200" dirty="0" smtClean="0"/>
              <a:t> -&gt; </a:t>
            </a:r>
            <a:r>
              <a:rPr lang="it-IT" sz="3200" dirty="0" err="1" smtClean="0"/>
              <a:t>float</a:t>
            </a:r>
            <a:r>
              <a:rPr lang="it-IT" sz="3200" dirty="0" smtClean="0"/>
              <a:t> -&gt; </a:t>
            </a:r>
            <a:r>
              <a:rPr lang="it-IT" sz="3200" dirty="0" err="1" smtClean="0"/>
              <a:t>double</a:t>
            </a:r>
            <a:endParaRPr lang="it-IT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r>
              <a:rPr lang="it-IT" dirty="0" smtClean="0">
                <a:latin typeface="Comic Sans MS" pitchFamily="66" charset="0"/>
              </a:rPr>
              <a:t>condizionale</a:t>
            </a:r>
            <a:endParaRPr lang="it-IT" dirty="0"/>
          </a:p>
        </p:txBody>
      </p:sp>
      <p:sp>
        <p:nvSpPr>
          <p:cNvPr id="21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6956-54AC-40C7-838A-307D72012189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3347864" y="1772816"/>
            <a:ext cx="1752600" cy="9906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err="1">
                <a:solidFill>
                  <a:srgbClr val="FF33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esp_bool</a:t>
            </a:r>
            <a:endParaRPr lang="en-US" sz="3200" dirty="0">
              <a:solidFill>
                <a:srgbClr val="FF33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543050" y="3297238"/>
            <a:ext cx="2743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895850" y="3297238"/>
            <a:ext cx="2743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H="1">
            <a:off x="2914650" y="26876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4819650" y="2611438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619250" y="3297238"/>
            <a:ext cx="2514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33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C1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895850" y="3373438"/>
            <a:ext cx="27432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33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C2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228850" y="2611438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FF0000"/>
                </a:solidFill>
              </a:rPr>
              <a:t>true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637213" y="24638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FF0000"/>
                </a:solidFill>
              </a:rPr>
              <a:t>false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4591050" y="5126038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2762250" y="4287838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H="1">
            <a:off x="4572000" y="4293096"/>
            <a:ext cx="1451992" cy="936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4591050" y="52784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4283968" y="13407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0" y="3009900"/>
            <a:ext cx="1295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600">
                <a:solidFill>
                  <a:srgbClr val="000000"/>
                </a:solidFill>
                <a:latin typeface="Comic Sans MS" pitchFamily="66" charset="0"/>
              </a:rPr>
              <a:t>ramothen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7740650" y="3152775"/>
            <a:ext cx="1403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600">
                <a:solidFill>
                  <a:srgbClr val="000000"/>
                </a:solidFill>
                <a:latin typeface="Comic Sans MS" pitchFamily="66" charset="0"/>
              </a:rPr>
              <a:t>ramo else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611560" y="5589240"/>
            <a:ext cx="7992888" cy="769441"/>
          </a:xfrm>
          <a:prstGeom prst="rect">
            <a:avLst/>
          </a:prstGeom>
          <a:solidFill>
            <a:srgbClr val="FEFB7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it-IT" sz="4400" dirty="0">
                <a:solidFill>
                  <a:srgbClr val="FF33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 punto d’entrata ed 1 d’uscita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r>
              <a:rPr lang="en-US" dirty="0" smtClean="0"/>
              <a:t>while </a:t>
            </a:r>
            <a:endParaRPr lang="en-US" dirty="0"/>
          </a:p>
        </p:txBody>
      </p:sp>
      <p:sp>
        <p:nvSpPr>
          <p:cNvPr id="1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E6C-20D2-43AA-AE21-85F4EDA09505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3419475" y="1844675"/>
            <a:ext cx="2362200" cy="10668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solidFill>
                  <a:srgbClr val="000000"/>
                </a:solidFill>
              </a:rPr>
              <a:t>cond_perm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800475" y="3368675"/>
            <a:ext cx="1981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4714875" y="2911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5781675" y="23780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4638675" y="1387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flipH="1">
            <a:off x="3190875" y="49688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flipV="1">
            <a:off x="3190875" y="161607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4943475" y="2759075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FF0000"/>
                </a:solidFill>
              </a:rPr>
              <a:t>true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6010275" y="1692275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FF0000"/>
                </a:solidFill>
              </a:rPr>
              <a:t>false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3190875" y="16922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791075" y="45116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1116013" y="5516563"/>
            <a:ext cx="7056437" cy="579437"/>
          </a:xfrm>
          <a:prstGeom prst="rect">
            <a:avLst/>
          </a:prstGeom>
          <a:solidFill>
            <a:srgbClr val="FEFB7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>
                <a:solidFill>
                  <a:srgbClr val="000000"/>
                </a:solidFill>
                <a:latin typeface="Arial" charset="0"/>
              </a:rPr>
              <a:t>1 punto d’entrata ed 1 d’uscita </a:t>
            </a:r>
          </a:p>
        </p:txBody>
      </p:sp>
      <p:cxnSp>
        <p:nvCxnSpPr>
          <p:cNvPr id="17" name="Connettore 2 16"/>
          <p:cNvCxnSpPr/>
          <p:nvPr/>
        </p:nvCxnSpPr>
        <p:spPr>
          <a:xfrm flipV="1">
            <a:off x="6660232" y="2708920"/>
            <a:ext cx="72008" cy="2808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39552" y="260648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compitino extra oggi alle 14 in </a:t>
            </a:r>
            <a:r>
              <a:rPr lang="it-IT" sz="3200" dirty="0" err="1" smtClean="0"/>
              <a:t>lab</a:t>
            </a:r>
            <a:r>
              <a:rPr lang="it-IT" sz="3200" dirty="0" smtClean="0"/>
              <a:t> p140 </a:t>
            </a:r>
          </a:p>
          <a:p>
            <a:endParaRPr lang="it-IT" sz="3200" dirty="0" smtClean="0"/>
          </a:p>
          <a:p>
            <a:r>
              <a:rPr lang="it-IT" sz="3200" dirty="0" smtClean="0"/>
              <a:t>ammessi solo gli studenti che hanno partecipato agli incontri di  tutorato a 5 organizzati la settimana scorsa per chi aveva partecipato al I compitino senza superarlo</a:t>
            </a:r>
          </a:p>
          <a:p>
            <a:endParaRPr lang="it-IT" sz="3200" dirty="0" smtClean="0"/>
          </a:p>
          <a:p>
            <a:endParaRPr lang="it-IT" sz="32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755576" y="2060848"/>
            <a:ext cx="792003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it-IT" sz="5400" dirty="0" err="1" smtClean="0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it-IT" sz="5400" dirty="0" smtClean="0">
                <a:solidFill>
                  <a:srgbClr val="000000"/>
                </a:solidFill>
                <a:latin typeface="Comic Sans MS" pitchFamily="66" charset="0"/>
              </a:rPr>
              <a:t> X[100];</a:t>
            </a:r>
            <a:endParaRPr lang="it-IT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0" y="486965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0" y="573325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0" y="5950744"/>
            <a:ext cx="1331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RAM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2051050" y="4869656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>
            <a:off x="2484438" y="4869656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2987675" y="4869656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6372225" y="4869656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6948488" y="4869656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07" name="Line 13"/>
          <p:cNvSpPr>
            <a:spLocks noChangeShapeType="1"/>
          </p:cNvSpPr>
          <p:nvPr/>
        </p:nvSpPr>
        <p:spPr bwMode="auto">
          <a:xfrm>
            <a:off x="7524750" y="4869656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468313" y="4150519"/>
            <a:ext cx="8424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           </a:t>
            </a:r>
            <a:r>
              <a:rPr lang="it-IT" sz="2400">
                <a:solidFill>
                  <a:srgbClr val="000000"/>
                </a:solidFill>
                <a:latin typeface="Comic Sans MS" pitchFamily="66" charset="0"/>
              </a:rPr>
              <a:t>X[0] X[1]  ………………………          X[98] X[99]</a:t>
            </a:r>
          </a:p>
        </p:txBody>
      </p:sp>
      <p:sp>
        <p:nvSpPr>
          <p:cNvPr id="4109" name="Line 15"/>
          <p:cNvSpPr>
            <a:spLocks noChangeShapeType="1"/>
          </p:cNvSpPr>
          <p:nvPr/>
        </p:nvSpPr>
        <p:spPr bwMode="auto">
          <a:xfrm>
            <a:off x="2268538" y="46537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10" name="Line 16"/>
          <p:cNvSpPr>
            <a:spLocks noChangeShapeType="1"/>
          </p:cNvSpPr>
          <p:nvPr/>
        </p:nvSpPr>
        <p:spPr bwMode="auto">
          <a:xfrm>
            <a:off x="2771775" y="46537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11" name="Line 17"/>
          <p:cNvSpPr>
            <a:spLocks noChangeShapeType="1"/>
          </p:cNvSpPr>
          <p:nvPr/>
        </p:nvSpPr>
        <p:spPr bwMode="auto">
          <a:xfrm>
            <a:off x="6659563" y="472519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12" name="Line 18"/>
          <p:cNvSpPr>
            <a:spLocks noChangeShapeType="1"/>
          </p:cNvSpPr>
          <p:nvPr/>
        </p:nvSpPr>
        <p:spPr bwMode="auto">
          <a:xfrm>
            <a:off x="7235825" y="472519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843808" y="18864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 smtClean="0"/>
              <a:t>array</a:t>
            </a:r>
            <a:r>
              <a:rPr lang="it-IT" dirty="0" smtClean="0"/>
              <a:t>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7561262" cy="351631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 err="1">
                <a:solidFill>
                  <a:srgbClr val="000000"/>
                </a:solidFill>
                <a:latin typeface="Comic Sans MS" pitchFamily="66" charset="0"/>
              </a:rPr>
              <a:t>array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 a 2, 3, 4, 5, …. dimensioni: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 err="1" smtClean="0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it-IT" sz="32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X[5][10];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 err="1" smtClean="0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it-IT" sz="32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Y[3][4][10];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 Z[10][</a:t>
            </a:r>
            <a:r>
              <a:rPr lang="it-IT" sz="3200" dirty="0" err="1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][20][30];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e così via </a:t>
            </a:r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971550" y="4652963"/>
            <a:ext cx="7704138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>
                <a:solidFill>
                  <a:srgbClr val="FF3300"/>
                </a:solidFill>
                <a:latin typeface="Comic Sans MS" pitchFamily="66" charset="0"/>
              </a:rPr>
              <a:t>elementi:</a:t>
            </a: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    X[0][0]   X[4][9]    				    Z[0][0][0][1]   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Y[3][0][1]   non esiste 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5286375" y="1071563"/>
            <a:ext cx="3857625" cy="15700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limite della prima dimensione è 5, </a:t>
            </a:r>
            <a:r>
              <a:rPr lang="it-IT" sz="3200" dirty="0" smtClean="0">
                <a:solidFill>
                  <a:srgbClr val="000000"/>
                </a:solidFill>
                <a:latin typeface="Comic Sans MS" pitchFamily="66" charset="0"/>
              </a:rPr>
              <a:t>della seconda 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è 10</a:t>
            </a:r>
          </a:p>
        </p:txBody>
      </p:sp>
      <p:cxnSp>
        <p:nvCxnSpPr>
          <p:cNvPr id="6" name="Connettore 2 5"/>
          <p:cNvCxnSpPr/>
          <p:nvPr/>
        </p:nvCxnSpPr>
        <p:spPr>
          <a:xfrm rot="10800000">
            <a:off x="4214813" y="1428750"/>
            <a:ext cx="107156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755650" y="333375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di nuovo gli elementi sono accostati nella RAM per righe: </a:t>
            </a:r>
            <a:r>
              <a:rPr lang="it-IT" sz="3200" dirty="0" err="1" smtClean="0">
                <a:solidFill>
                  <a:srgbClr val="FF3300"/>
                </a:solidFill>
                <a:latin typeface="Comic Sans MS" pitchFamily="66" charset="0"/>
              </a:rPr>
              <a:t>int</a:t>
            </a:r>
            <a:r>
              <a:rPr lang="it-IT" sz="3200" dirty="0" smtClean="0">
                <a:solidFill>
                  <a:srgbClr val="FF3300"/>
                </a:solidFill>
                <a:latin typeface="Comic Sans MS" pitchFamily="66" charset="0"/>
              </a:rPr>
              <a:t> </a:t>
            </a:r>
            <a:r>
              <a:rPr lang="it-IT" sz="3200" dirty="0" smtClean="0">
                <a:solidFill>
                  <a:srgbClr val="000000"/>
                </a:solidFill>
                <a:latin typeface="Comic Sans MS" pitchFamily="66" charset="0"/>
              </a:rPr>
              <a:t>X[5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][10]</a:t>
            </a:r>
          </a:p>
        </p:txBody>
      </p:sp>
      <p:sp>
        <p:nvSpPr>
          <p:cNvPr id="6147" name="Rectangle 14"/>
          <p:cNvSpPr>
            <a:spLocks noChangeArrowheads="1"/>
          </p:cNvSpPr>
          <p:nvPr/>
        </p:nvSpPr>
        <p:spPr bwMode="auto">
          <a:xfrm>
            <a:off x="0" y="2636838"/>
            <a:ext cx="914400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148" name="Rectangle 15"/>
          <p:cNvSpPr>
            <a:spLocks noChangeArrowheads="1"/>
          </p:cNvSpPr>
          <p:nvPr/>
        </p:nvSpPr>
        <p:spPr bwMode="auto">
          <a:xfrm>
            <a:off x="323850" y="2636838"/>
            <a:ext cx="1655763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riga 0</a:t>
            </a:r>
          </a:p>
        </p:txBody>
      </p:sp>
      <p:sp>
        <p:nvSpPr>
          <p:cNvPr id="6149" name="Rectangle 16"/>
          <p:cNvSpPr>
            <a:spLocks noChangeArrowheads="1"/>
          </p:cNvSpPr>
          <p:nvPr/>
        </p:nvSpPr>
        <p:spPr bwMode="auto">
          <a:xfrm>
            <a:off x="1979613" y="2636838"/>
            <a:ext cx="1655762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riga 1</a:t>
            </a:r>
          </a:p>
        </p:txBody>
      </p:sp>
      <p:sp>
        <p:nvSpPr>
          <p:cNvPr id="6150" name="Rectangle 17"/>
          <p:cNvSpPr>
            <a:spLocks noChangeArrowheads="1"/>
          </p:cNvSpPr>
          <p:nvPr/>
        </p:nvSpPr>
        <p:spPr bwMode="auto">
          <a:xfrm>
            <a:off x="3635375" y="2636838"/>
            <a:ext cx="1655763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riga 2</a:t>
            </a:r>
          </a:p>
        </p:txBody>
      </p:sp>
      <p:sp>
        <p:nvSpPr>
          <p:cNvPr id="6151" name="Rectangle 18"/>
          <p:cNvSpPr>
            <a:spLocks noChangeArrowheads="1"/>
          </p:cNvSpPr>
          <p:nvPr/>
        </p:nvSpPr>
        <p:spPr bwMode="auto">
          <a:xfrm>
            <a:off x="5292725" y="2636838"/>
            <a:ext cx="1655763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riga 3</a:t>
            </a: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6948488" y="2636838"/>
            <a:ext cx="1655762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riga 4</a:t>
            </a:r>
          </a:p>
        </p:txBody>
      </p:sp>
      <p:sp>
        <p:nvSpPr>
          <p:cNvPr id="6153" name="Rectangle 20"/>
          <p:cNvSpPr>
            <a:spLocks noChangeArrowheads="1"/>
          </p:cNvSpPr>
          <p:nvPr/>
        </p:nvSpPr>
        <p:spPr bwMode="auto">
          <a:xfrm>
            <a:off x="2627313" y="4652963"/>
            <a:ext cx="649287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6154" name="Rectangle 21"/>
          <p:cNvSpPr>
            <a:spLocks noChangeArrowheads="1"/>
          </p:cNvSpPr>
          <p:nvPr/>
        </p:nvSpPr>
        <p:spPr bwMode="auto">
          <a:xfrm>
            <a:off x="1979613" y="4652963"/>
            <a:ext cx="649287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6155" name="Rectangle 22"/>
          <p:cNvSpPr>
            <a:spLocks noChangeArrowheads="1"/>
          </p:cNvSpPr>
          <p:nvPr/>
        </p:nvSpPr>
        <p:spPr bwMode="auto">
          <a:xfrm>
            <a:off x="1331913" y="4652963"/>
            <a:ext cx="649287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6156" name="Rectangle 23"/>
          <p:cNvSpPr>
            <a:spLocks noChangeArrowheads="1"/>
          </p:cNvSpPr>
          <p:nvPr/>
        </p:nvSpPr>
        <p:spPr bwMode="auto">
          <a:xfrm>
            <a:off x="3276600" y="4652963"/>
            <a:ext cx="649288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6157" name="Rectangle 24"/>
          <p:cNvSpPr>
            <a:spLocks noChangeArrowheads="1"/>
          </p:cNvSpPr>
          <p:nvPr/>
        </p:nvSpPr>
        <p:spPr bwMode="auto">
          <a:xfrm>
            <a:off x="3924300" y="4652963"/>
            <a:ext cx="649288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6158" name="Rectangle 25"/>
          <p:cNvSpPr>
            <a:spLocks noChangeArrowheads="1"/>
          </p:cNvSpPr>
          <p:nvPr/>
        </p:nvSpPr>
        <p:spPr bwMode="auto">
          <a:xfrm>
            <a:off x="4572000" y="4652963"/>
            <a:ext cx="649288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6159" name="Rectangle 26"/>
          <p:cNvSpPr>
            <a:spLocks noChangeArrowheads="1"/>
          </p:cNvSpPr>
          <p:nvPr/>
        </p:nvSpPr>
        <p:spPr bwMode="auto">
          <a:xfrm>
            <a:off x="5219700" y="4652963"/>
            <a:ext cx="649288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6160" name="Rectangle 27"/>
          <p:cNvSpPr>
            <a:spLocks noChangeArrowheads="1"/>
          </p:cNvSpPr>
          <p:nvPr/>
        </p:nvSpPr>
        <p:spPr bwMode="auto">
          <a:xfrm>
            <a:off x="5867400" y="4652963"/>
            <a:ext cx="649288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6161" name="Rectangle 28"/>
          <p:cNvSpPr>
            <a:spLocks noChangeArrowheads="1"/>
          </p:cNvSpPr>
          <p:nvPr/>
        </p:nvSpPr>
        <p:spPr bwMode="auto">
          <a:xfrm>
            <a:off x="6516688" y="4652963"/>
            <a:ext cx="649287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6162" name="Rectangle 29"/>
          <p:cNvSpPr>
            <a:spLocks noChangeArrowheads="1"/>
          </p:cNvSpPr>
          <p:nvPr/>
        </p:nvSpPr>
        <p:spPr bwMode="auto">
          <a:xfrm>
            <a:off x="7164388" y="4652963"/>
            <a:ext cx="649287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6163" name="Line 30"/>
          <p:cNvSpPr>
            <a:spLocks noChangeShapeType="1"/>
          </p:cNvSpPr>
          <p:nvPr/>
        </p:nvSpPr>
        <p:spPr bwMode="auto">
          <a:xfrm flipH="1">
            <a:off x="1403350" y="3789363"/>
            <a:ext cx="2232025" cy="863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164" name="Line 31"/>
          <p:cNvSpPr>
            <a:spLocks noChangeShapeType="1"/>
          </p:cNvSpPr>
          <p:nvPr/>
        </p:nvSpPr>
        <p:spPr bwMode="auto">
          <a:xfrm>
            <a:off x="5292725" y="3789363"/>
            <a:ext cx="2519363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165" name="Text Box 32"/>
          <p:cNvSpPr txBox="1">
            <a:spLocks noChangeArrowheads="1"/>
          </p:cNvSpPr>
          <p:nvPr/>
        </p:nvSpPr>
        <p:spPr bwMode="auto">
          <a:xfrm>
            <a:off x="0" y="1989138"/>
            <a:ext cx="1258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RAM</a:t>
            </a:r>
          </a:p>
        </p:txBody>
      </p:sp>
      <p:sp>
        <p:nvSpPr>
          <p:cNvPr id="6166" name="Text Box 33"/>
          <p:cNvSpPr txBox="1">
            <a:spLocks noChangeArrowheads="1"/>
          </p:cNvSpPr>
          <p:nvPr/>
        </p:nvSpPr>
        <p:spPr bwMode="auto">
          <a:xfrm>
            <a:off x="755650" y="6092825"/>
            <a:ext cx="3384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 smtClean="0">
                <a:solidFill>
                  <a:srgbClr val="000000"/>
                </a:solidFill>
                <a:latin typeface="Comic Sans MS" pitchFamily="66" charset="0"/>
              </a:rPr>
              <a:t>4 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byte</a:t>
            </a:r>
          </a:p>
        </p:txBody>
      </p:sp>
      <p:sp>
        <p:nvSpPr>
          <p:cNvPr id="6167" name="Line 34"/>
          <p:cNvSpPr>
            <a:spLocks noChangeShapeType="1"/>
          </p:cNvSpPr>
          <p:nvPr/>
        </p:nvSpPr>
        <p:spPr bwMode="auto">
          <a:xfrm flipV="1">
            <a:off x="1619250" y="5229225"/>
            <a:ext cx="649288" cy="863600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e </a:t>
            </a:r>
            <a:r>
              <a:rPr lang="it-IT" sz="3200" dirty="0" err="1" smtClean="0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it-IT" sz="32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Y[3][4][10]; ?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2492375"/>
            <a:ext cx="9144000" cy="1008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971550" y="2492375"/>
            <a:ext cx="22320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strato 0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3203575" y="2492375"/>
            <a:ext cx="22320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strato 1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5435600" y="2492375"/>
            <a:ext cx="2232025" cy="1009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strato 2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611188" y="4149725"/>
            <a:ext cx="7416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ogni strato è un </a:t>
            </a:r>
            <a:r>
              <a:rPr lang="it-IT" sz="3200" dirty="0" err="1">
                <a:solidFill>
                  <a:srgbClr val="000000"/>
                </a:solidFill>
                <a:latin typeface="Comic Sans MS" pitchFamily="66" charset="0"/>
              </a:rPr>
              <a:t>array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t-IT" sz="3200" dirty="0" err="1" smtClean="0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it-IT" sz="3200" dirty="0" smtClean="0">
                <a:solidFill>
                  <a:srgbClr val="000000"/>
                </a:solidFill>
                <a:latin typeface="Comic Sans MS" pitchFamily="66" charset="0"/>
              </a:rPr>
              <a:t> [4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][10] </a:t>
            </a:r>
            <a:r>
              <a:rPr lang="it-IT" sz="3200" dirty="0" smtClean="0">
                <a:solidFill>
                  <a:srgbClr val="000000"/>
                </a:solidFill>
                <a:latin typeface="Comic Sans MS" pitchFamily="66" charset="0"/>
              </a:rPr>
              <a:t>immagazzinato in memoria come  visto </a:t>
            </a:r>
            <a:r>
              <a:rPr lang="it-IT" sz="3200" dirty="0">
                <a:solidFill>
                  <a:srgbClr val="000000"/>
                </a:solidFill>
                <a:latin typeface="Comic Sans MS" pitchFamily="66" charset="0"/>
              </a:rPr>
              <a:t>prima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6191251" y="366850"/>
            <a:ext cx="1439862" cy="647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 dirty="0" err="1" smtClean="0">
                <a:solidFill>
                  <a:srgbClr val="000000"/>
                </a:solidFill>
                <a:latin typeface="Comic Sans MS" pitchFamily="66" charset="0"/>
              </a:rPr>
              <a:t>ini</a:t>
            </a:r>
            <a:endParaRPr lang="it-IT" sz="3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 rot="-2913005">
            <a:off x="6407150" y="1662251"/>
            <a:ext cx="1152525" cy="10795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 dirty="0" err="1" smtClean="0">
                <a:solidFill>
                  <a:srgbClr val="000000"/>
                </a:solidFill>
                <a:latin typeface="Comic Sans MS" pitchFamily="66" charset="0"/>
              </a:rPr>
              <a:t>perm</a:t>
            </a:r>
            <a:endParaRPr lang="it-IT" sz="3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44" name="Line 7"/>
          <p:cNvSpPr>
            <a:spLocks noChangeShapeType="1"/>
          </p:cNvSpPr>
          <p:nvPr/>
        </p:nvSpPr>
        <p:spPr bwMode="auto">
          <a:xfrm>
            <a:off x="6983413" y="10145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6262688" y="3318013"/>
            <a:ext cx="1439863" cy="11509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CORPO</a:t>
            </a:r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>
            <a:off x="6983413" y="29576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6262688" y="4975363"/>
            <a:ext cx="1657350" cy="5746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3200" dirty="0" err="1" smtClean="0">
                <a:solidFill>
                  <a:srgbClr val="000000"/>
                </a:solidFill>
                <a:latin typeface="Comic Sans MS" pitchFamily="66" charset="0"/>
              </a:rPr>
              <a:t>increm</a:t>
            </a:r>
            <a:endParaRPr lang="it-IT" sz="3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7054851" y="44705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>
            <a:off x="7127876" y="55500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 flipH="1">
            <a:off x="5975351" y="59834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 flipV="1">
            <a:off x="5975351" y="1230450"/>
            <a:ext cx="0" cy="475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>
            <a:off x="5975351" y="12304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>
            <a:off x="7775576" y="20940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7775576" y="1446350"/>
            <a:ext cx="1368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7127876" y="2741750"/>
            <a:ext cx="1439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>
                <a:solidFill>
                  <a:srgbClr val="0000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0" y="404664"/>
            <a:ext cx="62281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it-IT" sz="3200" dirty="0" err="1">
                <a:solidFill>
                  <a:srgbClr val="FF3300"/>
                </a:solidFill>
                <a:latin typeface="Comic Sans MS" pitchFamily="66" charset="0"/>
              </a:rPr>
              <a:t>for</a:t>
            </a:r>
            <a:r>
              <a:rPr lang="it-IT" sz="3200" dirty="0">
                <a:solidFill>
                  <a:srgbClr val="FF3300"/>
                </a:solidFill>
                <a:latin typeface="Comic Sans MS" pitchFamily="66" charset="0"/>
              </a:rPr>
              <a:t> ( </a:t>
            </a:r>
            <a:r>
              <a:rPr lang="it-IT" sz="3200" dirty="0" err="1" smtClean="0">
                <a:solidFill>
                  <a:srgbClr val="FF3300"/>
                </a:solidFill>
                <a:latin typeface="Comic Sans MS" pitchFamily="66" charset="0"/>
              </a:rPr>
              <a:t>ini</a:t>
            </a:r>
            <a:r>
              <a:rPr lang="it-IT" sz="3200" dirty="0" smtClean="0">
                <a:solidFill>
                  <a:srgbClr val="FF3300"/>
                </a:solidFill>
                <a:latin typeface="Comic Sans MS" pitchFamily="66" charset="0"/>
              </a:rPr>
              <a:t> </a:t>
            </a:r>
            <a:r>
              <a:rPr lang="it-IT" sz="3200" dirty="0">
                <a:solidFill>
                  <a:srgbClr val="FF3300"/>
                </a:solidFill>
                <a:latin typeface="Comic Sans MS" pitchFamily="66" charset="0"/>
              </a:rPr>
              <a:t>; </a:t>
            </a:r>
            <a:r>
              <a:rPr lang="it-IT" sz="3200" dirty="0" err="1" smtClean="0">
                <a:solidFill>
                  <a:srgbClr val="FF3300"/>
                </a:solidFill>
                <a:latin typeface="Comic Sans MS" pitchFamily="66" charset="0"/>
              </a:rPr>
              <a:t>condiz-perm</a:t>
            </a:r>
            <a:r>
              <a:rPr lang="it-IT" sz="3200" dirty="0" smtClean="0">
                <a:solidFill>
                  <a:srgbClr val="FF3300"/>
                </a:solidFill>
                <a:latin typeface="Comic Sans MS" pitchFamily="66" charset="0"/>
              </a:rPr>
              <a:t> </a:t>
            </a:r>
            <a:r>
              <a:rPr lang="it-IT" sz="3200" dirty="0">
                <a:solidFill>
                  <a:srgbClr val="FF3300"/>
                </a:solidFill>
                <a:latin typeface="Comic Sans MS" pitchFamily="66" charset="0"/>
              </a:rPr>
              <a:t>; </a:t>
            </a:r>
            <a:r>
              <a:rPr lang="it-IT" sz="3200" dirty="0" err="1" smtClean="0">
                <a:solidFill>
                  <a:srgbClr val="FF3300"/>
                </a:solidFill>
                <a:latin typeface="Comic Sans MS" pitchFamily="66" charset="0"/>
              </a:rPr>
              <a:t>increm</a:t>
            </a:r>
            <a:r>
              <a:rPr lang="it-IT" sz="3200" dirty="0" smtClean="0">
                <a:solidFill>
                  <a:srgbClr val="FF3300"/>
                </a:solidFill>
                <a:latin typeface="Comic Sans MS" pitchFamily="66" charset="0"/>
              </a:rPr>
              <a:t>) </a:t>
            </a:r>
            <a:endParaRPr lang="it-IT" sz="3200" dirty="0">
              <a:solidFill>
                <a:srgbClr val="FF3300"/>
              </a:solidFill>
              <a:latin typeface="Comic Sans MS" pitchFamily="66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3300"/>
                </a:solidFill>
                <a:latin typeface="Comic Sans MS" pitchFamily="66" charset="0"/>
              </a:rPr>
              <a:t>{ CORPO}</a:t>
            </a:r>
            <a:endParaRPr lang="it-IT" sz="3200" dirty="0">
              <a:solidFill>
                <a:srgbClr val="FF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4213" y="549276"/>
            <a:ext cx="7991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it-IT" sz="3600">
              <a:latin typeface="Comic Sans MS" pitchFamily="66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851" y="188914"/>
            <a:ext cx="8497888" cy="50783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l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testo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è:</a:t>
            </a:r>
          </a:p>
          <a:p>
            <a:pPr eaLnBrk="0" hangingPunct="0"/>
            <a:r>
              <a:rPr lang="en-US" sz="3600" dirty="0" err="1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Programmazione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consapevole</a:t>
            </a:r>
            <a:endParaRPr lang="en-US" sz="3600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eaLnBrk="0" hangingPunct="0"/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di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G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.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Filè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, </a:t>
            </a:r>
          </a:p>
          <a:p>
            <a:pPr eaLnBrk="0" hangingPunct="0"/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nelle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librerie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Progetto</a:t>
            </a:r>
            <a:endParaRPr lang="en-US" sz="3600" dirty="0" smtClean="0">
              <a:latin typeface="Comic Sans MS" pitchFamily="66" charset="0"/>
              <a:sym typeface="Wingdings" pitchFamily="2" charset="2"/>
            </a:endParaRPr>
          </a:p>
          <a:p>
            <a:pPr eaLnBrk="0" hangingPunct="0"/>
            <a:endParaRPr lang="en-US" sz="3600" dirty="0" smtClean="0">
              <a:latin typeface="Comic Sans MS" pitchFamily="66" charset="0"/>
              <a:sym typeface="Wingdings" pitchFamily="2" charset="2"/>
            </a:endParaRPr>
          </a:p>
          <a:p>
            <a:pPr eaLnBrk="0" hangingPunct="0"/>
            <a:endParaRPr lang="en-US" sz="3600" dirty="0" smtClean="0">
              <a:latin typeface="Comic Sans MS" pitchFamily="66" charset="0"/>
              <a:sym typeface="Wingdings" pitchFamily="2" charset="2"/>
            </a:endParaRPr>
          </a:p>
          <a:p>
            <a:pPr eaLnBrk="0" hangingPunct="0"/>
            <a:r>
              <a:rPr lang="it-IT" sz="36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informazioni sul C++ sulla rete: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it-IT" sz="3600" dirty="0" smtClean="0">
                <a:latin typeface="Comic Sans MS" pitchFamily="66" charset="0"/>
                <a:sym typeface="Wingdings" pitchFamily="2" charset="2"/>
                <a:hlinkClick r:id="rId3"/>
              </a:rPr>
              <a:t>www.cplusplus.com</a:t>
            </a:r>
            <a:endParaRPr lang="it-IT" sz="3600" dirty="0" smtClean="0">
              <a:latin typeface="Comic Sans MS" pitchFamily="66" charset="0"/>
              <a:sym typeface="Wingdings" pitchFamily="2" charset="2"/>
            </a:endParaRPr>
          </a:p>
          <a:p>
            <a:pPr eaLnBrk="0" hangingPunct="0"/>
            <a:endParaRPr lang="it-IT" sz="3600" dirty="0" smtClean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451B-ABFB-40ED-8A8A-D055F5379BFF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0" y="260351"/>
            <a:ext cx="9144000" cy="6048375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4000" dirty="0" err="1"/>
              <a:t>sito</a:t>
            </a:r>
            <a:r>
              <a:rPr lang="en-US" sz="4000" dirty="0"/>
              <a:t> del </a:t>
            </a:r>
            <a:r>
              <a:rPr lang="en-US" sz="4000" dirty="0" err="1" smtClean="0"/>
              <a:t>corso</a:t>
            </a:r>
            <a:r>
              <a:rPr lang="en-US" sz="4000" dirty="0" smtClean="0"/>
              <a:t> è: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sz="3600" dirty="0" smtClean="0">
                <a:solidFill>
                  <a:srgbClr val="FF0000"/>
                </a:solidFill>
                <a:hlinkClick r:id="rId3"/>
              </a:rPr>
              <a:t>http://elearning.studenti.math.unipd.it/labs/</a:t>
            </a:r>
            <a:endParaRPr lang="it-IT" sz="36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it-IT" dirty="0">
              <a:sym typeface="Wingdings" pitchFamily="2" charset="2"/>
            </a:endParaRPr>
          </a:p>
          <a:p>
            <a:pPr>
              <a:spcBef>
                <a:spcPct val="0"/>
              </a:spcBef>
              <a:buFont typeface="Wingdings"/>
              <a:buChar char="à"/>
            </a:pPr>
            <a:r>
              <a:rPr lang="it-IT" dirty="0" smtClean="0">
                <a:latin typeface="Comic Sans MS" pitchFamily="66" charset="0"/>
                <a:sym typeface="Wingdings" pitchFamily="2" charset="2"/>
              </a:rPr>
              <a:t>ci troverete TUTTO</a:t>
            </a:r>
          </a:p>
          <a:p>
            <a:pPr>
              <a:spcBef>
                <a:spcPct val="0"/>
              </a:spcBef>
              <a:buFont typeface="Wingdings"/>
              <a:buChar char="à"/>
            </a:pPr>
            <a:endParaRPr lang="it-IT" dirty="0" smtClean="0">
              <a:latin typeface="Comic Sans MS" pitchFamily="66" charset="0"/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it-IT" dirty="0" smtClean="0">
                <a:solidFill>
                  <a:schemeClr val="accent2"/>
                </a:solidFill>
                <a:latin typeface="Comic Sans MS" pitchFamily="66" charset="0"/>
                <a:sym typeface="Wingdings" pitchFamily="2" charset="2"/>
              </a:rPr>
              <a:t>FORUM in cui fare e rispondere a domande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ACFF-9E71-4B80-838E-5C589AC6D8D6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F0C4-729C-4BD0-BBAD-A30945F9E8E0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51520" y="548680"/>
            <a:ext cx="8208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sequenza delle </a:t>
            </a:r>
            <a:r>
              <a:rPr lang="it-IT" sz="3600" dirty="0" smtClean="0"/>
              <a:t>lezioni del canale A-L</a:t>
            </a:r>
          </a:p>
          <a:p>
            <a:endParaRPr lang="it-IT" sz="3600" dirty="0" smtClean="0"/>
          </a:p>
          <a:p>
            <a:r>
              <a:rPr lang="it-IT" sz="3600" dirty="0" smtClean="0"/>
              <a:t>lunedì 9:30-11:30,  </a:t>
            </a:r>
            <a:r>
              <a:rPr lang="it-IT" sz="3600" dirty="0" err="1" smtClean="0"/>
              <a:t>lum</a:t>
            </a:r>
            <a:r>
              <a:rPr lang="it-IT" sz="3600" dirty="0" smtClean="0"/>
              <a:t> 250</a:t>
            </a:r>
            <a:endParaRPr lang="it-IT" sz="3600" dirty="0" smtClean="0"/>
          </a:p>
          <a:p>
            <a:r>
              <a:rPr lang="it-IT" sz="3600" dirty="0" smtClean="0"/>
              <a:t>martedì </a:t>
            </a:r>
            <a:r>
              <a:rPr lang="it-IT" sz="3600" dirty="0" smtClean="0"/>
              <a:t>11:30-13:30,  </a:t>
            </a:r>
            <a:r>
              <a:rPr lang="it-IT" sz="3600" dirty="0" err="1" smtClean="0"/>
              <a:t>Lab</a:t>
            </a:r>
            <a:r>
              <a:rPr lang="it-IT" sz="3600" dirty="0" smtClean="0"/>
              <a:t> 140 Paolotti</a:t>
            </a:r>
            <a:endParaRPr lang="it-IT" sz="3600" dirty="0" smtClean="0"/>
          </a:p>
          <a:p>
            <a:r>
              <a:rPr lang="it-IT" sz="3600" dirty="0" smtClean="0"/>
              <a:t>mercoledì </a:t>
            </a:r>
            <a:r>
              <a:rPr lang="it-IT" sz="3600" dirty="0" smtClean="0"/>
              <a:t>11:30-13:30,  </a:t>
            </a:r>
            <a:r>
              <a:rPr lang="it-IT" sz="3600" dirty="0" err="1" smtClean="0"/>
              <a:t>lum</a:t>
            </a:r>
            <a:r>
              <a:rPr lang="it-IT" sz="3600" dirty="0" smtClean="0"/>
              <a:t> 250</a:t>
            </a:r>
          </a:p>
          <a:p>
            <a:endParaRPr lang="it-IT" sz="36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3600" dirty="0" err="1" smtClean="0">
                <a:solidFill>
                  <a:srgbClr val="FF0000"/>
                </a:solidFill>
              </a:rPr>
              <a:t>moodle</a:t>
            </a:r>
            <a:r>
              <a:rPr lang="it-IT" sz="3600" dirty="0" smtClean="0">
                <a:solidFill>
                  <a:srgbClr val="FF0000"/>
                </a:solidFill>
              </a:rPr>
              <a:t> per esercizi, </a:t>
            </a:r>
            <a:r>
              <a:rPr lang="it-IT" sz="3600" dirty="0" err="1" smtClean="0">
                <a:solidFill>
                  <a:srgbClr val="FF0000"/>
                </a:solidFill>
              </a:rPr>
              <a:t>compitini</a:t>
            </a:r>
            <a:r>
              <a:rPr lang="it-IT" sz="3600" dirty="0" smtClean="0">
                <a:solidFill>
                  <a:srgbClr val="FF0000"/>
                </a:solidFill>
              </a:rPr>
              <a:t> ed esami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 err="1" smtClean="0">
                <a:solidFill>
                  <a:srgbClr val="FF0000"/>
                </a:solidFill>
              </a:rPr>
              <a:t>compitini</a:t>
            </a:r>
            <a:r>
              <a:rPr lang="it-IT" sz="3600" dirty="0" smtClean="0">
                <a:solidFill>
                  <a:srgbClr val="FF0000"/>
                </a:solidFill>
              </a:rPr>
              <a:t> danno bonus fino a 1,5 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 smtClean="0">
                <a:solidFill>
                  <a:srgbClr val="FF0000"/>
                </a:solidFill>
              </a:rPr>
              <a:t>si passa con scritto almeno 18 + bonus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 smtClean="0">
                <a:solidFill>
                  <a:srgbClr val="FF0000"/>
                </a:solidFill>
              </a:rPr>
              <a:t>esercizi vanno fatti per partecipare agli esami</a:t>
            </a:r>
            <a:endParaRPr lang="it-IT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F0C4-729C-4BD0-BBAD-A30945F9E8E0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83568" y="332656"/>
            <a:ext cx="8064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latin typeface="Comic Sans MS" pitchFamily="66" charset="0"/>
              </a:rPr>
              <a:t>                   Cosa abbiamo </a:t>
            </a:r>
            <a:r>
              <a:rPr lang="it-IT" sz="3200" dirty="0" smtClean="0">
                <a:latin typeface="Comic Sans MS" pitchFamily="66" charset="0"/>
              </a:rPr>
              <a:t>fatto</a:t>
            </a:r>
            <a:endParaRPr lang="it-IT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200" dirty="0" smtClean="0">
                <a:latin typeface="Comic Sans MS" pitchFamily="66" charset="0"/>
              </a:rPr>
              <a:t>architettura di von </a:t>
            </a:r>
            <a:r>
              <a:rPr lang="it-IT" sz="3200" dirty="0" err="1" smtClean="0">
                <a:latin typeface="Comic Sans MS" pitchFamily="66" charset="0"/>
              </a:rPr>
              <a:t>Neumann</a:t>
            </a:r>
            <a:endParaRPr lang="it-IT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it-IT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200" dirty="0" smtClean="0">
                <a:latin typeface="Comic Sans MS" pitchFamily="66" charset="0"/>
              </a:rPr>
              <a:t>Linguaggio C++ minimale (cap. 2, 3 e 5.2 del testo)</a:t>
            </a:r>
          </a:p>
          <a:p>
            <a:pPr>
              <a:buFont typeface="Arial" pitchFamily="34" charset="0"/>
              <a:buChar char="•"/>
            </a:pPr>
            <a:endParaRPr lang="it-IT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200" dirty="0" smtClean="0">
                <a:latin typeface="Comic Sans MS" pitchFamily="66" charset="0"/>
              </a:rPr>
              <a:t>qualche programma con dimostrazioni di correttezza (cap. 4 del testo)</a:t>
            </a:r>
          </a:p>
          <a:p>
            <a:endParaRPr lang="it-IT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200" dirty="0" smtClean="0">
                <a:latin typeface="Comic Sans MS" pitchFamily="66" charset="0"/>
              </a:rPr>
              <a:t>uso del laboratorio  e del software per gli esercizi e gli esami</a:t>
            </a:r>
          </a:p>
          <a:p>
            <a:pPr>
              <a:buFont typeface="Arial" pitchFamily="34" charset="0"/>
              <a:buChar char="•"/>
            </a:pPr>
            <a:endParaRPr lang="it-IT" sz="32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714348" y="1500174"/>
            <a:ext cx="2286016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>
                <a:solidFill>
                  <a:schemeClr val="tx1"/>
                </a:solidFill>
              </a:rPr>
              <a:t>CPU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28663" y="3571876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R3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928663" y="5643578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28663" y="4071942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R2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928663" y="4572008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28663" y="5072074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Freccia bidirezionale orizzontale 23"/>
          <p:cNvSpPr/>
          <p:nvPr/>
        </p:nvSpPr>
        <p:spPr>
          <a:xfrm>
            <a:off x="3131840" y="3645024"/>
            <a:ext cx="2143140" cy="92869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/>
          <p:cNvCxnSpPr>
            <a:stCxn id="5" idx="3"/>
          </p:cNvCxnSpPr>
          <p:nvPr/>
        </p:nvCxnSpPr>
        <p:spPr>
          <a:xfrm flipV="1">
            <a:off x="2928927" y="1772816"/>
            <a:ext cx="2867209" cy="408507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ccia bidirezionale verticale 26"/>
          <p:cNvSpPr/>
          <p:nvPr/>
        </p:nvSpPr>
        <p:spPr>
          <a:xfrm>
            <a:off x="5725268" y="3214662"/>
            <a:ext cx="285752" cy="6429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6929421" y="1428736"/>
            <a:ext cx="22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indirizzi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4788024" y="1340768"/>
            <a:ext cx="10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byte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5868144" y="4357670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/>
        </p:nvSpPr>
        <p:spPr>
          <a:xfrm>
            <a:off x="5868144" y="428581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5868144" y="785771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/>
          <p:cNvSpPr/>
          <p:nvPr/>
        </p:nvSpPr>
        <p:spPr>
          <a:xfrm>
            <a:off x="5868144" y="1500151"/>
            <a:ext cx="1357323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5868144" y="1857341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5868144" y="2214530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868144" y="4000481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5868144" y="2571721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5868144" y="2928911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/>
          <p:cNvSpPr/>
          <p:nvPr/>
        </p:nvSpPr>
        <p:spPr>
          <a:xfrm>
            <a:off x="5868144" y="3286100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868144" y="3643291"/>
            <a:ext cx="1714512" cy="357190"/>
          </a:xfrm>
          <a:prstGeom prst="rect">
            <a:avLst/>
          </a:prstGeom>
          <a:solidFill>
            <a:srgbClr val="2DE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dati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5868144" y="1142961"/>
            <a:ext cx="177968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rgbClr val="FF0000"/>
                </a:solidFill>
              </a:rPr>
              <a:t>programma oggetto</a:t>
            </a:r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5868144" y="4714861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5868144" y="5072051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5868144" y="5429240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5868144" y="6143621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/>
          <p:cNvSpPr/>
          <p:nvPr/>
        </p:nvSpPr>
        <p:spPr>
          <a:xfrm>
            <a:off x="5868144" y="6500786"/>
            <a:ext cx="171451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sorgente C++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0" name="Parentesi graffa aperta 49"/>
          <p:cNvSpPr/>
          <p:nvPr/>
        </p:nvSpPr>
        <p:spPr>
          <a:xfrm>
            <a:off x="5653830" y="5857868"/>
            <a:ext cx="71439" cy="100013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4 50"/>
          <p:cNvCxnSpPr>
            <a:stCxn id="44" idx="1"/>
            <a:endCxn id="50" idx="1"/>
          </p:cNvCxnSpPr>
          <p:nvPr/>
        </p:nvCxnSpPr>
        <p:spPr>
          <a:xfrm rot="10800000" flipV="1">
            <a:off x="5653830" y="1500150"/>
            <a:ext cx="214314" cy="4857783"/>
          </a:xfrm>
          <a:prstGeom prst="bentConnector3">
            <a:avLst>
              <a:gd name="adj1" fmla="val 206666"/>
            </a:avLst>
          </a:prstGeom>
          <a:ln w="38100">
            <a:solidFill>
              <a:srgbClr val="00B0F0"/>
            </a:solidFill>
            <a:prstDash val="dash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868144" y="5786431"/>
            <a:ext cx="1714512" cy="571504"/>
          </a:xfrm>
          <a:prstGeom prst="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compilatore C++</a:t>
            </a:r>
            <a:endParaRPr lang="it-IT" dirty="0"/>
          </a:p>
        </p:txBody>
      </p:sp>
      <p:sp>
        <p:nvSpPr>
          <p:cNvPr id="30" name="Titolo 1"/>
          <p:cNvSpPr txBox="1">
            <a:spLocks/>
          </p:cNvSpPr>
          <p:nvPr/>
        </p:nvSpPr>
        <p:spPr>
          <a:xfrm>
            <a:off x="539552" y="0"/>
            <a:ext cx="7772400" cy="1143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ctr"/>
            <a:r>
              <a:rPr lang="it-IT" sz="4400" dirty="0" smtClean="0">
                <a:latin typeface="Comic Sans MS" pitchFamily="66" charset="0"/>
              </a:rPr>
              <a:t>architettura di von </a:t>
            </a:r>
            <a:r>
              <a:rPr lang="it-IT" sz="4400" dirty="0" err="1" smtClean="0">
                <a:latin typeface="Comic Sans MS" pitchFamily="66" charset="0"/>
              </a:rPr>
              <a:t>Neumann</a:t>
            </a:r>
            <a:r>
              <a:rPr lang="it-IT" sz="4400" dirty="0" smtClean="0">
                <a:latin typeface="Comic Sans MS" pitchFamily="66" charset="0"/>
              </a:rPr>
              <a:t> </a:t>
            </a:r>
            <a:endParaRPr lang="it-IT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it-IT" dirty="0" err="1" smtClean="0">
                <a:latin typeface="Comic Sans MS" pitchFamily="66" charset="0"/>
              </a:rPr>
              <a:t>ll</a:t>
            </a:r>
            <a:r>
              <a:rPr lang="it-IT" dirty="0" smtClean="0">
                <a:latin typeface="Comic Sans MS" pitchFamily="66" charset="0"/>
              </a:rPr>
              <a:t> C(++) in una nocciolina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tipi  :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int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e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bool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        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2.1</a:t>
            </a:r>
            <a:endParaRPr lang="en-US" sz="4400" dirty="0" smtClean="0">
              <a:solidFill>
                <a:srgbClr val="FF0000"/>
              </a:solidFill>
              <a:latin typeface="Comic Sans MS" pitchFamily="66" charset="0"/>
              <a:ea typeface="+mj-ea"/>
              <a:cs typeface="+mj-cs"/>
            </a:endParaRPr>
          </a:p>
          <a:p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dichiarazioni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            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2.2</a:t>
            </a:r>
            <a:endParaRPr lang="en-US" sz="4400" dirty="0" smtClean="0">
              <a:solidFill>
                <a:srgbClr val="FF0000"/>
              </a:solidFill>
              <a:latin typeface="Comic Sans MS" pitchFamily="66" charset="0"/>
              <a:ea typeface="+mj-ea"/>
              <a:cs typeface="+mj-cs"/>
            </a:endParaRPr>
          </a:p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input/output   &gt;&gt; e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&lt;&lt; 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Cap 3</a:t>
            </a:r>
            <a:endParaRPr lang="en-US" sz="4400" dirty="0" smtClean="0">
              <a:solidFill>
                <a:srgbClr val="FF0000"/>
              </a:solidFill>
              <a:latin typeface="Comic Sans MS" pitchFamily="66" charset="0"/>
              <a:ea typeface="+mj-ea"/>
              <a:cs typeface="+mj-cs"/>
            </a:endParaRPr>
          </a:p>
          <a:p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assegnazione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           </a:t>
            </a:r>
            <a:endParaRPr lang="en-US" sz="440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condizionale</a:t>
            </a:r>
            <a:endParaRPr lang="en-US" sz="440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while</a:t>
            </a:r>
            <a:endParaRPr lang="it-IT" sz="4400" dirty="0" err="1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2B9E-2DF4-4D75-AF3D-F15AC6CC8604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F0C4-729C-4BD0-BBAD-A30945F9E8E0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5576" y="40466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TIPI: </a:t>
            </a:r>
            <a:r>
              <a:rPr lang="en-US" sz="4800" dirty="0" err="1" smtClean="0">
                <a:latin typeface="Comic Sans MS" pitchFamily="66" charset="0"/>
              </a:rPr>
              <a:t>oltre</a:t>
            </a:r>
            <a:r>
              <a:rPr lang="en-US" sz="4800" dirty="0" smtClean="0">
                <a:latin typeface="Comic Sans MS" pitchFamily="66" charset="0"/>
              </a:rPr>
              <a:t> a </a:t>
            </a:r>
            <a:r>
              <a:rPr lang="en-US" sz="4800" dirty="0" err="1" smtClean="0">
                <a:latin typeface="Comic Sans MS" pitchFamily="66" charset="0"/>
              </a:rPr>
              <a:t>int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 </a:t>
            </a:r>
            <a:r>
              <a:rPr lang="en-US" sz="4800" dirty="0" err="1" smtClean="0">
                <a:latin typeface="Comic Sans MS" pitchFamily="66" charset="0"/>
              </a:rPr>
              <a:t>bool</a:t>
            </a:r>
            <a:endParaRPr lang="en-US" sz="4800" dirty="0" smtClean="0">
              <a:latin typeface="Comic Sans MS" pitchFamily="66" charset="0"/>
            </a:endParaRPr>
          </a:p>
          <a:p>
            <a:endParaRPr lang="en-US" sz="32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19064" y="2060848"/>
            <a:ext cx="8424936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3600" dirty="0" err="1" smtClean="0"/>
              <a:t>char</a:t>
            </a:r>
            <a:r>
              <a:rPr lang="it-IT" sz="3600" dirty="0" smtClean="0"/>
              <a:t> </a:t>
            </a:r>
            <a:endParaRPr lang="it-IT" sz="3600" dirty="0" smtClean="0"/>
          </a:p>
          <a:p>
            <a:r>
              <a:rPr lang="it-IT" sz="3600" dirty="0" err="1" smtClean="0"/>
              <a:t>float</a:t>
            </a:r>
            <a:r>
              <a:rPr lang="it-IT" sz="3600" dirty="0" smtClean="0"/>
              <a:t>  e </a:t>
            </a:r>
            <a:r>
              <a:rPr lang="it-IT" sz="3600" dirty="0" err="1" smtClean="0"/>
              <a:t>double</a:t>
            </a:r>
            <a:endParaRPr lang="it-IT" sz="3600" dirty="0" smtClean="0"/>
          </a:p>
          <a:p>
            <a:r>
              <a:rPr lang="it-IT" sz="3600" dirty="0" err="1" smtClean="0"/>
              <a:t>void</a:t>
            </a:r>
            <a:r>
              <a:rPr lang="it-IT" sz="3600" dirty="0" smtClean="0"/>
              <a:t> </a:t>
            </a:r>
            <a:endParaRPr lang="it-IT" sz="3600" dirty="0" smtClean="0"/>
          </a:p>
          <a:p>
            <a:endParaRPr lang="it-IT" sz="3600" dirty="0" smtClean="0"/>
          </a:p>
          <a:p>
            <a:r>
              <a:rPr lang="it-IT" sz="3600" dirty="0" smtClean="0"/>
              <a:t>short </a:t>
            </a:r>
            <a:r>
              <a:rPr lang="it-IT" sz="3600" dirty="0" err="1" smtClean="0"/>
              <a:t>int</a:t>
            </a:r>
            <a:r>
              <a:rPr lang="it-IT" sz="3600" dirty="0" smtClean="0"/>
              <a:t>, long </a:t>
            </a:r>
            <a:r>
              <a:rPr lang="it-IT" sz="3600" dirty="0" err="1" smtClean="0"/>
              <a:t>int</a:t>
            </a:r>
            <a:endParaRPr lang="it-IT" sz="3600" dirty="0" smtClean="0"/>
          </a:p>
          <a:p>
            <a:endParaRPr lang="it-IT" sz="36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932040" y="2060848"/>
            <a:ext cx="4067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ogni tipo occupa un certo numero di </a:t>
            </a:r>
            <a:r>
              <a:rPr lang="it-IT" sz="3600" dirty="0" smtClean="0"/>
              <a:t>byte della memoria</a:t>
            </a:r>
          </a:p>
          <a:p>
            <a:r>
              <a:rPr lang="it-IT" sz="3600" dirty="0" smtClean="0"/>
              <a:t> </a:t>
            </a:r>
            <a:endParaRPr lang="it-IT" sz="3600" dirty="0" smtClean="0"/>
          </a:p>
          <a:p>
            <a:r>
              <a:rPr lang="it-IT" sz="3600" dirty="0" err="1" smtClean="0">
                <a:solidFill>
                  <a:srgbClr val="FF0000"/>
                </a:solidFill>
              </a:rPr>
              <a:t>int</a:t>
            </a:r>
            <a:r>
              <a:rPr lang="it-IT" sz="3600" dirty="0" smtClean="0">
                <a:solidFill>
                  <a:srgbClr val="FF0000"/>
                </a:solidFill>
              </a:rPr>
              <a:t> </a:t>
            </a:r>
            <a:r>
              <a:rPr lang="it-IT" sz="3600" dirty="0" err="1" smtClean="0">
                <a:solidFill>
                  <a:srgbClr val="FF0000"/>
                </a:solidFill>
              </a:rPr>
              <a:t>s</a:t>
            </a:r>
            <a:r>
              <a:rPr lang="it-IT" sz="3600" dirty="0" err="1" smtClean="0">
                <a:solidFill>
                  <a:srgbClr val="FF0000"/>
                </a:solidFill>
              </a:rPr>
              <a:t>=</a:t>
            </a:r>
            <a:r>
              <a:rPr lang="it-IT" sz="3600" dirty="0" smtClean="0">
                <a:solidFill>
                  <a:srgbClr val="FF0000"/>
                </a:solidFill>
              </a:rPr>
              <a:t> </a:t>
            </a:r>
            <a:r>
              <a:rPr lang="it-IT" sz="3600" dirty="0" err="1" smtClean="0">
                <a:solidFill>
                  <a:srgbClr val="FF0000"/>
                </a:solidFill>
              </a:rPr>
              <a:t>sizeof</a:t>
            </a:r>
            <a:r>
              <a:rPr lang="it-IT" sz="3600" dirty="0" smtClean="0">
                <a:solidFill>
                  <a:srgbClr val="FF0000"/>
                </a:solidFill>
              </a:rPr>
              <a:t>(tipo</a:t>
            </a:r>
            <a:r>
              <a:rPr lang="it-IT" sz="3600" dirty="0" smtClean="0">
                <a:solidFill>
                  <a:srgbClr val="FF0000"/>
                </a:solidFill>
              </a:rPr>
              <a:t>) </a:t>
            </a:r>
            <a:endParaRPr lang="it-IT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825</Words>
  <Application>Microsoft Office PowerPoint</Application>
  <PresentationFormat>Presentazione su schermo (4:3)</PresentationFormat>
  <Paragraphs>211</Paragraphs>
  <Slides>24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Tema di Office</vt:lpstr>
      <vt:lpstr>Programmazione</vt:lpstr>
      <vt:lpstr>Diapositiva 2</vt:lpstr>
      <vt:lpstr>Diapositiva 3</vt:lpstr>
      <vt:lpstr>Diapositiva 4</vt:lpstr>
      <vt:lpstr>Diapositiva 5</vt:lpstr>
      <vt:lpstr>Diapositiva 6</vt:lpstr>
      <vt:lpstr>Diapositiva 7</vt:lpstr>
      <vt:lpstr>ll C(++) in una nocciolina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condizionale</vt:lpstr>
      <vt:lpstr>while </vt:lpstr>
      <vt:lpstr>Diapositiva 20</vt:lpstr>
      <vt:lpstr>Diapositiva 21</vt:lpstr>
      <vt:lpstr>Diapositiva 22</vt:lpstr>
      <vt:lpstr>Diapositiva 23</vt:lpstr>
      <vt:lpstr>Diapositiva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</dc:title>
  <dc:creator>gilberto</dc:creator>
  <cp:lastModifiedBy>gilberto</cp:lastModifiedBy>
  <cp:revision>6</cp:revision>
  <dcterms:created xsi:type="dcterms:W3CDTF">2016-03-01T23:19:29Z</dcterms:created>
  <dcterms:modified xsi:type="dcterms:W3CDTF">2017-02-26T20:01:56Z</dcterms:modified>
</cp:coreProperties>
</file>