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67" r:id="rId5"/>
    <p:sldId id="269" r:id="rId6"/>
    <p:sldId id="274" r:id="rId7"/>
    <p:sldId id="268" r:id="rId8"/>
    <p:sldId id="277" r:id="rId9"/>
    <p:sldId id="276" r:id="rId10"/>
    <p:sldId id="270" r:id="rId11"/>
    <p:sldId id="275" r:id="rId12"/>
    <p:sldId id="271" r:id="rId13"/>
    <p:sldId id="266" r:id="rId14"/>
    <p:sldId id="278" r:id="rId15"/>
    <p:sldId id="272" r:id="rId16"/>
    <p:sldId id="265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uprum" panose="020B0604020202020204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10/07/2023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4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32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82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87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4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2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6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VerifiedMovies: il cinema in piena sicurezza con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l’uso della blockchain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Dipartimento di Matematica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Corso di Laurea in Informatica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- 21 Luglio 2023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Laureando: Gabriel Rovesti - Matricola n. 2009088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Relatrice: Prof.ssa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Catena di fiducia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009263" y="6479700"/>
            <a:ext cx="677537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/ 15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7B32F-B449-828D-7941-D2952305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3" y="817832"/>
            <a:ext cx="4177749" cy="20953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F9962-58D5-62B8-AB06-716C1FB668B7}"/>
              </a:ext>
            </a:extLst>
          </p:cNvPr>
          <p:cNvSpPr txBox="1"/>
          <p:nvPr/>
        </p:nvSpPr>
        <p:spPr>
          <a:xfrm>
            <a:off x="457199" y="2871777"/>
            <a:ext cx="8411378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La credenziale dell’utente viene rilasciata da un’entità fidata definita </a:t>
            </a:r>
            <a:r>
              <a:rPr lang="it-IT" sz="1600" b="1" dirty="0"/>
              <a:t>issuer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Esiste una «catena di fiducia» formata da una serie di </a:t>
            </a:r>
            <a:r>
              <a:rPr lang="it-IT" sz="1600" i="1" dirty="0"/>
              <a:t>issuer</a:t>
            </a:r>
            <a:r>
              <a:rPr lang="it-IT" sz="1600" dirty="0"/>
              <a:t> fidati partendo da un’unica firma di un’entità padre, definita </a:t>
            </a:r>
            <a:r>
              <a:rPr lang="it-IT" sz="1600" b="1" dirty="0"/>
              <a:t>certification authority</a:t>
            </a:r>
            <a:endParaRPr lang="it-IT" sz="1600" dirty="0"/>
          </a:p>
          <a:p>
            <a:pPr>
              <a:lnSpc>
                <a:spcPct val="150000"/>
              </a:lnSpc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L’utente presenta la credenziale nel proprio </a:t>
            </a:r>
            <a:r>
              <a:rPr lang="it-IT" sz="1600" i="1" dirty="0"/>
              <a:t>wallet </a:t>
            </a:r>
            <a:r>
              <a:rPr lang="it-IT" sz="1600" dirty="0"/>
              <a:t>e li presenta come </a:t>
            </a:r>
            <a:r>
              <a:rPr lang="it-IT" sz="1600" b="1" dirty="0"/>
              <a:t>holder</a:t>
            </a:r>
          </a:p>
          <a:p>
            <a:pPr>
              <a:lnSpc>
                <a:spcPct val="150000"/>
              </a:lnSpc>
            </a:pPr>
            <a:endParaRPr lang="it-IT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Il sito controlla la validità dei dati presentati assumendo il ruolo di </a:t>
            </a:r>
            <a:r>
              <a:rPr lang="it-IT" sz="1600" b="1" dirty="0"/>
              <a:t>verifier, </a:t>
            </a:r>
            <a:r>
              <a:rPr lang="it-IT" sz="1600" dirty="0"/>
              <a:t>leggendo i dati dalla blockchain (</a:t>
            </a:r>
            <a:r>
              <a:rPr lang="it-IT" sz="1600" i="1" dirty="0"/>
              <a:t>verifiable data registry</a:t>
            </a:r>
            <a:r>
              <a:rPr lang="it-IT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25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Zero Knowledge Proof (ZKP)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87229" y="6479700"/>
            <a:ext cx="699571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/ 15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4DE6A-0511-29DA-F6DD-701022EE8210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9ADA3-2F26-EAED-3262-1F462E0C5F49}"/>
              </a:ext>
            </a:extLst>
          </p:cNvPr>
          <p:cNvSpPr txBox="1"/>
          <p:nvPr/>
        </p:nvSpPr>
        <p:spPr>
          <a:xfrm>
            <a:off x="576062" y="3653572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Metodo crittografico in cui un'entità può dimostrare a un'altra entità di conoscere un determinato valore senza rivelare il valore effettivo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Occorre dimostrare l’appartenenza ad uno </a:t>
            </a:r>
            <a:r>
              <a:rPr lang="it-IT" sz="1800" i="1" dirty="0"/>
              <a:t>schema</a:t>
            </a:r>
            <a:r>
              <a:rPr lang="it-IT" sz="1800" dirty="0"/>
              <a:t> comune (la catena di fiducia), dimostrando che la credenziale è stata firmata da entità fidate e provando la correttezza di tutti i dati presenti</a:t>
            </a:r>
          </a:p>
        </p:txBody>
      </p:sp>
      <p:pic>
        <p:nvPicPr>
          <p:cNvPr id="12290" name="Picture 2" descr="CO6GC: Introduction to Zero-Knowledge Proofs (Part 1) - COSIC">
            <a:extLst>
              <a:ext uri="{FF2B5EF4-FFF2-40B4-BE49-F238E27FC236}">
                <a16:creationId xmlns:a16="http://schemas.microsoft.com/office/drawing/2014/main" id="{18B9B129-EEFA-1328-3A08-6EA063F7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5" y="1224311"/>
            <a:ext cx="5597430" cy="22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05376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Le caratteristiche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/ 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DF3E3C-D423-9AA2-3150-1F49E451CE59}"/>
              </a:ext>
            </a:extLst>
          </p:cNvPr>
          <p:cNvSpPr txBox="1"/>
          <p:nvPr/>
        </p:nvSpPr>
        <p:spPr>
          <a:xfrm>
            <a:off x="349949" y="2556996"/>
            <a:ext cx="8444101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Registrazione e login basate su un meccanismo 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     challenge-response </a:t>
            </a:r>
            <a:r>
              <a:rPr lang="it-IT" sz="1600" dirty="0"/>
              <a:t>per associare all’utente un </a:t>
            </a:r>
            <a:r>
              <a:rPr lang="it-IT" sz="1600" b="1" dirty="0"/>
              <a:t>Decentralized Identifier</a:t>
            </a:r>
            <a:r>
              <a:rPr lang="it-IT" sz="1600" dirty="0"/>
              <a:t> </a:t>
            </a:r>
          </a:p>
          <a:p>
            <a:pPr>
              <a:lnSpc>
                <a:spcPct val="150000"/>
              </a:lnSpc>
            </a:pPr>
            <a:r>
              <a:rPr lang="it-IT" sz="1600" dirty="0"/>
              <a:t>     firmato con la propria chiave privata</a:t>
            </a:r>
          </a:p>
          <a:p>
            <a:pPr>
              <a:lnSpc>
                <a:spcPct val="150000"/>
              </a:lnSpc>
            </a:pPr>
            <a:endParaRPr lang="it-IT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Implementazione della catena e di </a:t>
            </a:r>
            <a:r>
              <a:rPr lang="it-IT" sz="1600" b="1" dirty="0"/>
              <a:t>Self Sovereign Identity</a:t>
            </a:r>
            <a:r>
              <a:rPr lang="it-IT" sz="1600" dirty="0"/>
              <a:t> usando lo </a:t>
            </a:r>
          </a:p>
          <a:p>
            <a:pPr>
              <a:lnSpc>
                <a:spcPct val="150000"/>
              </a:lnSpc>
            </a:pPr>
            <a:r>
              <a:rPr lang="it-IT" sz="1600" i="1" dirty="0"/>
              <a:t>     smart contract</a:t>
            </a:r>
            <a:r>
              <a:rPr lang="it-IT" sz="1600" dirty="0"/>
              <a:t> dello stagista e laureando magistrale presso Ca’ Foscari</a:t>
            </a:r>
          </a:p>
          <a:p>
            <a:pPr>
              <a:lnSpc>
                <a:spcPct val="150000"/>
              </a:lnSpc>
            </a:pPr>
            <a:r>
              <a:rPr lang="it-IT" sz="1600" dirty="0"/>
              <a:t>     Alessio De Biasi</a:t>
            </a:r>
          </a:p>
          <a:p>
            <a:pPr>
              <a:lnSpc>
                <a:spcPct val="150000"/>
              </a:lnSpc>
            </a:pPr>
            <a:endParaRPr lang="it-IT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Meccanismo di verifica dell’età dell’utente in base ai limiti d’età del singolo film basato sulla presentazione di credenziali con </a:t>
            </a:r>
            <a:r>
              <a:rPr lang="it-IT" sz="1600" b="1" dirty="0"/>
              <a:t>Zero Knowledge Proof</a:t>
            </a:r>
            <a:endParaRPr lang="it-IT" sz="1600" dirty="0"/>
          </a:p>
        </p:txBody>
      </p:sp>
      <p:pic>
        <p:nvPicPr>
          <p:cNvPr id="3" name="Immagine 2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5D45E86E-072D-87D3-D6AA-4D89B2303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195" y="960733"/>
            <a:ext cx="2347607" cy="14145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90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Verifica dell’età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/ 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17CC8-78DB-5953-DFB9-5FE391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5" y="1056823"/>
            <a:ext cx="4945809" cy="20804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1341A-03BB-842C-FDE5-DDB2BE11C067}"/>
              </a:ext>
            </a:extLst>
          </p:cNvPr>
          <p:cNvSpPr txBox="1"/>
          <p:nvPr/>
        </p:nvSpPr>
        <p:spPr>
          <a:xfrm>
            <a:off x="565046" y="3137264"/>
            <a:ext cx="8411378" cy="300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Credential</a:t>
            </a:r>
            <a:r>
              <a:rPr lang="it-IT" sz="1600" dirty="0"/>
              <a:t> con i dati dell’utente e il </a:t>
            </a:r>
            <a:r>
              <a:rPr lang="it-IT" sz="1600" b="1" dirty="0"/>
              <a:t>Decentralized Identifier</a:t>
            </a:r>
            <a:r>
              <a:rPr lang="it-IT" sz="1600" dirty="0"/>
              <a:t> usato in fase di autenticazione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Presentation </a:t>
            </a:r>
            <a:r>
              <a:rPr lang="it-IT" sz="1600" dirty="0"/>
              <a:t>usando come prova di correttezza della credenziale presente lo schema </a:t>
            </a:r>
            <a:r>
              <a:rPr lang="it-IT" sz="1600" i="1" dirty="0"/>
              <a:t>CLSignature2019, </a:t>
            </a:r>
            <a:r>
              <a:rPr lang="it-IT" sz="1600" dirty="0"/>
              <a:t>utile per </a:t>
            </a:r>
            <a:r>
              <a:rPr lang="it-IT" sz="1600" b="1" dirty="0"/>
              <a:t>Zero Knowledge Proof</a:t>
            </a: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Risoluzione delle firme digitali presenti e verifica della catena di fiducia usando </a:t>
            </a:r>
          </a:p>
          <a:p>
            <a:pPr>
              <a:lnSpc>
                <a:spcPct val="150000"/>
              </a:lnSpc>
            </a:pPr>
            <a:r>
              <a:rPr lang="it-IT" sz="1600" b="1" dirty="0"/>
              <a:t>      Self Sovereign Identity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93727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76212" y="6479700"/>
            <a:ext cx="710588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 / 15</a:t>
            </a:r>
          </a:p>
        </p:txBody>
      </p:sp>
      <p:pic>
        <p:nvPicPr>
          <p:cNvPr id="7170" name="Picture 2" descr="Un'introduzione a React e React Native | Wildix">
            <a:extLst>
              <a:ext uri="{FF2B5EF4-FFF2-40B4-BE49-F238E27FC236}">
                <a16:creationId xmlns:a16="http://schemas.microsoft.com/office/drawing/2014/main" id="{097556FB-6377-5C7D-5DFD-03DF789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3" y="2177201"/>
            <a:ext cx="2407185" cy="12515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cript — Vikipediya">
            <a:extLst>
              <a:ext uri="{FF2B5EF4-FFF2-40B4-BE49-F238E27FC236}">
                <a16:creationId xmlns:a16="http://schemas.microsoft.com/office/drawing/2014/main" id="{03494352-77F8-D8E1-E734-D3AB0CE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1" y="2125472"/>
            <a:ext cx="1280155" cy="12801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28C62CD-1569-7742-D079-FE7AC4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02" y="1959420"/>
            <a:ext cx="1382154" cy="15828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D30B9-F50D-4DAB-07E5-9D6CBEED230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385CE7D4-3BE8-01B0-EE16-01604CCA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41776"/>
            <a:ext cx="2407185" cy="15174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cture of a Contract in Solidity - Knoldus Blogs">
            <a:extLst>
              <a:ext uri="{FF2B5EF4-FFF2-40B4-BE49-F238E27FC236}">
                <a16:creationId xmlns:a16="http://schemas.microsoft.com/office/drawing/2014/main" id="{46F92C40-15A4-A629-60FC-3741812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3" y="4536533"/>
            <a:ext cx="2655065" cy="12072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hat by Nomic Foundation | Grants | Gitcoin">
            <a:extLst>
              <a:ext uri="{FF2B5EF4-FFF2-40B4-BE49-F238E27FC236}">
                <a16:creationId xmlns:a16="http://schemas.microsoft.com/office/drawing/2014/main" id="{30C1B148-5C4F-27CD-2A68-E638B0D8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76" y="4278411"/>
            <a:ext cx="1560912" cy="1567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084100-BA73-9297-FD13-F7E08B272167}"/>
              </a:ext>
            </a:extLst>
          </p:cNvPr>
          <p:cNvSpPr txBox="1"/>
          <p:nvPr/>
        </p:nvSpPr>
        <p:spPr>
          <a:xfrm>
            <a:off x="4050956" y="1218855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A0D7E-A3D4-F63F-E132-A01B804A989B}"/>
              </a:ext>
            </a:extLst>
          </p:cNvPr>
          <p:cNvSpPr txBox="1"/>
          <p:nvPr/>
        </p:nvSpPr>
        <p:spPr>
          <a:xfrm>
            <a:off x="3144468" y="3892180"/>
            <a:ext cx="3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Back-end e smart contract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DAC291-0455-A432-3514-B2FB52B09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329" y="1959420"/>
            <a:ext cx="1234899" cy="15900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9742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 / 15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E6CDD-3536-681B-75D3-0738161D36B5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14618" y="1223907"/>
            <a:ext cx="841137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Soddisfazione totale degli obiettivi obbligatori e desiderabili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standardizzate, con molti sviluppi futuri e importante oggetto di ricerca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e maturazione professionale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15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28185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3967110" y="1238705"/>
            <a:ext cx="440168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Software house italiana nata a Napoli nel 2002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Servizi di consulenza specialistica in ambito web, mobile, sicurezza e networking</a:t>
            </a:r>
          </a:p>
          <a:p>
            <a:pPr>
              <a:lnSpc>
                <a:spcPct val="150000"/>
              </a:lnSpc>
            </a:pPr>
            <a:endParaRPr lang="it-IT" sz="1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E46C6F0-5445-894E-B4C3-ADD0E58D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94" y="4157746"/>
            <a:ext cx="1676545" cy="18594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70F8B12-AB90-8521-4F26-8D0227FBC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261" y="4145197"/>
            <a:ext cx="1373477" cy="18845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6459507-1F3A-7DC4-6B85-197F9EFE9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877" y="4142506"/>
            <a:ext cx="1735545" cy="18746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L’idea del progetto: Blockchain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15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47B9970-1EBD-2331-FECA-89863CCA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0" y="960733"/>
            <a:ext cx="1827395" cy="1804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2780303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Struttura dati basata su un consenso distribuito tra i partecipanti secondo protocolli definiti a priori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salvati come hash in blocchi a catena e firmati digitalmente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Immutabilità dei dati e tracciabilità completa senza intermediari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Informazioni salvate in modo trasparente e decentralizzato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CF2A72-7872-93A9-84C8-A66A636CCB4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2573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per il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/ 15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554467" y="3105511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Applicazione della tecnologia blockchain ad un caso d’uso reale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di standard di identità digitale connessi e loro applicazione all’interno di una maschera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sistema di riconoscimento basato su metodi sicuri, attento alla privacy e senza divulgazione di informazioni personali</a:t>
            </a:r>
          </a:p>
        </p:txBody>
      </p:sp>
      <p:pic>
        <p:nvPicPr>
          <p:cNvPr id="4102" name="Picture 6" descr="Cos'è l'identità digitale e come proteggerla | Delphi Ethica">
            <a:extLst>
              <a:ext uri="{FF2B5EF4-FFF2-40B4-BE49-F238E27FC236}">
                <a16:creationId xmlns:a16="http://schemas.microsoft.com/office/drawing/2014/main" id="{CD32B4E2-D5B2-6E26-D834-4EE26974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0" y="1192665"/>
            <a:ext cx="2853369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ryptography — ENISA">
            <a:extLst>
              <a:ext uri="{FF2B5EF4-FFF2-40B4-BE49-F238E27FC236}">
                <a16:creationId xmlns:a16="http://schemas.microsoft.com/office/drawing/2014/main" id="{9E3388D8-90E7-B2F2-B7E7-5781BBB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32" y="1192665"/>
            <a:ext cx="2853368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BDEBB1-1C09-8F02-1B50-63744CEC798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37824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/ 15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1374020"/>
            <a:ext cx="6516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sito di un cinema applicando questo sistema per film soggetti a limite d’età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Verifica dell’identità utente con un meccanismo basato su </a:t>
            </a:r>
            <a:r>
              <a:rPr lang="it-IT" sz="1800" b="1" dirty="0"/>
              <a:t>Self Sovereign Identity</a:t>
            </a:r>
            <a:r>
              <a:rPr lang="it-IT" sz="1800" dirty="0"/>
              <a:t> 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Utilizzo dell’ambiente blockchain </a:t>
            </a:r>
            <a:r>
              <a:rPr lang="it-IT" sz="1800" i="1" dirty="0"/>
              <a:t>Ethereum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</a:t>
            </a:r>
            <a:r>
              <a:rPr lang="it-IT" sz="1800" dirty="0"/>
              <a:t> basato sulle librerie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web3.js </a:t>
            </a:r>
            <a:r>
              <a:rPr lang="it-IT" sz="1800" dirty="0"/>
              <a:t>oppure </a:t>
            </a:r>
            <a:r>
              <a:rPr lang="it-IT" sz="1800" b="1" dirty="0"/>
              <a:t>ethers.js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AE124-F33C-D377-D7C6-EB08FBEA56AC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198" name="Picture 6" descr="Ethereum - Wikipedia">
            <a:extLst>
              <a:ext uri="{FF2B5EF4-FFF2-40B4-BE49-F238E27FC236}">
                <a16:creationId xmlns:a16="http://schemas.microsoft.com/office/drawing/2014/main" id="{EEE8273D-EF16-B668-B409-71F0704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5" y="2544896"/>
            <a:ext cx="1060515" cy="17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Decentralized Identifiers (DID)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/ 15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DBC7F-EB2B-D509-3930-D73443D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316861"/>
            <a:ext cx="4435224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2627615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Identificatori alfanumerici permanenti come degli URL, associati ad un’entità verificabile (</a:t>
            </a:r>
            <a:r>
              <a:rPr lang="it-IT" sz="1800" i="1" dirty="0"/>
              <a:t>risolvibili</a:t>
            </a:r>
            <a:r>
              <a:rPr lang="it-IT" sz="1800" dirty="0"/>
              <a:t>), gestiti dall’utente (</a:t>
            </a:r>
            <a:r>
              <a:rPr lang="it-IT" sz="1800" i="1" dirty="0"/>
              <a:t>controller</a:t>
            </a:r>
            <a:r>
              <a:rPr lang="it-IT" sz="1800" dirty="0"/>
              <a:t>) e senza controllo centrale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Ad essi è associato un documento che descrive il soggetto associato e i metodi di autenticazione sicuri (</a:t>
            </a:r>
            <a:r>
              <a:rPr lang="it-IT" sz="1800" i="1" dirty="0"/>
              <a:t>DID </a:t>
            </a:r>
            <a:r>
              <a:rPr lang="it-IT" sz="1800" dirty="0"/>
              <a:t>Method), chiamato </a:t>
            </a:r>
            <a:r>
              <a:rPr lang="it-IT" sz="1800" i="1" dirty="0"/>
              <a:t>DID Document</a:t>
            </a:r>
            <a:endParaRPr lang="it-IT" sz="1800" dirty="0"/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Permettono un accesso sicuro senza dipendere da enti di terze parti, crittografati con la propria chiave privata e la chiave pubblica di un’entità fidata</a:t>
            </a:r>
          </a:p>
        </p:txBody>
      </p:sp>
    </p:spTree>
    <p:extLst>
      <p:ext uri="{BB962C8B-B14F-4D97-AF65-F5344CB8AC3E}">
        <p14:creationId xmlns:p14="http://schemas.microsoft.com/office/powerpoint/2010/main" val="20834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Credentials (VC)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/ 15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8" y="3814127"/>
            <a:ext cx="8411378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Credenziali rilasciate da un’entità fidata firmate con la sua chiave pubblica, la chiave privata dell’utente e contenente il </a:t>
            </a:r>
            <a:r>
              <a:rPr lang="it-IT" sz="1600" b="1" dirty="0"/>
              <a:t>Decentralized Identifier </a:t>
            </a:r>
            <a:r>
              <a:rPr lang="it-IT" sz="1600" dirty="0"/>
              <a:t>come prova certa di identità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/>
              <a:t>Create in formato JSON, contengono un’entità che afferma con certezza il rilascio </a:t>
            </a:r>
            <a:r>
              <a:rPr lang="it-IT" sz="1600" i="1" dirty="0"/>
              <a:t>(claim</a:t>
            </a:r>
            <a:r>
              <a:rPr lang="it-IT" sz="1600" dirty="0"/>
              <a:t>)</a:t>
            </a:r>
            <a:r>
              <a:rPr lang="it-IT" sz="1600" i="1" dirty="0"/>
              <a:t>,</a:t>
            </a:r>
            <a:r>
              <a:rPr lang="it-IT" sz="1600" dirty="0"/>
              <a:t> gli attributi base dell’utente che le presenta (</a:t>
            </a:r>
            <a:r>
              <a:rPr lang="it-IT" sz="1600" i="1" dirty="0"/>
              <a:t>metadata</a:t>
            </a:r>
            <a:r>
              <a:rPr lang="it-IT" sz="1600" dirty="0"/>
              <a:t>) e la prova crittografica in formato hash di autenticità (</a:t>
            </a:r>
            <a:r>
              <a:rPr lang="it-IT" sz="1600" i="1" dirty="0"/>
              <a:t>proof)</a:t>
            </a:r>
            <a:endParaRPr lang="it-IT" sz="1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5F3B9-375F-36F7-A897-5EF3D33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92" y="898459"/>
            <a:ext cx="3511991" cy="25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Presentations (VP)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/ 15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881021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composti da una o più </a:t>
            </a:r>
            <a:r>
              <a:rPr lang="it-IT" sz="1800" b="1" dirty="0"/>
              <a:t>Verifiable Credentials (VC) </a:t>
            </a:r>
            <a:r>
              <a:rPr lang="it-IT" sz="1800" dirty="0"/>
              <a:t>che presentano un insieme di dati codificati con una prova crittografica di non manomissione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Consentono di esprimere i dati degli utenti in modo tale da permetterne una verifica certa attraverso delle prove comuni di autenticazione (</a:t>
            </a:r>
            <a:r>
              <a:rPr lang="it-IT" sz="1800" i="1" dirty="0"/>
              <a:t>proofs</a:t>
            </a:r>
            <a:r>
              <a:rPr lang="it-IT" sz="1800" dirty="0"/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F2B6B-54EF-F1F4-4716-4A87DE7D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70" y="1103244"/>
            <a:ext cx="3504860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Self Sovereign Identity (SSI)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/ 15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C3CD3F-C8A8-D209-388E-4B4A33CEDCE9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222" name="Picture 6" descr="Self-Sovereign Identity: The Ultimate Guide 2023">
            <a:extLst>
              <a:ext uri="{FF2B5EF4-FFF2-40B4-BE49-F238E27FC236}">
                <a16:creationId xmlns:a16="http://schemas.microsoft.com/office/drawing/2014/main" id="{09F55CBB-51C7-5E83-2919-99CA1908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4" y="1057903"/>
            <a:ext cx="5395492" cy="28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5CC9D-8E75-89CA-B68F-D5179B09A601}"/>
              </a:ext>
            </a:extLst>
          </p:cNvPr>
          <p:cNvSpPr txBox="1"/>
          <p:nvPr/>
        </p:nvSpPr>
        <p:spPr>
          <a:xfrm>
            <a:off x="457199" y="4039743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che dà il controllo all’utente dei propri dati personali, associando un’identità specifica, portabile tra più sistemi e minimizzando i dati scambiati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Identificazione univoca tramite un </a:t>
            </a:r>
            <a:r>
              <a:rPr lang="it-IT" sz="1800" b="1" dirty="0"/>
              <a:t>Decentralized Identifier</a:t>
            </a:r>
            <a:r>
              <a:rPr lang="it-IT" sz="1800" dirty="0"/>
              <a:t> firmato con chiave private dell’utente e chiave pubblica di un’entità fidata in blockchain</a:t>
            </a:r>
          </a:p>
        </p:txBody>
      </p:sp>
    </p:spTree>
    <p:extLst>
      <p:ext uri="{BB962C8B-B14F-4D97-AF65-F5344CB8AC3E}">
        <p14:creationId xmlns:p14="http://schemas.microsoft.com/office/powerpoint/2010/main" val="2377230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921</Words>
  <Application>Microsoft Office PowerPoint</Application>
  <PresentationFormat>Presentazione su schermo (4:3)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Source Sans Pro</vt:lpstr>
      <vt:lpstr>Calibri</vt:lpstr>
      <vt:lpstr>Arial</vt:lpstr>
      <vt:lpstr>Cuprum</vt:lpstr>
      <vt:lpstr>Custom</vt:lpstr>
      <vt:lpstr>Simple Light</vt:lpstr>
      <vt:lpstr>Presentazione standard di PowerPoint</vt:lpstr>
      <vt:lpstr>L’azienda</vt:lpstr>
      <vt:lpstr>L’idea del progetto: Blockchain</vt:lpstr>
      <vt:lpstr>Obiettivi per il progetto</vt:lpstr>
      <vt:lpstr>Requisiti del progetto</vt:lpstr>
      <vt:lpstr>Decentralized Identifiers (DID)</vt:lpstr>
      <vt:lpstr>Verifiable Credentials (VC)</vt:lpstr>
      <vt:lpstr>Verifiable Presentations (VP)</vt:lpstr>
      <vt:lpstr>Self Sovereign Identity (SSI)</vt:lpstr>
      <vt:lpstr>Catena di fiducia</vt:lpstr>
      <vt:lpstr>Zero Knowledge Proof (ZKP)</vt:lpstr>
      <vt:lpstr>Le caratteristiche del progetto</vt:lpstr>
      <vt:lpstr>Verifica dell’età</vt:lpstr>
      <vt:lpstr>Tecnologie del progetto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66</cp:revision>
  <dcterms:created xsi:type="dcterms:W3CDTF">2023-06-16T08:05:42Z</dcterms:created>
  <dcterms:modified xsi:type="dcterms:W3CDTF">2023-07-10T09:08:45Z</dcterms:modified>
</cp:coreProperties>
</file>