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67" r:id="rId5"/>
    <p:sldId id="269" r:id="rId6"/>
    <p:sldId id="274" r:id="rId7"/>
    <p:sldId id="268" r:id="rId8"/>
    <p:sldId id="277" r:id="rId9"/>
    <p:sldId id="276" r:id="rId10"/>
    <p:sldId id="270" r:id="rId11"/>
    <p:sldId id="275" r:id="rId12"/>
    <p:sldId id="271" r:id="rId13"/>
    <p:sldId id="279" r:id="rId14"/>
    <p:sldId id="266" r:id="rId15"/>
    <p:sldId id="278" r:id="rId16"/>
    <p:sldId id="272" r:id="rId17"/>
    <p:sldId id="265" r:id="rId1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uprum" panose="020B0604020202020204" charset="0"/>
      <p:regular r:id="rId25"/>
      <p:bold r:id="rId26"/>
      <p:italic r:id="rId27"/>
      <p:boldItalic r:id="rId28"/>
    </p:embeddedFont>
    <p:embeddedFont>
      <p:font typeface="Source Sans Pro" panose="020B0503030403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73" autoAdjust="0"/>
    <p:restoredTop sz="86441" autoAdjust="0"/>
  </p:normalViewPr>
  <p:slideViewPr>
    <p:cSldViewPr snapToGrid="0">
      <p:cViewPr>
        <p:scale>
          <a:sx n="50" d="100"/>
          <a:sy n="50" d="100"/>
        </p:scale>
        <p:origin x="600" y="5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CF3FACD-E40D-F1E0-98AF-AE77CC219F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598EC47-E7FB-B24B-2DA1-71F5DFC806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9F890-3609-4E18-B68A-510CF7125ACB}" type="datetimeFigureOut">
              <a:rPr lang="it-IT" smtClean="0"/>
              <a:t>21/06/2023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5BF35B0-3127-1F1A-553E-7987606AC0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14B9BE9-E5C6-480C-0B4B-8F8DEA543D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E2708-3085-411A-9778-68DAEF1DE1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12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9723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7548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1103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7132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4482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6887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9813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7493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0588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544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3216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2365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2295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008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ource Sans Pro"/>
              <a:buChar char="●"/>
              <a:defRPr sz="3000" b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960725"/>
            <a:ext cx="8229600" cy="5578500"/>
          </a:xfrm>
          <a:prstGeom prst="rect">
            <a:avLst/>
          </a:prstGeom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rtl="0">
              <a:spcBef>
                <a:spcPts val="13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8300" rtl="0">
              <a:spcBef>
                <a:spcPts val="7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8300" rtl="0">
              <a:spcBef>
                <a:spcPts val="5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68300" rtl="0">
              <a:spcBef>
                <a:spcPts val="200"/>
              </a:spcBef>
              <a:spcAft>
                <a:spcPts val="20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subTitle" idx="2"/>
          </p:nvPr>
        </p:nvSpPr>
        <p:spPr>
          <a:xfrm>
            <a:off x="4404025" y="-324175"/>
            <a:ext cx="2916300" cy="1129200"/>
          </a:xfrm>
          <a:prstGeom prst="rect">
            <a:avLst/>
          </a:prstGeom>
        </p:spPr>
        <p:txBody>
          <a:bodyPr spcFirstLastPara="1" wrap="square" lIns="82925" tIns="82925" rIns="82925" bIns="829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300"/>
              </a:spcBef>
              <a:spcAft>
                <a:spcPts val="1300"/>
              </a:spcAft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23" name="Shape 23" descr="unipd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4575" y="51550"/>
            <a:ext cx="1460950" cy="6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/>
          <p:nvPr/>
        </p:nvSpPr>
        <p:spPr>
          <a:xfrm>
            <a:off x="7392000" y="0"/>
            <a:ext cx="1752000" cy="711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400" y="-92125"/>
            <a:ext cx="2130600" cy="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6480" y="1604328"/>
            <a:ext cx="8190600" cy="44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marR="0" lvl="0" indent="-3111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marR="0" lvl="1" indent="-311150" algn="l" rtl="0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marR="0" lvl="2" indent="-311150" algn="l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marR="0" lvl="3" indent="-3111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marR="0" lvl="4" indent="-31115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marR="0" lvl="5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marR="0" lvl="6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marR="0" lvl="7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marR="0" lvl="8" indent="-311150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64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7680" y="6247376"/>
            <a:ext cx="28614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48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sz="1300"/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2500" cy="7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20" y="6215693"/>
            <a:ext cx="9142500" cy="6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62720" y="-184339"/>
            <a:ext cx="81906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8163359" y="6559888"/>
            <a:ext cx="456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50" tIns="42450" rIns="81650" bIns="4245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D9CFAB"/>
              </a:buClr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r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900">
                <a:solidFill>
                  <a:srgbClr val="D9CFAB"/>
                </a:solidFill>
              </a:rPr>
              <a:t>10</a:t>
            </a:r>
            <a:endParaRPr sz="13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19225" y="0"/>
            <a:ext cx="9163206" cy="6553170"/>
          </a:xfrm>
          <a:prstGeom prst="flowChartDocument">
            <a:avLst/>
          </a:prstGeom>
          <a:solidFill>
            <a:srgbClr val="66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19300" y="-1"/>
            <a:ext cx="9163206" cy="6476976"/>
          </a:xfrm>
          <a:prstGeom prst="flowChartDocument">
            <a:avLst/>
          </a:prstGeom>
          <a:solidFill>
            <a:srgbClr val="9900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Shape 85"/>
          <p:cNvSpPr txBox="1"/>
          <p:nvPr/>
        </p:nvSpPr>
        <p:spPr>
          <a:xfrm>
            <a:off x="-19300" y="1177320"/>
            <a:ext cx="9144000" cy="18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VerifiedMovies: il cinema in piena sicurezza con </a:t>
            </a:r>
          </a:p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l’uso della blockchain</a:t>
            </a:r>
            <a:endParaRPr sz="24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Shape 86"/>
          <p:cNvCxnSpPr/>
          <p:nvPr/>
        </p:nvCxnSpPr>
        <p:spPr>
          <a:xfrm>
            <a:off x="666551" y="2819399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7" name="Shape 87"/>
          <p:cNvCxnSpPr/>
          <p:nvPr/>
        </p:nvCxnSpPr>
        <p:spPr>
          <a:xfrm>
            <a:off x="685800" y="1219200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8" name="Shape 88"/>
          <p:cNvSpPr txBox="1"/>
          <p:nvPr/>
        </p:nvSpPr>
        <p:spPr>
          <a:xfrm>
            <a:off x="1447800" y="228601"/>
            <a:ext cx="3708094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UNIVERSITY OF PADUA</a:t>
            </a:r>
            <a:endParaRPr sz="1800" dirty="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UNIVERSITA’ DEGLI STUDI DI PADOVA</a:t>
            </a:r>
          </a:p>
        </p:txBody>
      </p:sp>
      <p:sp>
        <p:nvSpPr>
          <p:cNvPr id="89" name="Shape 89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99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-357450" y="2666200"/>
            <a:ext cx="98589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2400"/>
              </a:spcBef>
            </a:pPr>
            <a:r>
              <a:rPr lang="it-IT" sz="2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Dipartimento di Matematica “Tullio Levi Civita”</a:t>
            </a:r>
          </a:p>
          <a:p>
            <a:pPr algn="ctr">
              <a:lnSpc>
                <a:spcPct val="115000"/>
              </a:lnSpc>
              <a:spcBef>
                <a:spcPts val="2400"/>
              </a:spcBef>
            </a:pPr>
            <a:r>
              <a:rPr lang="it-IT" sz="1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Corso di Laurea in Informatica</a:t>
            </a:r>
          </a:p>
          <a:p>
            <a:pPr algn="ctr">
              <a:lnSpc>
                <a:spcPct val="115000"/>
              </a:lnSpc>
              <a:spcBef>
                <a:spcPts val="2400"/>
              </a:spcBef>
            </a:pPr>
            <a:r>
              <a:rPr lang="it-IT" sz="1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Esame di Laurea - 21 Luglio 2023</a:t>
            </a:r>
          </a:p>
          <a:p>
            <a:pPr marL="0" lvl="0" indent="0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Laureando: Gabriel Rovesti - Matricola n. 2009088</a:t>
            </a:r>
          </a:p>
          <a:p>
            <a:pPr marL="0" lvl="0" indent="0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Relatrice: Prof.ssa Ombretta Gaggi </a:t>
            </a:r>
          </a:p>
        </p:txBody>
      </p:sp>
      <p:pic>
        <p:nvPicPr>
          <p:cNvPr id="93" name="Shape 93" descr="unipdlogo.png"/>
          <p:cNvPicPr preferRelativeResize="0"/>
          <p:nvPr/>
        </p:nvPicPr>
        <p:blipFill rotWithShape="1">
          <a:blip r:embed="rId3">
            <a:alphaModFix/>
          </a:blip>
          <a:srcRect r="50721"/>
          <a:stretch/>
        </p:blipFill>
        <p:spPr>
          <a:xfrm>
            <a:off x="711125" y="283663"/>
            <a:ext cx="781250" cy="70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 descr="http://www.math.unipd.it/it/img/layout/logoD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8525" y="5996550"/>
            <a:ext cx="3158976" cy="480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hape 87">
            <a:extLst>
              <a:ext uri="{FF2B5EF4-FFF2-40B4-BE49-F238E27FC236}">
                <a16:creationId xmlns:a16="http://schemas.microsoft.com/office/drawing/2014/main" id="{2B94E8AE-653C-3F8A-BC70-8EC94E6E79DC}"/>
              </a:ext>
            </a:extLst>
          </p:cNvPr>
          <p:cNvCxnSpPr/>
          <p:nvPr/>
        </p:nvCxnSpPr>
        <p:spPr>
          <a:xfrm>
            <a:off x="676178" y="4797846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Catena di fiducia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009263" y="6479700"/>
            <a:ext cx="677537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10 / 16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A5EBC4C-818A-D1A0-4850-563BBE96D06F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167B32F-B449-828D-7941-D29523056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013" y="894284"/>
            <a:ext cx="4177749" cy="209534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8FF9962-58D5-62B8-AB06-716C1FB668B7}"/>
              </a:ext>
            </a:extLst>
          </p:cNvPr>
          <p:cNvSpPr txBox="1"/>
          <p:nvPr/>
        </p:nvSpPr>
        <p:spPr>
          <a:xfrm>
            <a:off x="457199" y="2892490"/>
            <a:ext cx="8411378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La credenziale dell’utente viene emessa da un’entità fidata chiamata </a:t>
            </a:r>
            <a:r>
              <a:rPr lang="it-IT" sz="1800" b="1" dirty="0"/>
              <a:t>issuer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Esiste una «catena di fiducia» formata da una serie di </a:t>
            </a:r>
            <a:r>
              <a:rPr lang="it-IT" sz="1800" i="1" dirty="0"/>
              <a:t>issuer</a:t>
            </a:r>
            <a:r>
              <a:rPr lang="it-IT" sz="1800" dirty="0"/>
              <a:t> fidati partendo da un’unica firma di un’entità padre, definita </a:t>
            </a:r>
            <a:r>
              <a:rPr lang="it-IT" sz="1800" b="1" dirty="0"/>
              <a:t>certification authority</a:t>
            </a:r>
            <a:endParaRPr lang="it-IT" sz="1800" dirty="0"/>
          </a:p>
          <a:p>
            <a:pPr>
              <a:lnSpc>
                <a:spcPct val="150000"/>
              </a:lnSpc>
            </a:pPr>
            <a:endParaRPr lang="it-IT" sz="1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L’utente fornisce questa credenziale come prova in qualità di </a:t>
            </a:r>
            <a:r>
              <a:rPr lang="it-IT" sz="1800" b="1" dirty="0"/>
              <a:t>holder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Il sito attiva un meccanismo di verifica assumendo il ruolo di </a:t>
            </a:r>
            <a:r>
              <a:rPr lang="it-IT" sz="1800" b="1" dirty="0"/>
              <a:t>verifier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362588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Zero Knowledge Proof (ZKP)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7987229" y="6479700"/>
            <a:ext cx="699571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11 / 16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884DE6A-0511-29DA-F6DD-701022EE8210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19ADA3-2F26-EAED-3262-1F462E0C5F49}"/>
              </a:ext>
            </a:extLst>
          </p:cNvPr>
          <p:cNvSpPr txBox="1"/>
          <p:nvPr/>
        </p:nvSpPr>
        <p:spPr>
          <a:xfrm>
            <a:off x="576062" y="3708416"/>
            <a:ext cx="8411378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Metodo crittografico in cui un'entità può dimostrare a un'altra entità di conoscere un determinato valore senza rivelare il valore effettivo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Occorre dimostrare l’appartenenza ad uno </a:t>
            </a:r>
            <a:r>
              <a:rPr lang="it-IT" sz="1800" i="1" dirty="0"/>
              <a:t>schema</a:t>
            </a:r>
            <a:r>
              <a:rPr lang="it-IT" sz="1800" dirty="0"/>
              <a:t> comune (la catena di fiducia), dimostrando che tutte le credenziali sono state firmate da entità fidate e provando la correttezza di ognuna </a:t>
            </a:r>
          </a:p>
        </p:txBody>
      </p:sp>
      <p:pic>
        <p:nvPicPr>
          <p:cNvPr id="12290" name="Picture 2" descr="CO6GC: Introduction to Zero-Knowledge Proofs (Part 1) - COSIC">
            <a:extLst>
              <a:ext uri="{FF2B5EF4-FFF2-40B4-BE49-F238E27FC236}">
                <a16:creationId xmlns:a16="http://schemas.microsoft.com/office/drawing/2014/main" id="{18B9B129-EEFA-1328-3A08-6EA063F7E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85" y="1224311"/>
            <a:ext cx="5597430" cy="222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86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Il progetto: VerifiedMovies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7772400" y="6479700"/>
            <a:ext cx="9144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12 / 16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491E27B-1C39-7BE6-6BC4-C75C7A0B477E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0401EF2-BEDC-6D71-955C-3C206AA9A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385" y="3716223"/>
            <a:ext cx="5022015" cy="239288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7D6EE93F-983E-2621-1499-EB1F2990B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385" y="990388"/>
            <a:ext cx="5037257" cy="2438611"/>
          </a:xfrm>
          <a:prstGeom prst="rect">
            <a:avLst/>
          </a:prstGeom>
        </p:spPr>
      </p:pic>
      <p:pic>
        <p:nvPicPr>
          <p:cNvPr id="16" name="Immagine 15" descr="Immagine che contiene testo, Carattere, logo, schermata&#10;&#10;Descrizione generata automaticamente">
            <a:extLst>
              <a:ext uri="{FF2B5EF4-FFF2-40B4-BE49-F238E27FC236}">
                <a16:creationId xmlns:a16="http://schemas.microsoft.com/office/drawing/2014/main" id="{6089DA83-68E0-2F46-77DD-DADD1D4E4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735" y="2474678"/>
            <a:ext cx="3167629" cy="19086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8649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05376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Il progetto: VerifiedMovies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7772400" y="6479700"/>
            <a:ext cx="9144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13 / 16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491E27B-1C39-7BE6-6BC4-C75C7A0B477E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5DF3E3C-D423-9AA2-3150-1F49E451CE59}"/>
              </a:ext>
            </a:extLst>
          </p:cNvPr>
          <p:cNvSpPr txBox="1"/>
          <p:nvPr/>
        </p:nvSpPr>
        <p:spPr>
          <a:xfrm>
            <a:off x="457199" y="1330990"/>
            <a:ext cx="8298950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Funzionalità di registrazione e login basate su un meccanismo </a:t>
            </a:r>
          </a:p>
          <a:p>
            <a:pPr>
              <a:lnSpc>
                <a:spcPct val="150000"/>
              </a:lnSpc>
            </a:pPr>
            <a:r>
              <a:rPr lang="it-IT" sz="1800" i="1" dirty="0"/>
              <a:t>     challenge-response </a:t>
            </a:r>
            <a:r>
              <a:rPr lang="it-IT" sz="1800" dirty="0"/>
              <a:t>per associare all’utente un </a:t>
            </a:r>
            <a:r>
              <a:rPr lang="it-IT" sz="1800" b="1" i="1" dirty="0"/>
              <a:t>Decentralized Identifier</a:t>
            </a:r>
            <a:r>
              <a:rPr lang="it-IT" sz="1800" dirty="0"/>
              <a:t> </a:t>
            </a:r>
          </a:p>
          <a:p>
            <a:pPr>
              <a:lnSpc>
                <a:spcPct val="150000"/>
              </a:lnSpc>
            </a:pPr>
            <a:r>
              <a:rPr lang="it-IT" sz="1800" dirty="0"/>
              <a:t>     firmato con la propria chiave privata</a:t>
            </a:r>
          </a:p>
          <a:p>
            <a:pPr>
              <a:lnSpc>
                <a:spcPct val="150000"/>
              </a:lnSpc>
            </a:pPr>
            <a:endParaRPr lang="it-IT" sz="1800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Implementazione della libreria che realizza </a:t>
            </a:r>
            <a:r>
              <a:rPr lang="it-IT" sz="1800" b="1" dirty="0"/>
              <a:t>Self Sovereign Identity</a:t>
            </a:r>
            <a:r>
              <a:rPr lang="it-IT" sz="1800" dirty="0"/>
              <a:t> usando lo </a:t>
            </a:r>
            <a:r>
              <a:rPr lang="it-IT" sz="1800" i="1" dirty="0"/>
              <a:t>smart contract</a:t>
            </a:r>
            <a:r>
              <a:rPr lang="it-IT" sz="1800" dirty="0"/>
              <a:t> del laureando magistrale in Informatica presso Ca’ Foscari Alessio De Biasi</a:t>
            </a:r>
          </a:p>
          <a:p>
            <a:pPr>
              <a:lnSpc>
                <a:spcPct val="150000"/>
              </a:lnSpc>
            </a:pPr>
            <a:endParaRPr lang="it-IT" sz="1800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Meccanismo di verifica dell’età dell’utente in base ai limiti d’età di un certo film basato sulla presentazione di credenziali con </a:t>
            </a:r>
            <a:r>
              <a:rPr lang="it-IT" sz="1800" b="1" dirty="0"/>
              <a:t>Zero Knowledge Proof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213906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Codifica: Verifica dell’età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7772400" y="6479700"/>
            <a:ext cx="9144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14 / 16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491E27B-1C39-7BE6-6BC4-C75C7A0B477E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A217CC8-78DB-5953-DFB9-5FE3913A3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095" y="1056823"/>
            <a:ext cx="4945809" cy="208044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F81341A-03BB-842C-FDE5-DDB2BE11C067}"/>
              </a:ext>
            </a:extLst>
          </p:cNvPr>
          <p:cNvSpPr txBox="1"/>
          <p:nvPr/>
        </p:nvSpPr>
        <p:spPr>
          <a:xfrm>
            <a:off x="565046" y="3137264"/>
            <a:ext cx="8411378" cy="3370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/>
              <a:t>Creazione di una </a:t>
            </a:r>
            <a:r>
              <a:rPr lang="it-IT" sz="1600" b="1" dirty="0"/>
              <a:t>Verifiable Credential</a:t>
            </a:r>
            <a:r>
              <a:rPr lang="it-IT" sz="1600" dirty="0"/>
              <a:t> sulla base del </a:t>
            </a:r>
            <a:r>
              <a:rPr lang="it-IT" sz="1600" b="1" dirty="0"/>
              <a:t>Decentralized Identifier</a:t>
            </a:r>
            <a:r>
              <a:rPr lang="it-IT" sz="1600" dirty="0"/>
              <a:t> usato in fase di login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it-IT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/>
              <a:t>Creazione di una </a:t>
            </a:r>
            <a:r>
              <a:rPr lang="it-IT" sz="1600" b="1" dirty="0"/>
              <a:t>Verifiable Presentation </a:t>
            </a:r>
            <a:r>
              <a:rPr lang="it-IT" sz="1600" dirty="0"/>
              <a:t>firmato digitalmente secondo lo standard </a:t>
            </a:r>
            <a:r>
              <a:rPr lang="it-IT" sz="1600" i="1" dirty="0"/>
              <a:t>CLSignature2019 </a:t>
            </a:r>
            <a:r>
              <a:rPr lang="it-IT" sz="1600" dirty="0"/>
              <a:t>usato per realizzare </a:t>
            </a:r>
            <a:r>
              <a:rPr lang="it-IT" sz="1600" b="1" dirty="0"/>
              <a:t>Zero Knowledge Proof</a:t>
            </a:r>
            <a:r>
              <a:rPr lang="it-IT" sz="1600" dirty="0"/>
              <a:t> e per generare le prove di correttezza della credenziale presentata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it-IT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/>
              <a:t>Risoluzione delle firme digitali presenti e verifica della catena di fiducia usando </a:t>
            </a:r>
            <a:r>
              <a:rPr lang="it-IT" sz="1600" b="1" dirty="0"/>
              <a:t>Self Sovereign Identity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093727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Codifica: Tecnologie utilizzate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7976212" y="6479700"/>
            <a:ext cx="710588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15 / 16</a:t>
            </a:r>
          </a:p>
        </p:txBody>
      </p:sp>
      <p:pic>
        <p:nvPicPr>
          <p:cNvPr id="7170" name="Picture 2" descr="Un'introduzione a React e React Native | Wildix">
            <a:extLst>
              <a:ext uri="{FF2B5EF4-FFF2-40B4-BE49-F238E27FC236}">
                <a16:creationId xmlns:a16="http://schemas.microsoft.com/office/drawing/2014/main" id="{097556FB-6377-5C7D-5DFD-03DF7898E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69" y="2177201"/>
            <a:ext cx="2407185" cy="125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TypeScript — Vikipediya">
            <a:extLst>
              <a:ext uri="{FF2B5EF4-FFF2-40B4-BE49-F238E27FC236}">
                <a16:creationId xmlns:a16="http://schemas.microsoft.com/office/drawing/2014/main" id="{03494352-77F8-D8E1-E734-D3AB0CEEC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021" y="2125472"/>
            <a:ext cx="1280155" cy="128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28C62CD-1569-7742-D079-FE7AC4EC2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3702" y="1959420"/>
            <a:ext cx="1382154" cy="158288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ADD30B9-F50D-4DAB-07E5-9D6CBEED2307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pic>
        <p:nvPicPr>
          <p:cNvPr id="9" name="Picture 4" descr="What Is the Future of Node.js? Node.js Benefits | LITSLINK Blog">
            <a:extLst>
              <a:ext uri="{FF2B5EF4-FFF2-40B4-BE49-F238E27FC236}">
                <a16:creationId xmlns:a16="http://schemas.microsoft.com/office/drawing/2014/main" id="{385CE7D4-3BE8-01B0-EE16-01604CCA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4541776"/>
            <a:ext cx="2407185" cy="151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Structure of a Contract in Solidity - Knoldus Blogs">
            <a:extLst>
              <a:ext uri="{FF2B5EF4-FFF2-40B4-BE49-F238E27FC236}">
                <a16:creationId xmlns:a16="http://schemas.microsoft.com/office/drawing/2014/main" id="{46F92C40-15A4-A629-60FC-3741812A4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643" y="4536533"/>
            <a:ext cx="2655065" cy="120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ardhat by Nomic Foundation | Grants | Gitcoin">
            <a:extLst>
              <a:ext uri="{FF2B5EF4-FFF2-40B4-BE49-F238E27FC236}">
                <a16:creationId xmlns:a16="http://schemas.microsoft.com/office/drawing/2014/main" id="{30C1B148-5C4F-27CD-2A68-E638B0D8F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776" y="4278411"/>
            <a:ext cx="1560912" cy="156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C084100-BA73-9297-FD13-F7E08B272167}"/>
              </a:ext>
            </a:extLst>
          </p:cNvPr>
          <p:cNvSpPr txBox="1"/>
          <p:nvPr/>
        </p:nvSpPr>
        <p:spPr>
          <a:xfrm>
            <a:off x="4050956" y="1218855"/>
            <a:ext cx="222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dirty="0"/>
              <a:t>Front-end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56A0D7E-A3D4-F63F-E132-A01B804A989B}"/>
              </a:ext>
            </a:extLst>
          </p:cNvPr>
          <p:cNvSpPr txBox="1"/>
          <p:nvPr/>
        </p:nvSpPr>
        <p:spPr>
          <a:xfrm>
            <a:off x="3144468" y="3892180"/>
            <a:ext cx="312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dirty="0"/>
              <a:t>Back-end e smart contract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50DAC291-0455-A432-3514-B2FB52B092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8329" y="1959420"/>
            <a:ext cx="1234899" cy="159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24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Conclusioni e resoconto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7772400" y="6479700"/>
            <a:ext cx="9144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16 / 16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5DE6CDD-3536-681B-75D3-0738161D36B5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A6E5089-9201-8833-564E-E575FBF81D57}"/>
              </a:ext>
            </a:extLst>
          </p:cNvPr>
          <p:cNvSpPr txBox="1"/>
          <p:nvPr/>
        </p:nvSpPr>
        <p:spPr>
          <a:xfrm>
            <a:off x="414618" y="1223907"/>
            <a:ext cx="8411378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800" dirty="0"/>
              <a:t>Obiettivi raggiunti: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Soddisfazione totale degli obiettivi obbligatori e desiderabili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Creazione di un </a:t>
            </a:r>
            <a:r>
              <a:rPr lang="it-IT" sz="1800" i="1" dirty="0"/>
              <a:t>Proof of Concept </a:t>
            </a:r>
            <a:r>
              <a:rPr lang="it-IT" sz="1800" dirty="0"/>
              <a:t>in grado di realizzare correttamente </a:t>
            </a:r>
          </a:p>
          <a:p>
            <a:pPr>
              <a:lnSpc>
                <a:spcPct val="150000"/>
              </a:lnSpc>
            </a:pPr>
            <a:r>
              <a:rPr lang="it-IT" sz="1800" b="1" dirty="0"/>
              <a:t>     Zero Knowledge Proof </a:t>
            </a:r>
            <a:r>
              <a:rPr lang="it-IT" sz="1800" dirty="0"/>
              <a:t>e </a:t>
            </a:r>
            <a:r>
              <a:rPr lang="it-IT" sz="1800" b="1" dirty="0"/>
              <a:t>Self Sovereign Identity</a:t>
            </a:r>
            <a:r>
              <a:rPr lang="it-IT" sz="18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>
              <a:lnSpc>
                <a:spcPct val="150000"/>
              </a:lnSpc>
            </a:pPr>
            <a:r>
              <a:rPr lang="it-IT" sz="1800" dirty="0"/>
              <a:t>Riflessioni e retrospettiva: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Importante esperienza in ambito in gran parte sconosciuto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Realizzazione di un progetto che utilizza tecnologie non del tutto standardizzate, complesse ma di sicuri sviluppi futuri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Autonomia nella realizzazione del progetto ma poca presenza e guida sulle attività svolte</a:t>
            </a:r>
          </a:p>
        </p:txBody>
      </p:sp>
    </p:spTree>
    <p:extLst>
      <p:ext uri="{BB962C8B-B14F-4D97-AF65-F5344CB8AC3E}">
        <p14:creationId xmlns:p14="http://schemas.microsoft.com/office/powerpoint/2010/main" val="121540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L’azienda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 / 16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2AB8BDA-C212-24C6-C52E-5487A840E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503" y="2634972"/>
            <a:ext cx="3408297" cy="12925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F278578-AD7C-9DFC-2C4C-98387A553E6A}"/>
              </a:ext>
            </a:extLst>
          </p:cNvPr>
          <p:cNvSpPr txBox="1"/>
          <p:nvPr/>
        </p:nvSpPr>
        <p:spPr>
          <a:xfrm>
            <a:off x="457200" y="1645467"/>
            <a:ext cx="4401686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Software house italiana nata a Napoli nel 2002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6 sedi presenti nel territorio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Servizi di consulenza specialistica in ambito web, mobile, sicurezza e networking</a:t>
            </a:r>
          </a:p>
          <a:p>
            <a:pPr>
              <a:lnSpc>
                <a:spcPct val="150000"/>
              </a:lnSpc>
            </a:pPr>
            <a:endParaRPr lang="it-IT" sz="1800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F603ACE-A4D0-C670-23C2-8C6330CFDDF7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L’idea del progetto: Blockchain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3 / 16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647B9970-1EBD-2331-FECA-89863CCA2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190" y="960733"/>
            <a:ext cx="1827395" cy="180455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5434956-A88A-2A79-773E-C7DC2545DF5B}"/>
              </a:ext>
            </a:extLst>
          </p:cNvPr>
          <p:cNvSpPr txBox="1"/>
          <p:nvPr/>
        </p:nvSpPr>
        <p:spPr>
          <a:xfrm>
            <a:off x="457199" y="2945675"/>
            <a:ext cx="8411378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Struttura dati basata su un consenso distribuito tra i partecipanti</a:t>
            </a:r>
          </a:p>
          <a:p>
            <a:pPr>
              <a:lnSpc>
                <a:spcPct val="150000"/>
              </a:lnSpc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Dati salvati come hash in blocchi a catena e firmati digitalmente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Immutabilità dei dati e tracciabilità completa senza intermediari</a:t>
            </a:r>
          </a:p>
          <a:p>
            <a:pPr>
              <a:lnSpc>
                <a:spcPct val="150000"/>
              </a:lnSpc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Informazioni salvate in modo trasparente e decentralizzato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9CF2A72-7872-93A9-84C8-A66A636CCB44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</p:spTree>
    <p:extLst>
      <p:ext uri="{BB962C8B-B14F-4D97-AF65-F5344CB8AC3E}">
        <p14:creationId xmlns:p14="http://schemas.microsoft.com/office/powerpoint/2010/main" val="25739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Obiettivi per il progetto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4 / 16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5434956-A88A-2A79-773E-C7DC2545DF5B}"/>
              </a:ext>
            </a:extLst>
          </p:cNvPr>
          <p:cNvSpPr txBox="1"/>
          <p:nvPr/>
        </p:nvSpPr>
        <p:spPr>
          <a:xfrm>
            <a:off x="414618" y="3292920"/>
            <a:ext cx="8411378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Uso delle tecnologie blockchain in un caso d’uso reale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Studio di standard di identità digitale e valutazione delle loro potenziali applicazioni all'interno di una maschera web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Creazione di un sistema di riconoscimento basato su metodi sicuri, che garantisce la privacy senza divulgazione di informazioni personali</a:t>
            </a:r>
          </a:p>
        </p:txBody>
      </p:sp>
      <p:pic>
        <p:nvPicPr>
          <p:cNvPr id="4102" name="Picture 6" descr="Cos'è l'identità digitale e come proteggerla | Delphi Ethica">
            <a:extLst>
              <a:ext uri="{FF2B5EF4-FFF2-40B4-BE49-F238E27FC236}">
                <a16:creationId xmlns:a16="http://schemas.microsoft.com/office/drawing/2014/main" id="{CD32B4E2-D5B2-6E26-D834-4EE269747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97" y="1354315"/>
            <a:ext cx="2853369" cy="149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ryptography — ENISA">
            <a:extLst>
              <a:ext uri="{FF2B5EF4-FFF2-40B4-BE49-F238E27FC236}">
                <a16:creationId xmlns:a16="http://schemas.microsoft.com/office/drawing/2014/main" id="{9E3388D8-90E7-B2F2-B7E7-5781BBB5E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131" y="1197988"/>
            <a:ext cx="2853369" cy="190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7BDEBB1-1C09-8F02-1B50-63744CEC7984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</p:spTree>
    <p:extLst>
      <p:ext uri="{BB962C8B-B14F-4D97-AF65-F5344CB8AC3E}">
        <p14:creationId xmlns:p14="http://schemas.microsoft.com/office/powerpoint/2010/main" val="378245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Requisiti del progetto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5 / 16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5434956-A88A-2A79-773E-C7DC2545DF5B}"/>
              </a:ext>
            </a:extLst>
          </p:cNvPr>
          <p:cNvSpPr txBox="1"/>
          <p:nvPr/>
        </p:nvSpPr>
        <p:spPr>
          <a:xfrm>
            <a:off x="457198" y="1330990"/>
            <a:ext cx="6516477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Realizzazione di un sito di un cinema con film soggetti a limite d’età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Verifica dell’identità e prenotazione di un film con un meccanismo basato sullo studio di </a:t>
            </a:r>
            <a:r>
              <a:rPr lang="it-IT" sz="1800" b="1" dirty="0"/>
              <a:t>Self Sovereign Identity</a:t>
            </a:r>
            <a:r>
              <a:rPr lang="it-IT" sz="1800" dirty="0"/>
              <a:t> e </a:t>
            </a:r>
            <a:r>
              <a:rPr lang="it-IT" sz="1800" b="1" dirty="0"/>
              <a:t>Zero Knowledge Proof</a:t>
            </a: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Creazione di un meccanismo di riconoscimento senza divulgazione di dati personali basato su blockchain </a:t>
            </a:r>
            <a:r>
              <a:rPr lang="it-IT" sz="1800" i="1" dirty="0"/>
              <a:t>Ethereum </a:t>
            </a:r>
            <a:r>
              <a:rPr lang="it-IT" sz="1800" dirty="0"/>
              <a:t>e sugli standard di identità digitale connessi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55AE124-F33C-D377-D7C6-EB08FBEA56AC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pic>
        <p:nvPicPr>
          <p:cNvPr id="8198" name="Picture 6" descr="Ethereum - Wikipedia">
            <a:extLst>
              <a:ext uri="{FF2B5EF4-FFF2-40B4-BE49-F238E27FC236}">
                <a16:creationId xmlns:a16="http://schemas.microsoft.com/office/drawing/2014/main" id="{EEE8273D-EF16-B668-B409-71F070419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424" y="2544896"/>
            <a:ext cx="1060515" cy="176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52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Decentralized Identifiers (DID)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6 / 16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5BDBC7F-EB2B-D509-3930-D73443DB7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388" y="1316861"/>
            <a:ext cx="4435224" cy="131075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A5EBC4C-818A-D1A0-4850-563BBE96D06F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6FAC39-3150-8903-64CE-6E694FFEA2D5}"/>
              </a:ext>
            </a:extLst>
          </p:cNvPr>
          <p:cNvSpPr txBox="1"/>
          <p:nvPr/>
        </p:nvSpPr>
        <p:spPr>
          <a:xfrm>
            <a:off x="457199" y="2781505"/>
            <a:ext cx="8411378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Identificatori univoci composti da una stringa alfanumerica a associati ad un’entità verificabile normati dallo standard W3C omonimo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Ad essi è associato un documento che descrive il soggetto associato e i metodi di autenticazione utilizzati in modo sicuro</a:t>
            </a:r>
          </a:p>
          <a:p>
            <a:pPr>
              <a:lnSpc>
                <a:spcPct val="150000"/>
              </a:lnSpc>
            </a:pPr>
            <a:endParaRPr lang="it-IT" sz="1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Permettono un accesso sicuro senza dipendere da enti di terze parti, crittografati con la propria chiave privata e la chiave pubblica di un’entità fidata</a:t>
            </a:r>
          </a:p>
        </p:txBody>
      </p:sp>
    </p:spTree>
    <p:extLst>
      <p:ext uri="{BB962C8B-B14F-4D97-AF65-F5344CB8AC3E}">
        <p14:creationId xmlns:p14="http://schemas.microsoft.com/office/powerpoint/2010/main" val="208348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Verifiable Credentials (VC)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7 / 16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A5EBC4C-818A-D1A0-4850-563BBE96D06F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6FAC39-3150-8903-64CE-6E694FFEA2D5}"/>
              </a:ext>
            </a:extLst>
          </p:cNvPr>
          <p:cNvSpPr txBox="1"/>
          <p:nvPr/>
        </p:nvSpPr>
        <p:spPr>
          <a:xfrm>
            <a:off x="457199" y="3795057"/>
            <a:ext cx="8411378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Standard W3C aperto per credenziali digitali firmate digitalmente e verificabili pubblicamente usando il </a:t>
            </a:r>
            <a:r>
              <a:rPr lang="it-IT" sz="1800" b="1" dirty="0"/>
              <a:t>Decentralized Identifier</a:t>
            </a:r>
            <a:r>
              <a:rPr lang="it-IT" sz="1800" dirty="0"/>
              <a:t> dell’utente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Create in formato JSON, contengono un’entità che afferma con certezza il rilascio </a:t>
            </a:r>
            <a:r>
              <a:rPr lang="it-IT" sz="1800" i="1" dirty="0"/>
              <a:t>(claim</a:t>
            </a:r>
            <a:r>
              <a:rPr lang="it-IT" sz="1800" dirty="0"/>
              <a:t>)</a:t>
            </a:r>
            <a:r>
              <a:rPr lang="it-IT" sz="1800" i="1" dirty="0"/>
              <a:t>,</a:t>
            </a:r>
            <a:r>
              <a:rPr lang="it-IT" sz="1800" dirty="0"/>
              <a:t> gli attributi base dell’utente che le presenta (</a:t>
            </a:r>
            <a:r>
              <a:rPr lang="it-IT" sz="1800" i="1" dirty="0"/>
              <a:t>metadata</a:t>
            </a:r>
            <a:r>
              <a:rPr lang="it-IT" sz="1800" dirty="0"/>
              <a:t>) e la prova crittografica di autenticità (</a:t>
            </a:r>
            <a:r>
              <a:rPr lang="it-IT" sz="1800" i="1" dirty="0"/>
              <a:t>proof)</a:t>
            </a:r>
            <a:endParaRPr lang="it-IT" sz="18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B55F3B9-375F-36F7-A897-5EF3D336B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369" y="960733"/>
            <a:ext cx="3711262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19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Verifiable Presentations (VP)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8 / 16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A5EBC4C-818A-D1A0-4850-563BBE96D06F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6FAC39-3150-8903-64CE-6E694FFEA2D5}"/>
              </a:ext>
            </a:extLst>
          </p:cNvPr>
          <p:cNvSpPr txBox="1"/>
          <p:nvPr/>
        </p:nvSpPr>
        <p:spPr>
          <a:xfrm>
            <a:off x="457199" y="3881021"/>
            <a:ext cx="8411378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Dati composti da una o più </a:t>
            </a:r>
            <a:r>
              <a:rPr lang="it-IT" sz="1800" b="1" dirty="0"/>
              <a:t>Verifiable Credentials </a:t>
            </a:r>
            <a:r>
              <a:rPr lang="it-IT" sz="1800" dirty="0"/>
              <a:t>che condividono in modo sicuro e verificabile le proprie informazioni (normate nella stessa sezione)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b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Consentono di esprimere i dati degli utenti in modo tale da permetterne una verifica certa attraverso delle prove comuni di autenticazione (</a:t>
            </a:r>
            <a:r>
              <a:rPr lang="it-IT" sz="1800" i="1" dirty="0"/>
              <a:t>proofs</a:t>
            </a:r>
            <a:r>
              <a:rPr lang="it-IT" sz="1800" dirty="0"/>
              <a:t>)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1AF2B6B-54EF-F1F4-4716-4A87DE7D0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570" y="1103244"/>
            <a:ext cx="3504860" cy="257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Self Sovereign Identity (SSI)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9 / 16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8C3CD3F-C8A8-D209-388E-4B4A33CEDCE9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pic>
        <p:nvPicPr>
          <p:cNvPr id="9222" name="Picture 6" descr="Self-Sovereign Identity: The Ultimate Guide 2023">
            <a:extLst>
              <a:ext uri="{FF2B5EF4-FFF2-40B4-BE49-F238E27FC236}">
                <a16:creationId xmlns:a16="http://schemas.microsoft.com/office/drawing/2014/main" id="{09F55CBB-51C7-5E83-2919-99CA19087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254" y="1057903"/>
            <a:ext cx="5395492" cy="282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845CC9D-8E75-89CA-B68F-D5179B09A601}"/>
              </a:ext>
            </a:extLst>
          </p:cNvPr>
          <p:cNvSpPr txBox="1"/>
          <p:nvPr/>
        </p:nvSpPr>
        <p:spPr>
          <a:xfrm>
            <a:off x="457199" y="4039743"/>
            <a:ext cx="8411378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Modello che dà il controllo all’utente dei propri dati personali, associando un’identità specifica, portabile tra più sistemi e minimizzando i dati scambiati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Identificazione univoca tramite un </a:t>
            </a:r>
            <a:r>
              <a:rPr lang="it-IT" sz="1800" b="1" i="1" dirty="0"/>
              <a:t>Decentralized Identifier</a:t>
            </a:r>
            <a:r>
              <a:rPr lang="it-IT" sz="1800" dirty="0"/>
              <a:t> firmato con le proprie chiavi all’interno di credenziali immutabili e uniche in blockchain</a:t>
            </a:r>
          </a:p>
        </p:txBody>
      </p:sp>
    </p:spTree>
    <p:extLst>
      <p:ext uri="{BB962C8B-B14F-4D97-AF65-F5344CB8AC3E}">
        <p14:creationId xmlns:p14="http://schemas.microsoft.com/office/powerpoint/2010/main" val="237723016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36944D5-81C9-4B13-928C-0CEDD9F12C3B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AD1E55E-450C-4F58-AC83-9B4747D8341F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vuoto presentazioni DM UniPD</Template>
  <TotalTime>0</TotalTime>
  <Words>905</Words>
  <Application>Microsoft Office PowerPoint</Application>
  <PresentationFormat>Presentazione su schermo (4:3)</PresentationFormat>
  <Paragraphs>123</Paragraphs>
  <Slides>16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Arial</vt:lpstr>
      <vt:lpstr>Calibri</vt:lpstr>
      <vt:lpstr>Cuprum</vt:lpstr>
      <vt:lpstr>Source Sans Pro</vt:lpstr>
      <vt:lpstr>Custom</vt:lpstr>
      <vt:lpstr>Simple Light</vt:lpstr>
      <vt:lpstr>Presentazione standard di PowerPoint</vt:lpstr>
      <vt:lpstr>L’azienda</vt:lpstr>
      <vt:lpstr>L’idea del progetto: Blockchain</vt:lpstr>
      <vt:lpstr>Obiettivi per il progetto</vt:lpstr>
      <vt:lpstr>Requisiti del progetto</vt:lpstr>
      <vt:lpstr>Decentralized Identifiers (DID)</vt:lpstr>
      <vt:lpstr>Verifiable Credentials (VC)</vt:lpstr>
      <vt:lpstr>Verifiable Presentations (VP)</vt:lpstr>
      <vt:lpstr>Self Sovereign Identity (SSI)</vt:lpstr>
      <vt:lpstr>Catena di fiducia</vt:lpstr>
      <vt:lpstr>Zero Knowledge Proof (ZKP)</vt:lpstr>
      <vt:lpstr>Il progetto: VerifiedMovies</vt:lpstr>
      <vt:lpstr>Il progetto: VerifiedMovies</vt:lpstr>
      <vt:lpstr>Codifica: Verifica dell’età</vt:lpstr>
      <vt:lpstr>Codifica: Tecnologie utilizzate</vt:lpstr>
      <vt:lpstr>Conclusioni e resoconto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Rovesti Gabriel</dc:creator>
  <cp:lastModifiedBy>Rovesti Gabriel</cp:lastModifiedBy>
  <cp:revision>39</cp:revision>
  <dcterms:created xsi:type="dcterms:W3CDTF">2023-06-16T08:05:42Z</dcterms:created>
  <dcterms:modified xsi:type="dcterms:W3CDTF">2023-06-21T13:57:52Z</dcterms:modified>
</cp:coreProperties>
</file>