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72" r:id="rId14"/>
    <p:sldId id="266" r:id="rId15"/>
    <p:sldId id="278" r:id="rId16"/>
    <p:sldId id="265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uprum" panose="020B0604020202020204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14/07/2023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17832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71777"/>
            <a:ext cx="8411378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La credenziale dell’utente viene rilasciata da un’entità fidata definita </a:t>
            </a:r>
            <a:r>
              <a:rPr lang="it-IT" sz="16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Esiste una «catena di fiducia» formata da una serie di </a:t>
            </a:r>
            <a:r>
              <a:rPr lang="it-IT" sz="1600" i="1" dirty="0"/>
              <a:t>issuer</a:t>
            </a:r>
            <a:r>
              <a:rPr lang="it-IT" sz="1600" dirty="0"/>
              <a:t> fidati partendo da un’unica firma di un’entità padre, definita </a:t>
            </a:r>
            <a:r>
              <a:rPr lang="it-IT" sz="1600" b="1" dirty="0"/>
              <a:t>certification authority</a:t>
            </a:r>
            <a:endParaRPr lang="it-IT" sz="1600" dirty="0"/>
          </a:p>
          <a:p>
            <a:pPr>
              <a:lnSpc>
                <a:spcPct val="150000"/>
              </a:lnSpc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L’utente presenta la credenziale con i propri dati in qualità di </a:t>
            </a:r>
            <a:r>
              <a:rPr lang="it-IT" sz="1600" b="1" dirty="0"/>
              <a:t>holder</a:t>
            </a:r>
          </a:p>
          <a:p>
            <a:pPr>
              <a:lnSpc>
                <a:spcPct val="150000"/>
              </a:lnSpc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Il sito controlla la validità dei dati presentati assumendo il ruolo di </a:t>
            </a:r>
            <a:r>
              <a:rPr lang="it-IT" sz="1600" b="1" dirty="0"/>
              <a:t>verifier, </a:t>
            </a:r>
            <a:r>
              <a:rPr lang="it-IT" sz="1600" dirty="0"/>
              <a:t>leggendo i dati dalla blockchain (</a:t>
            </a:r>
            <a:r>
              <a:rPr lang="it-IT" sz="1600" i="1" dirty="0"/>
              <a:t>verifiable data registry</a:t>
            </a:r>
            <a:r>
              <a:rPr lang="it-I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457199" y="3528204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la credenziale è stata firmata da entità fidate e provando la correttezza di tutti i dati presenti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15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3" y="2177201"/>
            <a:ext cx="2407185" cy="1251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3" y="4536533"/>
            <a:ext cx="2655065" cy="12072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6" y="4278411"/>
            <a:ext cx="1560912" cy="1567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144468" y="3892180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caratteristiche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349945" y="2665208"/>
            <a:ext cx="8444101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Registrazione e login basate su un meccanismo </a:t>
            </a:r>
          </a:p>
          <a:p>
            <a:pPr algn="just">
              <a:lnSpc>
                <a:spcPct val="150000"/>
              </a:lnSpc>
            </a:pPr>
            <a:r>
              <a:rPr lang="it-IT" sz="1600" i="1" dirty="0"/>
              <a:t>     challenge-response </a:t>
            </a:r>
            <a:r>
              <a:rPr lang="it-IT" sz="1600" dirty="0"/>
              <a:t>per associare all’utente un </a:t>
            </a:r>
            <a:r>
              <a:rPr lang="it-IT" sz="1600" b="1" dirty="0"/>
              <a:t>Decentralized Identifier</a:t>
            </a:r>
            <a:r>
              <a:rPr lang="it-IT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it-IT" sz="1600" dirty="0"/>
              <a:t>     firmato con la propria chiave privata</a:t>
            </a:r>
          </a:p>
          <a:p>
            <a:pPr algn="just">
              <a:lnSpc>
                <a:spcPct val="150000"/>
              </a:lnSpc>
            </a:pPr>
            <a:endParaRPr lang="it-IT" sz="1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Implementazione della «catena di fiducia» e applicazione di </a:t>
            </a:r>
            <a:r>
              <a:rPr lang="it-IT" sz="1600" b="1" dirty="0"/>
              <a:t>Self Sovereign Identity</a:t>
            </a:r>
            <a:r>
              <a:rPr lang="it-IT" sz="1600" dirty="0"/>
              <a:t> usando lo </a:t>
            </a:r>
            <a:r>
              <a:rPr lang="it-IT" sz="1600" i="1" dirty="0"/>
              <a:t>smart contract </a:t>
            </a:r>
            <a:r>
              <a:rPr lang="it-IT" sz="1600" dirty="0"/>
              <a:t>del laureando magistrale presso Ca’ Foscari Alessio de Biasi</a:t>
            </a:r>
          </a:p>
          <a:p>
            <a:pPr algn="just">
              <a:lnSpc>
                <a:spcPct val="150000"/>
              </a:lnSpc>
            </a:pPr>
            <a:endParaRPr lang="it-IT" sz="1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Meccanismo di verifica dell’età dell’utente in base ai limiti d’età del singolo film basato sulla presentazione di credenziali con </a:t>
            </a:r>
            <a:r>
              <a:rPr lang="it-IT" sz="1600" b="1" dirty="0"/>
              <a:t>Zero Knowledge Proof</a:t>
            </a:r>
            <a:endParaRPr lang="it-IT" sz="1600" dirty="0"/>
          </a:p>
        </p:txBody>
      </p:sp>
      <p:pic>
        <p:nvPicPr>
          <p:cNvPr id="3" name="Immagine 2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5D45E86E-072D-87D3-D6AA-4D89B230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91" y="960733"/>
            <a:ext cx="2347607" cy="14145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34901" y="3137263"/>
            <a:ext cx="8411378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Credential</a:t>
            </a:r>
            <a:r>
              <a:rPr lang="it-IT" sz="1600" dirty="0"/>
              <a:t> con i dati dell’utente e il </a:t>
            </a:r>
            <a:r>
              <a:rPr lang="it-IT" sz="1600" b="1" dirty="0"/>
              <a:t>Decentralized Identifier</a:t>
            </a:r>
            <a:r>
              <a:rPr lang="it-IT" sz="1600" dirty="0"/>
              <a:t> usato in fase di autenticazione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Presentation </a:t>
            </a:r>
            <a:r>
              <a:rPr lang="it-IT" sz="1600" dirty="0"/>
              <a:t>usando come prova di correttezza della credenziale presente lo schema </a:t>
            </a:r>
            <a:r>
              <a:rPr lang="it-IT" sz="1600" i="1" dirty="0"/>
              <a:t>CLSignature2019, </a:t>
            </a:r>
            <a:r>
              <a:rPr lang="it-IT" sz="1600" dirty="0"/>
              <a:t>utile per </a:t>
            </a:r>
            <a:r>
              <a:rPr lang="it-IT" sz="1600" b="1" dirty="0"/>
              <a:t>Zero Knowledge Proof</a:t>
            </a:r>
            <a:endParaRPr lang="it-IT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Risoluzione delle firme digitali presenti e verifica della catena di fiducia usando </a:t>
            </a:r>
          </a:p>
          <a:p>
            <a:pPr algn="just">
              <a:lnSpc>
                <a:spcPct val="150000"/>
              </a:lnSpc>
            </a:pPr>
            <a:r>
              <a:rPr lang="it-IT" sz="1600" b="1" dirty="0"/>
              <a:t>      Self Sovereign Identity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57200" y="1438566"/>
            <a:ext cx="841137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approfondito di blockchain e degli standard di identità digitale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 algn="just"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algn="just"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con molti sviluppi futuri e importante oggetto di ricerca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e maturazione professionale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2" y="1534681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285114" y="1539741"/>
            <a:ext cx="44016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Sviluppo di applicazioni, consulenza e integrazione di soluzioni ambito web e mobile in vari settori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4584F5-BE67-8131-BCFD-EA355857F988}"/>
              </a:ext>
            </a:extLst>
          </p:cNvPr>
          <p:cNvSpPr txBox="1"/>
          <p:nvPr/>
        </p:nvSpPr>
        <p:spPr>
          <a:xfrm>
            <a:off x="280804" y="3530175"/>
            <a:ext cx="440168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Esplorazione e studio della tecnologia blockchain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progetto legato al suo utilizzo al di fuori dell’ambito finanziario, mirato sulla sicurezza </a:t>
            </a:r>
          </a:p>
          <a:p>
            <a:pPr algn="just">
              <a:lnSpc>
                <a:spcPct val="150000"/>
              </a:lnSpc>
            </a:pPr>
            <a:endParaRPr lang="it-IT" sz="18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2048A65-CDD6-D42F-5270-A1AAD910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21" y="3616640"/>
            <a:ext cx="2129309" cy="22288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2780303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basata su un consenso distribuito tra i partecipanti secondo protocolli definiti a priori</a:t>
            </a:r>
          </a:p>
          <a:p>
            <a:pPr algn="just">
              <a:lnSpc>
                <a:spcPct val="150000"/>
              </a:lnSpc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hash in blocchi a catena e firmati digitalmente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 algn="just">
              <a:lnSpc>
                <a:spcPct val="150000"/>
              </a:lnSpc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1BBDDB6-93DD-6BAA-55FF-09B450F0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82" y="1048428"/>
            <a:ext cx="2092435" cy="17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per il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9" y="3105510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Applicazione della tecnologia blockchain ad un caso d’uso reale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connessi e loro applicazione all’interno di una maschera web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attento alla privacy e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0" y="1192665"/>
            <a:ext cx="2853369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2" y="1192665"/>
            <a:ext cx="2853368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449323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applicando questo sistema per film soggetti a limite d’età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utente con un meccanismo basato su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Utilizzo dell’ambiente blockchain </a:t>
            </a:r>
            <a:r>
              <a:rPr lang="it-IT" sz="1800" i="1" dirty="0"/>
              <a:t>Ethereum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</a:t>
            </a:r>
            <a:r>
              <a:rPr lang="it-IT" sz="1800" dirty="0"/>
              <a:t> basato sulle librerie</a:t>
            </a:r>
          </a:p>
          <a:p>
            <a:pPr algn="just">
              <a:lnSpc>
                <a:spcPct val="150000"/>
              </a:lnSpc>
            </a:pPr>
            <a:r>
              <a:rPr lang="it-IT" sz="1800" b="1" dirty="0"/>
              <a:t>     web3.js </a:t>
            </a:r>
            <a:r>
              <a:rPr lang="it-IT" sz="1800" dirty="0"/>
              <a:t>oppure </a:t>
            </a:r>
            <a:r>
              <a:rPr lang="it-IT" sz="1800" b="1" dirty="0"/>
              <a:t>ethers.js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5" y="2587926"/>
            <a:ext cx="1060515" cy="17682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62761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alfanumerici permanenti come degli URL, associati ad un’entità verificabile (</a:t>
            </a:r>
            <a:r>
              <a:rPr lang="it-IT" sz="1800" i="1" dirty="0"/>
              <a:t>risolvibili</a:t>
            </a:r>
            <a:r>
              <a:rPr lang="it-IT" sz="1800" dirty="0"/>
              <a:t>), gestiti dall’utente (</a:t>
            </a:r>
            <a:r>
              <a:rPr lang="it-IT" sz="1800" i="1" dirty="0"/>
              <a:t>controller</a:t>
            </a:r>
            <a:r>
              <a:rPr lang="it-IT" sz="1800" dirty="0"/>
              <a:t>) e senza controllo centrale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il metodo di autenticazione sicuro (</a:t>
            </a:r>
            <a:r>
              <a:rPr lang="it-IT" sz="1800" i="1" dirty="0"/>
              <a:t>DID Method</a:t>
            </a:r>
            <a:r>
              <a:rPr lang="it-IT" sz="1800" dirty="0"/>
              <a:t>), chiamato </a:t>
            </a:r>
            <a:r>
              <a:rPr lang="it-IT" sz="1800" i="1" dirty="0"/>
              <a:t>DID Document</a:t>
            </a:r>
            <a:endParaRPr lang="it-IT" sz="1800" dirty="0"/>
          </a:p>
          <a:p>
            <a:pPr algn="just">
              <a:lnSpc>
                <a:spcPct val="150000"/>
              </a:lnSpc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8" y="3814127"/>
            <a:ext cx="841137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Credenziali rilasciate da un’entità fidata firmate con la sua chiave pubblica, la chiave privata dell’utente e contenente il </a:t>
            </a:r>
            <a:r>
              <a:rPr lang="it-IT" sz="1600" b="1" dirty="0"/>
              <a:t>Decentralized Identifier </a:t>
            </a:r>
            <a:r>
              <a:rPr lang="it-IT" sz="1600" dirty="0"/>
              <a:t>come prova certa di identità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Create in formato JSON, contengono un’entità che afferma con certezza il rilascio </a:t>
            </a:r>
            <a:r>
              <a:rPr lang="it-IT" sz="1600" i="1" dirty="0"/>
              <a:t>(claim</a:t>
            </a:r>
            <a:r>
              <a:rPr lang="it-IT" sz="1600" dirty="0"/>
              <a:t>)</a:t>
            </a:r>
            <a:r>
              <a:rPr lang="it-IT" sz="1600" i="1" dirty="0"/>
              <a:t>,</a:t>
            </a:r>
            <a:r>
              <a:rPr lang="it-IT" sz="1600" dirty="0"/>
              <a:t> gli attributi base dell’utente che le presenta (</a:t>
            </a:r>
            <a:r>
              <a:rPr lang="it-IT" sz="1600" i="1" dirty="0"/>
              <a:t>metadata</a:t>
            </a:r>
            <a:r>
              <a:rPr lang="it-IT" sz="1600" dirty="0"/>
              <a:t>) e la prova crittografica in formato hash di autenticità (</a:t>
            </a:r>
            <a:r>
              <a:rPr lang="it-IT" sz="1600" i="1" dirty="0"/>
              <a:t>proof)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91" y="960733"/>
            <a:ext cx="3511991" cy="25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366311" y="3623485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(VC) </a:t>
            </a:r>
            <a:r>
              <a:rPr lang="it-IT" sz="1800" dirty="0"/>
              <a:t>che li presentano esternamente come insieme di dati con prova crittografica di non manomissione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924689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u="sng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dirty="0"/>
              <a:t>Decentralized Identifier</a:t>
            </a:r>
            <a:r>
              <a:rPr lang="it-IT" sz="1800" dirty="0"/>
              <a:t> firmato con chiave privata dell’utente e chiave pubblica di un’entità fidata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Cuprum</vt:lpstr>
      <vt:lpstr>Calibri</vt:lpstr>
      <vt:lpstr>Source Sans Pro</vt:lpstr>
      <vt:lpstr>Arial</vt:lpstr>
      <vt:lpstr>Custom</vt:lpstr>
      <vt:lpstr>Simple Light</vt:lpstr>
      <vt:lpstr>Presentazione standard di PowerPoint</vt:lpstr>
      <vt:lpstr>L’azienda</vt:lpstr>
      <vt:lpstr>L’idea del progetto: Blockchain</vt:lpstr>
      <vt:lpstr>Obiettivi per il progetto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Tecnologie del progetto</vt:lpstr>
      <vt:lpstr>Le caratteristiche del progetto</vt:lpstr>
      <vt:lpstr>Verifica dell’età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83</cp:revision>
  <dcterms:created xsi:type="dcterms:W3CDTF">2023-06-16T08:05:42Z</dcterms:created>
  <dcterms:modified xsi:type="dcterms:W3CDTF">2023-07-14T07:41:27Z</dcterms:modified>
</cp:coreProperties>
</file>