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o + 1 Immagine">
  <p:cSld name="Testo + 1 Immagine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521493" y="549276"/>
            <a:ext cx="6750844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521493" y="1989139"/>
            <a:ext cx="6750844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la">
  <p:cSld name="Tabella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842506" y="549276"/>
            <a:ext cx="3780000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333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esto + 1 Immagine">
  <p:cSld name="2_Testo + 1 Immagine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/>
          <p:nvPr>
            <p:ph idx="2" type="pic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521494" y="1989139"/>
            <a:ext cx="3780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sto + 1 Immagine">
  <p:cSld name="1_Testo + 1 Immagine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521494" y="549275"/>
            <a:ext cx="3780000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4"/>
          <p:cNvSpPr/>
          <p:nvPr>
            <p:ph idx="2" type="pic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onne Txt + Img">
  <p:cSld name="3 colonne Txt + Img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>
            <p:ph idx="2" type="pic"/>
          </p:nvPr>
        </p:nvSpPr>
        <p:spPr>
          <a:xfrm>
            <a:off x="521494" y="1484314"/>
            <a:ext cx="2430000" cy="1945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521494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5"/>
          <p:cNvSpPr/>
          <p:nvPr>
            <p:ph idx="3" type="pic"/>
          </p:nvPr>
        </p:nvSpPr>
        <p:spPr>
          <a:xfrm>
            <a:off x="337185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4" type="body"/>
          </p:nvPr>
        </p:nvSpPr>
        <p:spPr>
          <a:xfrm>
            <a:off x="337185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5"/>
          <p:cNvSpPr/>
          <p:nvPr>
            <p:ph idx="5" type="pic"/>
          </p:nvPr>
        </p:nvSpPr>
        <p:spPr>
          <a:xfrm>
            <a:off x="619314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6" type="body"/>
          </p:nvPr>
        </p:nvSpPr>
        <p:spPr>
          <a:xfrm>
            <a:off x="619314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7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pos="2819">
          <p15:clr>
            <a:srgbClr val="FBAE40"/>
          </p15:clr>
        </p15:guide>
        <p15:guide id="3" pos="2479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438">
          <p15:clr>
            <a:srgbClr val="FBAE40"/>
          </p15:clr>
        </p15:guide>
        <p15:guide id="9" pos="5201">
          <p15:clr>
            <a:srgbClr val="FBAE40"/>
          </p15:clr>
        </p15:guide>
        <p15:guide id="10" pos="4883">
          <p15:clr>
            <a:srgbClr val="FBAE40"/>
          </p15:clr>
        </p15:guide>
        <p15:guide id="11" pos="7242">
          <p15:clr>
            <a:srgbClr val="FBAE40"/>
          </p15:clr>
        </p15:guide>
        <p15:guide id="12" orient="horz" pos="2160">
          <p15:clr>
            <a:srgbClr val="FBAE40"/>
          </p15:clr>
        </p15:guide>
        <p15:guide id="13" orient="horz" pos="9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Immagine">
  <p:cSld name="Titoletto + Immagine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>
            <p:ph idx="2" type="pic"/>
          </p:nvPr>
        </p:nvSpPr>
        <p:spPr>
          <a:xfrm>
            <a:off x="521494" y="1484313"/>
            <a:ext cx="810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vuoto">
  <p:cSld name="Titoletto + vuoto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a + didascalia">
  <p:cSld name="Immagina + didascalia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/>
          <p:nvPr>
            <p:ph idx="2" type="pic"/>
          </p:nvPr>
        </p:nvSpPr>
        <p:spPr>
          <a:xfrm>
            <a:off x="521494" y="549276"/>
            <a:ext cx="8101013" cy="48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521494" y="5373689"/>
            <a:ext cx="8101013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6666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85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3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accen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b="1" sz="4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bg>
      <p:bgPr>
        <a:solidFill>
          <a:schemeClr val="accen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b="1" sz="4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ctrTitle"/>
          </p:nvPr>
        </p:nvSpPr>
        <p:spPr>
          <a:xfrm>
            <a:off x="521494" y="1989137"/>
            <a:ext cx="4964906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Verdana"/>
              <a:buNone/>
              <a:defRPr b="1" sz="412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521494" y="4868863"/>
            <a:ext cx="4969509" cy="14398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/>
          <p:nvPr>
            <p:ph idx="2" type="pic"/>
          </p:nvPr>
        </p:nvSpPr>
        <p:spPr>
          <a:xfrm>
            <a:off x="5922169" y="0"/>
            <a:ext cx="322183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itolo + Immagine">
  <p:cSld name="Capitolo + Immagine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>
            <p:ph idx="2" type="pic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b="1" sz="3000">
                <a:solidFill>
                  <a:srgbClr val="505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pitolo + Immagine">
  <p:cSld name="1_Capitolo + Immagine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body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b="1" sz="3000">
                <a:solidFill>
                  <a:srgbClr val="505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4842506" y="549276"/>
            <a:ext cx="3780000" cy="5759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1">
  <p:cSld name="Concetto chiave 01">
    <p:bg>
      <p:bgPr>
        <a:solidFill>
          <a:schemeClr val="dk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Verdana"/>
              <a:buNone/>
              <a:defRPr b="1" sz="3000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2">
  <p:cSld name="Concetto chiave 02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None/>
              <a:defRPr b="1" sz="30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7662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b="0" i="0" sz="187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037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020382"/>
            <a:ext cx="630831" cy="84110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2420" y="6499368"/>
            <a:ext cx="243913" cy="2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7987250" y="63045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21493" y="6308726"/>
            <a:ext cx="8022646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b="0" i="0" lang="it-IT" sz="75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Unità 1 – Il sistema di elaborazione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ctrTitle"/>
          </p:nvPr>
        </p:nvSpPr>
        <p:spPr>
          <a:xfrm>
            <a:off x="446088" y="1857375"/>
            <a:ext cx="8697912" cy="2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Arial"/>
              <a:buNone/>
            </a:pP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Unità 1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Il sistema di elaborazione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sz="49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memoria centrale (2)</a:t>
            </a:r>
            <a:endParaRPr/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memorie possono essere di tipo: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volatile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(per esempio, RAM);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permanente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(per esempio, ROM).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RAM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possono essere di tipo: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statico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(SRAM), usate prevalentemente per la cache;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dinamico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(DRAM), per la memoria centrale esterna al microprocessore.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ROM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si usano tipicamente per memorizzare programmi per l’avvio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del sistema.</a:t>
            </a:r>
            <a:endParaRPr/>
          </a:p>
        </p:txBody>
      </p:sp>
      <p:pic>
        <p:nvPicPr>
          <p:cNvPr id="139" name="Google Shape;1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1600200"/>
            <a:ext cx="2549525" cy="1697038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memorie secondarie (1)</a:t>
            </a:r>
            <a:endParaRPr/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memorie secondarie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sono necessarie al funzionamento dell’elaboratore, ma non in ogni fase.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Hanno capacità molto superiori alla RAM, ma sono più lente nelle operazioni di lettura/scrittura.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principali sono: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hard disk;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SSD;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flash memory;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CD-ROM/DVD;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memoria virtuale.</a:t>
            </a:r>
            <a:endParaRPr/>
          </a:p>
          <a:p>
            <a:pPr indent="-53975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100">
                <a:latin typeface="Arial"/>
                <a:ea typeface="Arial"/>
                <a:cs typeface="Arial"/>
                <a:sym typeface="Arial"/>
              </a:rPr>
              <a:t>In figura è rappresentata la testina di lettura/scrittura. </a:t>
            </a:r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6588" y="3429000"/>
            <a:ext cx="4068762" cy="1938338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memorie secondarie (2)</a:t>
            </a:r>
            <a:endParaRPr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L’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hard disk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sfrutta la magnetizzazione di granuli di ferro depositati su dischi che ruotano ad alta velocità.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Possiede grande capacità di memoria, ma è una periferica lenta.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L’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SSD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è un circuito elettronico che non ha parti in movimento, quindi è molto veloce in scrittura e lettursa.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Rispetto all’hard disk, il costo è maggiore e la durata minore.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flash memory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sono memorie con le stesse caratteristiche dell’SSD, ma con capacità ridotte.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Non necessitano di alimentazione e funzionano con connessione al connettore USB.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memorie secondarie (3)</a:t>
            </a:r>
            <a:endParaRPr/>
          </a:p>
        </p:txBody>
      </p:sp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CD/DVD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sono dischi che memorizzano le informazioni tramite l’opacizzazione di piccole aree su uno strato metallico al loro interno.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Hanno buone capacità di memorizzazione, ma tempi di lettura e scrittura elevati; sono adatti per l’archiviazione.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memoria virtuale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è parte della capacità di memoria dell’hard disk che può essere usata come memoria aggiuntiva, quando la quantità di RAM non è sufficiente per il funzionamento dell’elaboratore.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Ne segue un grande rallentamento delle operazioni per la lentezza delle memorie secondarie.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2982913"/>
            <a:ext cx="3883025" cy="1322387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periferiche</a:t>
            </a:r>
            <a:endParaRPr/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periferiche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sono classificate per la direzione del flusso di dati tra esse e il microprocessore e per il compito svolto.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La loro classificazione prevede tre sottocategorie: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(dati verso il processore);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(dati dal processore);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input/output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(dati verso il/dal processore).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4110038"/>
            <a:ext cx="4267200" cy="1985962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</a:pPr>
            <a:r>
              <a:rPr lang="it-IT"/>
              <a:t>Standard di interfacciamento delle periferiche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Le periferiche possono essere collegate all’elaboratore utilizzando delle connessioni adatte alla velocità di trasmissione di dati e alle caratteristiche della periferica.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Le principali sono: porta parallela, porta seriale, AGP, PCI e PCIe, PATA, SATA, USB, FireWire, PS2.</a:t>
            </a:r>
            <a:endParaRPr/>
          </a:p>
        </p:txBody>
      </p:sp>
      <p:pic>
        <p:nvPicPr>
          <p:cNvPr id="173" name="Google Shape;1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016" y="4001294"/>
            <a:ext cx="6927967" cy="2411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Architetture non von Neumann (1)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Negli anni la ricerca su come migliorare le prestazioni degli elaboratori ha lavorato molto sull’hardware: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aumento della velocità del clock del processore;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utilizzo della tecnica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pipeline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introduzione di memorie veloci (cache) e del DMA.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parallel computing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invece, si è focalizzato sulle tecniche per far svolgere al computer più operazioni in contemporanea (SIMD, MIMD).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SIMD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							     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MIMD</a:t>
            </a:r>
            <a:endParaRPr/>
          </a:p>
        </p:txBody>
      </p:sp>
      <p:pic>
        <p:nvPicPr>
          <p:cNvPr id="180" name="Google Shape;18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088" y="4592638"/>
            <a:ext cx="2536825" cy="1503362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  <p:pic>
        <p:nvPicPr>
          <p:cNvPr id="181" name="Google Shape;18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9938" y="4592638"/>
            <a:ext cx="2700337" cy="1503362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Architetture non von Neumann (2)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Attualmente, gli studi sui nuovi materiali, volti a trovare delle alternative al silicio, e sulle reti neurali stanno facendo emergere una nuova concezione del computer completamente diversa dalle architetture basate sul modello di von Neumann.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esempio, nei centri di ricerca di alcuni grandi produttori come IBM e HP si sta lavorando al: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Cognitive computer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un computer che simula la modalità di lavoro del cervello umano;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Memristor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memory resistor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un nuovo chip che lavora come i neuroni che, mentre trasmettono e codificano le informazioni, le memorizzano.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Assemblare computer desktop (1)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L’alternativa all’acquisto di un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computer desktop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con tutte le componenti già installate è quella di prendere separatamente le varie parti e assemblarle insieme.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decisioni più importanti da prendere riguardano: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motherboard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processore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Da queste scelte dipenderanno quelle riguardanti: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l’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alimentatore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dispositivi da installare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Assemblare computer desktop (2)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form factor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ancora più diffuso per la motherboard (e quindi per 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 è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ATX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anche nelle sue varianti più piccole come MiniAtx e MicroATX.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650" y="2724150"/>
            <a:ext cx="4330700" cy="337185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modello funzionale</a:t>
            </a:r>
            <a:endParaRPr/>
          </a:p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modello di von Neumann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prevede che l’elaboratore sia composto da: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microprocessore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che si occupa di elaborare le informazioni;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in cui sono immagazzinati i dati durante la loro elaborazione;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 insieme di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periferiche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che consentono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al microprocessore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di comunicare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con l’utente esterno,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il quale può immettere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dati o ricevere informazioni.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9300" y="2987675"/>
            <a:ext cx="4127500" cy="3108325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Assemblare computer desktop (3)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 elemento fondamentale è 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chipset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usato nella motherboard: la velocità del computer dipenderà da quelle dei bus presenti.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le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schede di espansione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si usano i bus PCIe, utilizzati soprattutto per schede video e di rete.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scelta del case dipende anche dai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drive esterni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che si vogliono inserire nel computer, per esempio l’hard disk drive e gli optical drive.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9325" y="3660775"/>
            <a:ext cx="4705350" cy="117475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CPU</a:t>
            </a:r>
            <a:endParaRPr/>
          </a:p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processore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, chiamato anche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, è l’elemento fondamentale dell’elaboratore.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Un processore esegue velocemente operazioni elementari su numeri binari.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Per sincronizzare il suo funzionamento con quello dei dispositivi a esso collegati, sulla scheda madre è presente un segnale chiamato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clock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I parametri principali della CPU sono: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numero di bit (parallelismo);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frequenza del clock;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struttura interna;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numero di core integrati;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velocità delle periferiche collegate;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cache.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bus (1)</a:t>
            </a:r>
            <a:endParaRPr/>
          </a:p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bus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è l’insieme di collegamenti esistenti tra microprocessore, memoria e periferiche.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Si suddivide,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dal punto di vista funzionale,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in tre parti: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bus dati,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bus indirizzi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bus di controllo. </a:t>
            </a:r>
            <a:endParaRPr/>
          </a:p>
        </p:txBody>
      </p:sp>
      <p:pic>
        <p:nvPicPr>
          <p:cNvPr id="99" name="Google Shape;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0913" y="2890838"/>
            <a:ext cx="3925887" cy="3205162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bus (2)</a:t>
            </a:r>
            <a:endParaRPr/>
          </a:p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bus dati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serve a trasferire i dati tra il microprocessore e le periferiche e tra le periferiche stesse.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bus indirizzi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serve per attivare una cella di memoria o una periferica, trasmettendo su di esso l’indirizzo del dispositivo con il quale intende comunicare.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bus di controllo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raggruppa una serie di collegamenti necessari per stabilire e mantenere una comunicazione che consenta il trasferimento dei dati tra CPU e periferiche.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collegamenti utilizzati cambiano per ciascun tipo di periferica.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bus (3)</a:t>
            </a:r>
            <a:endParaRPr/>
          </a:p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Nelle attuali schede madri, per ottimizzare il trasferimento dei dati, i bus sono stati sdoppiati.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 bus chiamato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Northbridge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collega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le periferiche più veloci,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 bus chiamato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Southbridge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collega le periferiche più lente.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2160588"/>
            <a:ext cx="2640013" cy="3935412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memoria cache</a:t>
            </a:r>
            <a:endParaRPr/>
          </a:p>
        </p:txBody>
      </p:sp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Per consentire al microprocessore di avere a disposizione una memoria molto veloce adeguata alla sua velocità di elaborazione, gli è stata affiancata una memoria dedicata, chiamata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cache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Rispetto alla normale memoria è molto più veloce, ma è di piccole dimensioni.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L’evoluzione tecnica ha consentito di integrare questa memoria all’interno del circuito che contiene il microprocessore e di differenziarla in 3 livelli (L1, L2 e L3 dalla più veloce alla più lenta), ottimizzandone le prestazioni.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688" y="4602163"/>
            <a:ext cx="7540625" cy="1336675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memoria cache</a:t>
            </a:r>
            <a:endParaRPr/>
          </a:p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gestione della cache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riveste un ruolo molto importante nelle prestazioni complessive del microprocessore.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Esistono degli algoritmi che consentono di gestirne: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l’aggiornamento (</a:t>
            </a:r>
            <a:r>
              <a:rPr i="1" lang="it-IT" sz="1800">
                <a:latin typeface="Arial"/>
                <a:ea typeface="Arial"/>
                <a:cs typeface="Arial"/>
                <a:sym typeface="Arial"/>
              </a:rPr>
              <a:t>write-through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oppure </a:t>
            </a:r>
            <a:r>
              <a:rPr i="1" lang="it-IT" sz="1800">
                <a:latin typeface="Arial"/>
                <a:ea typeface="Arial"/>
                <a:cs typeface="Arial"/>
                <a:sym typeface="Arial"/>
              </a:rPr>
              <a:t>write-back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le modalità di posizionamento dei dati (libero o vincolato).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4663" y="3951288"/>
            <a:ext cx="5654675" cy="214471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memoria centrale (1)</a:t>
            </a:r>
            <a:endParaRPr/>
          </a:p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memoria centrale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è costituita da milioni di celle, ciascuna contenente un bit di informazione.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La gestione avviene a gruppi di almeno 8 bit (un byte).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L’accesso ai dati è casuale (RAM), perché non serve una lettura in sequenza delle varie celle per giungere a un dato: è sufficiente indicare nel bus indirizzi la posizione della singola cella.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La memoria funziona solo se è alimentata.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Le operazioni sono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lettura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scrittura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Un circuito interno provvede a controllare che i dati siano sempre corretti, segnalando eventuali problemi.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