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77" name="Google Shape;7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showMasterSp="0">
  <p:cSld name="Diapositiva titolo">
    <p:bg>
      <p:bgPr>
        <a:solidFill>
          <a:schemeClr val="accent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9" name="Google Shape;19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ella">
  <p:cSld name="Tabella">
    <p:bg>
      <p:bgPr>
        <a:solidFill>
          <a:schemeClr val="lt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2" type="body"/>
          </p:nvPr>
        </p:nvSpPr>
        <p:spPr>
          <a:xfrm>
            <a:off x="4842506" y="549276"/>
            <a:ext cx="3780000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3333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esto + 1 Immagine">
  <p:cSld name="2_Testo + 1 Immagine"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12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55" name="Google Shape;55;p12"/>
          <p:cNvSpPr txBox="1"/>
          <p:nvPr>
            <p:ph idx="3" type="body"/>
          </p:nvPr>
        </p:nvSpPr>
        <p:spPr>
          <a:xfrm>
            <a:off x="521494" y="1989139"/>
            <a:ext cx="378000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esto + 1 Immagine">
  <p:cSld name="1_Testo + 1 Immagine"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521494" y="549275"/>
            <a:ext cx="3780000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3"/>
          <p:cNvSpPr/>
          <p:nvPr>
            <p:ph idx="2" type="pic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onne Txt + Img">
  <p:cSld name="3 colonne Txt + Img">
    <p:bg>
      <p:bgPr>
        <a:solidFill>
          <a:schemeClr val="l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>
            <p:ph idx="2" type="pic"/>
          </p:nvPr>
        </p:nvSpPr>
        <p:spPr>
          <a:xfrm>
            <a:off x="521494" y="1484314"/>
            <a:ext cx="2430000" cy="1945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521494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14"/>
          <p:cNvSpPr/>
          <p:nvPr>
            <p:ph idx="3" type="pic"/>
          </p:nvPr>
        </p:nvSpPr>
        <p:spPr>
          <a:xfrm>
            <a:off x="337185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4" type="body"/>
          </p:nvPr>
        </p:nvSpPr>
        <p:spPr>
          <a:xfrm>
            <a:off x="337185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14"/>
          <p:cNvSpPr/>
          <p:nvPr>
            <p:ph idx="5" type="pic"/>
          </p:nvPr>
        </p:nvSpPr>
        <p:spPr>
          <a:xfrm>
            <a:off x="619314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5" name="Google Shape;65;p14"/>
          <p:cNvSpPr txBox="1"/>
          <p:nvPr>
            <p:ph idx="6" type="body"/>
          </p:nvPr>
        </p:nvSpPr>
        <p:spPr>
          <a:xfrm>
            <a:off x="619314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7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pos="2819">
          <p15:clr>
            <a:srgbClr val="FBAE40"/>
          </p15:clr>
        </p15:guide>
        <p15:guide id="3" pos="2479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438">
          <p15:clr>
            <a:srgbClr val="FBAE40"/>
          </p15:clr>
        </p15:guide>
        <p15:guide id="9" pos="5201">
          <p15:clr>
            <a:srgbClr val="FBAE40"/>
          </p15:clr>
        </p15:guide>
        <p15:guide id="10" pos="4883">
          <p15:clr>
            <a:srgbClr val="FBAE40"/>
          </p15:clr>
        </p15:guide>
        <p15:guide id="11" pos="7242">
          <p15:clr>
            <a:srgbClr val="FBAE40"/>
          </p15:clr>
        </p15:guide>
        <p15:guide id="12" orient="horz" pos="2160">
          <p15:clr>
            <a:srgbClr val="FBAE40"/>
          </p15:clr>
        </p15:guide>
        <p15:guide id="13" orient="horz" pos="93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Immagine">
  <p:cSld name="Titoletto + Immagine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>
            <p:ph idx="2" type="pic"/>
          </p:nvPr>
        </p:nvSpPr>
        <p:spPr>
          <a:xfrm>
            <a:off x="521494" y="1484313"/>
            <a:ext cx="8101013" cy="4824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etto + vuoto">
  <p:cSld name="Titoletto + vuoto"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" type="body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b="1" sz="15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a + didascalia">
  <p:cSld name="Immagina + didascalia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/>
          <p:nvPr>
            <p:ph idx="2" type="pic"/>
          </p:nvPr>
        </p:nvSpPr>
        <p:spPr>
          <a:xfrm>
            <a:off x="521494" y="549276"/>
            <a:ext cx="8101013" cy="48244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b="0" i="0" sz="1350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521494" y="5373689"/>
            <a:ext cx="8101013" cy="9350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46666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385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itle Slide" showMasterSp="0">
  <p:cSld name="2_Title Slide">
    <p:bg>
      <p:bgPr>
        <a:solidFill>
          <a:schemeClr val="accen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b="1" sz="45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subTitle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 showMasterSp="0">
  <p:cSld name="1_Title Slide">
    <p:bg>
      <p:bgPr>
        <a:solidFill>
          <a:schemeClr val="accent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ctrTitle"/>
          </p:nvPr>
        </p:nvSpPr>
        <p:spPr>
          <a:xfrm>
            <a:off x="521494" y="1989137"/>
            <a:ext cx="4964906" cy="28797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Verdana"/>
              <a:buNone/>
              <a:defRPr b="1" sz="412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subTitle"/>
          </p:nvPr>
        </p:nvSpPr>
        <p:spPr>
          <a:xfrm>
            <a:off x="521494" y="4868863"/>
            <a:ext cx="4969509" cy="14398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5"/>
          <p:cNvSpPr/>
          <p:nvPr>
            <p:ph idx="2" type="pic"/>
          </p:nvPr>
        </p:nvSpPr>
        <p:spPr>
          <a:xfrm>
            <a:off x="5922169" y="0"/>
            <a:ext cx="3221831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itolo + Immagine">
  <p:cSld name="Capitolo + Immagine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/>
          <p:nvPr>
            <p:ph idx="2" type="pic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b="0" i="0" sz="1875" u="none" cap="none" strike="noStrik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apitolo + Immagine">
  <p:cSld name="1_Capitolo + Immagine">
    <p:bg>
      <p:bgPr>
        <a:solidFill>
          <a:schemeClr val="dk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idx="1" type="body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b="1" sz="3000">
                <a:solidFill>
                  <a:srgbClr val="505050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7"/>
          <p:cNvSpPr txBox="1"/>
          <p:nvPr>
            <p:ph idx="2" type="body"/>
          </p:nvPr>
        </p:nvSpPr>
        <p:spPr>
          <a:xfrm>
            <a:off x="4842506" y="549276"/>
            <a:ext cx="3780000" cy="5759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1">
  <p:cSld name="Concetto chiave 01">
    <p:bg>
      <p:bgPr>
        <a:solidFill>
          <a:schemeClr val="dk2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Verdana"/>
              <a:buNone/>
              <a:defRPr b="1" sz="3000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cetto chiave 02">
  <p:cSld name="Concetto chiave 02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None/>
              <a:defRPr b="1" sz="3000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sto + 1 Immagine">
  <p:cSld name="Testo + 1 Immagine">
    <p:bg>
      <p:bgPr>
        <a:solidFill>
          <a:schemeClr val="lt1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521493" y="549276"/>
            <a:ext cx="6750844" cy="1439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b="1" sz="1800">
                <a:solidFill>
                  <a:schemeClr val="accen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2" type="body"/>
          </p:nvPr>
        </p:nvSpPr>
        <p:spPr>
          <a:xfrm>
            <a:off x="521493" y="1989139"/>
            <a:ext cx="6750844" cy="4319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342900" lvl="1" marL="914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indent="-342900" lvl="3" marL="1828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b="1" i="0" sz="3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1475" lvl="0" marL="457200" marR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b="0" i="0" sz="22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47662" lvl="1" marL="914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b="0" i="0" sz="187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14325" lvl="3" marL="1828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00037" lvl="4" marL="22860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b="0" i="0" sz="1125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12" name="Google Shape;12;p1"/>
          <p:cNvSpPr/>
          <p:nvPr/>
        </p:nvSpPr>
        <p:spPr>
          <a:xfrm>
            <a:off x="0" y="6020382"/>
            <a:ext cx="630831" cy="8411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2420" y="6499368"/>
            <a:ext cx="243913" cy="2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7987250" y="63045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21493" y="6308726"/>
            <a:ext cx="8022646" cy="549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b="0" i="0" lang="it-IT" sz="75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2 – Il Physical Layer del TCP/IP</a:t>
            </a:r>
            <a:endParaRPr b="0" i="0" sz="750" u="none" cap="none" strike="noStrike">
              <a:solidFill>
                <a:schemeClr val="dk2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ctrTitle"/>
          </p:nvPr>
        </p:nvSpPr>
        <p:spPr>
          <a:xfrm>
            <a:off x="446088" y="1857375"/>
            <a:ext cx="8697912" cy="248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ts val="4900"/>
              <a:buFont typeface="Arial"/>
              <a:buNone/>
            </a:pP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2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Il Physical Layer del TCP/IP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it-IT" sz="4000">
                <a:latin typeface="Arial"/>
                <a:ea typeface="Arial"/>
                <a:cs typeface="Arial"/>
                <a:sym typeface="Arial"/>
              </a:rPr>
              <a:t>La tecnica a contesa CSMA/CD</a:t>
            </a:r>
            <a:endParaRPr/>
          </a:p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>
            <a:off x="457201" y="1600200"/>
            <a:ext cx="3903784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tecnica CSMA/CD si applica alle reti Ethernet di tipo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half-duplex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dotate di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hub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In queste topologie è necessario rilevare le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collisioni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nel caso due host trasmettano contemporaneamente.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In seguito a una collisione una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sequenza di jamming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avverte tutti gli apparati della collisione e un algoritmo di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backoff esponenziale binario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stabilisce quando un host può ritentare la trasmissione.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7"/>
          <p:cNvSpPr txBox="1"/>
          <p:nvPr>
            <p:ph idx="11" type="ftr"/>
          </p:nvPr>
        </p:nvSpPr>
        <p:spPr>
          <a:xfrm>
            <a:off x="2820988" y="6278563"/>
            <a:ext cx="350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100"/>
              <a:buFont typeface="Arial"/>
              <a:buNone/>
            </a:pPr>
            <a:r>
              <a:rPr b="0" i="0" lang="it-IT" sz="11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Unità 11 – Il livello Physical dell’architettura TCP/IP</a:t>
            </a:r>
            <a:endParaRPr/>
          </a:p>
        </p:txBody>
      </p:sp>
      <p:pic>
        <p:nvPicPr>
          <p:cNvPr id="141" name="Google Shape;141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60985" y="1873252"/>
            <a:ext cx="4437920" cy="40284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it-IT" sz="4000">
                <a:latin typeface="Arial"/>
                <a:ea typeface="Arial"/>
                <a:cs typeface="Arial"/>
                <a:sym typeface="Arial"/>
              </a:rPr>
              <a:t>Lo switching (1)</a:t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457200" y="1709446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Gli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switch full-duplex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rendono superata la tecnica CSMA/CD non essendoci più il rischio di collisioni.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Lo switch è un dispositivo di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livello Data Link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con il compito di esaminare l’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indirizzo MAC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del frame in arrivo e di inoltrarlo verso una o più porte Ethernet in uscita.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Lo strumento utilizzato dallo switch per mettere in corrispondenza MAC address e porta è la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MAC Table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(o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Switch Table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Nella MAC Table ogni entry contiene la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corrispondenza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tra MAC address dell’host collegato e la porta dello switch alla quale è collegato.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it-IT" sz="4000">
                <a:latin typeface="Arial"/>
                <a:ea typeface="Arial"/>
                <a:cs typeface="Arial"/>
                <a:sym typeface="Arial"/>
              </a:rPr>
              <a:t>Lo switching (2)</a:t>
            </a:r>
            <a:endParaRPr/>
          </a:p>
        </p:txBody>
      </p:sp>
      <p:pic>
        <p:nvPicPr>
          <p:cNvPr id="153" name="Google Shape;1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3566" y="2079000"/>
            <a:ext cx="4710279" cy="36746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1642" y="2322045"/>
            <a:ext cx="3398063" cy="34316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it-IT" sz="4000">
                <a:latin typeface="Arial"/>
                <a:ea typeface="Arial"/>
                <a:cs typeface="Arial"/>
                <a:sym typeface="Arial"/>
              </a:rPr>
              <a:t>IEEE 802.11: la rete Wi-Fi (1)</a:t>
            </a:r>
            <a:endParaRPr/>
          </a:p>
        </p:txBody>
      </p:sp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IEEE rilascia nel 1999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due standard wireless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IEEE 802.11a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che sfrutta la tecnica di modulazione QAM-64 e raggiunge i 54 Mbps a 5,2 GHz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IEEE 802.11b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che ha due velocità, 5,5 Mbps e 11 Mbps a 2,4 GHz</a:t>
            </a:r>
            <a:endParaRPr/>
          </a:p>
          <a:p>
            <a:pPr indent="-44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Lo standard 802.11b a 11 Mbps è anche noto come marchio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Wi-Fi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creato dalla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Wi-Fi Alliance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Nel 2003 IEEE propone lo standard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802.11g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che raggiunge i 54 Mbps nella banda tradizionale a 2,4 GHz.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Molte varianti si sono poi succedute. Per il 2024 è previsto il nuovo standard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802.11be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a 30 Gbps a 2,4 GHZ, 5,2 GHz e 6 GHz.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it-IT" sz="4000">
                <a:latin typeface="Arial"/>
                <a:ea typeface="Arial"/>
                <a:cs typeface="Arial"/>
                <a:sym typeface="Arial"/>
              </a:rPr>
              <a:t>IEEE 802.11: la rete Wi-Fi (2)</a:t>
            </a:r>
            <a:endParaRPr/>
          </a:p>
        </p:txBody>
      </p:sp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dispositivi che costituiscono le reti wireless sono due: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Wireless Terminal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WT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 che sono dispositivi mobili dotati di interfaccia 802.11 </a:t>
            </a:r>
            <a:endParaRPr/>
          </a:p>
          <a:p>
            <a:pPr indent="-171450" lvl="0" marL="17145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Access Point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AP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 che funzionano come bridge, collegando la parte cablata alla parte wireless, e consentono l’accesso alla rete ai WT.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7" name="Google Shape;16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3348111"/>
            <a:ext cx="5772150" cy="3419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9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progetto IEEE 802 (1)</a:t>
            </a:r>
            <a:endParaRPr/>
          </a:p>
        </p:txBody>
      </p:sp>
      <p:sp>
        <p:nvSpPr>
          <p:cNvPr id="85" name="Google Shape;85;p19"/>
          <p:cNvSpPr txBox="1"/>
          <p:nvPr>
            <p:ph idx="1" type="body"/>
          </p:nvPr>
        </p:nvSpPr>
        <p:spPr>
          <a:xfrm>
            <a:off x="457200" y="1690689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modello TCP/IP affida al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Physical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Layer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la definizione delle regole per l’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accesso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al mezzo fisico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IEEE, ISO e ANSI hanno sviluppato uno standard, 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Progetto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IEEE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802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per definire le reti LAN a livello Physical e Data Link del modello ISO/OSI.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Gli standard introdotti stabilirono 20 categorie con cui identificare 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diversi modi di accedere al canale di trasmissione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tecniche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che regolano il diritto ad accedere e trasmettere su un canale condiviso sono due.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AutoNum type="arabicPeriod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Tecnica a contesa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la più nota è CSMA/CD basata sulla gestione delle collisioni; vi è poi CSMA/CA basata sulla prevenzione delle collisioni.</a:t>
            </a:r>
            <a:endParaRPr/>
          </a:p>
          <a:p>
            <a:pPr indent="-457200" lvl="0" marL="45720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nsolas"/>
              <a:buAutoNum type="arabicPeriod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Tecnica deterministica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in cui ogni trasmissione avviene in un istante definito.</a:t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progetto IEEE 802 (2)</a:t>
            </a:r>
            <a:endParaRPr/>
          </a:p>
        </p:txBody>
      </p:sp>
      <p:sp>
        <p:nvSpPr>
          <p:cNvPr id="91" name="Google Shape;91;p20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livello Data Link è suddiviso in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due sottolivelli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su cui è stato fondato 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Progetto IEEE 802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LLC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MAC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37816" y="2560320"/>
            <a:ext cx="6868367" cy="3324665"/>
          </a:xfrm>
          <a:prstGeom prst="rect">
            <a:avLst/>
          </a:prstGeom>
          <a:noFill/>
          <a:ln cap="flat" cmpd="sng" w="381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sottolivello LLC</a:t>
            </a:r>
            <a:endParaRPr/>
          </a:p>
        </p:txBody>
      </p:sp>
      <p:sp>
        <p:nvSpPr>
          <p:cNvPr id="98" name="Google Shape;98;p21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sottolivello superiore è l’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LLC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(IEEE 802.2).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LLC ha il compito di fornire un’interfaccia unificata verso il livello Network, pur a fronte di tecnologie trasmissive e mezzi fisici differenziati.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LLC prevede 3 modi di funzionamento: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Unacknowledged Connectionless Service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Connection Oriented Service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;</a:t>
            </a:r>
            <a:endParaRPr/>
          </a:p>
          <a:p>
            <a:pPr indent="-12700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Semireliable Connectionless Service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9" name="Google Shape;9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2488" y="3249613"/>
            <a:ext cx="7439025" cy="1020762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sottolivello MAC</a:t>
            </a:r>
            <a:endParaRPr/>
          </a:p>
        </p:txBody>
      </p:sp>
      <p:sp>
        <p:nvSpPr>
          <p:cNvPr id="105" name="Google Shape;105;p22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sottolivello inferiore è 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MAC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(IEEE 802.x).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suo compito è arbitrare l’accesso all’unico mezzo trasmissivo comune tra tutti i sistemi che hanno necessità di trasmettere in una certa rete.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Mentre LLC è unico, si ha uno standard MAC diverso per ogni tipo di rete e mezzo fisico di trasmissione.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4050" y="4627563"/>
            <a:ext cx="8061325" cy="1109662"/>
          </a:xfrm>
          <a:prstGeom prst="rect">
            <a:avLst/>
          </a:prstGeom>
          <a:noFill/>
          <a:ln>
            <a:noFill/>
          </a:ln>
          <a:effectLst>
            <a:outerShdw blurRad="50800" rotWithShape="0" algn="t" dir="5400000" dist="3810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HDLC e PPP (1)</a:t>
            </a:r>
            <a:endParaRPr/>
          </a:p>
        </p:txBody>
      </p:sp>
      <p:sp>
        <p:nvSpPr>
          <p:cNvPr id="112" name="Google Shape;112;p23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protocolli di linea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utilizzati per le trasmissioni punto-punto o multipunto sono LLC, HDLC e PPP.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protocollo HDLC è utilizzato su reti di grandi dimensioni anche per connessioni multipunto, ma attualmente è usato quasi esclusivamente per connessioni punto-punto.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frame HDLC è composto da 3 parti: un header, un campo dati e un trailer.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0611" y="4773614"/>
            <a:ext cx="8742778" cy="1066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HDLC e PPP (2)</a:t>
            </a:r>
            <a:endParaRPr/>
          </a:p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protocollo HDLC non ha una modalità standard per trasmettere sullo stesso canale pacchetti generati da protocolli diversi di livello superiore.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questo è stato introdotto il protocollo di linea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PPP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il cui frame contiene un campo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protocol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di 2 byte per la codifica del protocollo di livello superiore.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protocollo PPP viene usato per la comunicazione punto-punto tra due router o nella comunicazione tra utente e provider.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2476" y="4870307"/>
            <a:ext cx="8419048" cy="16190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IEEE 802.3: la rete Ethernet (1)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457200" y="1576437"/>
            <a:ext cx="8455025" cy="47021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Ethernet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è il più diffuso tipo di rete locale che esista al mondo.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Nel 1985 Ethernet di evolve e diventa lo standard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IEEE 802.3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Passa dal cavo coassiale al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doppino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e quindi dal doppino alla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fibra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velocità di trasmissione salgono dai 10 Mbps alle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decine di Gbps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topologia passa dal bus alla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stella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stella estesa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modalità half-duplex è sostituita dalla modalità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full-duplex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e gli hub sono sostituiti dagli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Si risolve il problema delle collisioni, per cui si sostituisce la tecnica CSMA/CD con lo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switching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IEEE 802.3: la rete Ethernet (2)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457200" y="1793314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frame Ethernet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ha una lunghezza variabile compresa tra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64 e 1518 byte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, preceduti da un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preambolo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e da un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byte di start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Esistono due formati del frame che attualmente convivono sulle reti Ethernet: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Ethernet v2.0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ed </a:t>
            </a:r>
            <a:r>
              <a:rPr b="1" lang="it-IT" sz="2000">
                <a:latin typeface="Arial"/>
                <a:ea typeface="Arial"/>
                <a:cs typeface="Arial"/>
                <a:sym typeface="Arial"/>
              </a:rPr>
              <a:t>Ethernet 802.3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5424" y="3562552"/>
            <a:ext cx="7139623" cy="28291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