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o + 1 Immagine">
  <p:cSld name="Testo + 1 Immagine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521493" y="549276"/>
            <a:ext cx="6750844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521493" y="1989139"/>
            <a:ext cx="6750844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la">
  <p:cSld name="Tabella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842506" y="549276"/>
            <a:ext cx="3780000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333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esto + 1 Immagine">
  <p:cSld name="2_Testo + 1 Immagin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/>
          <p:nvPr>
            <p:ph idx="2" type="pic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3" type="body"/>
          </p:nvPr>
        </p:nvSpPr>
        <p:spPr>
          <a:xfrm>
            <a:off x="521494" y="1989139"/>
            <a:ext cx="3780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sto + 1 Immagine">
  <p:cSld name="1_Testo + 1 Immagine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21494" y="549275"/>
            <a:ext cx="3780000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/>
          <p:nvPr>
            <p:ph idx="2" type="pic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onne Txt + Img">
  <p:cSld name="3 colonne Txt + Img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>
            <p:ph idx="2" type="pic"/>
          </p:nvPr>
        </p:nvSpPr>
        <p:spPr>
          <a:xfrm>
            <a:off x="521494" y="1484314"/>
            <a:ext cx="2430000" cy="1945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21494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/>
          <p:nvPr>
            <p:ph idx="3" type="pic"/>
          </p:nvPr>
        </p:nvSpPr>
        <p:spPr>
          <a:xfrm>
            <a:off x="337185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4" type="body"/>
          </p:nvPr>
        </p:nvSpPr>
        <p:spPr>
          <a:xfrm>
            <a:off x="337185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5"/>
          <p:cNvSpPr/>
          <p:nvPr>
            <p:ph idx="5" type="pic"/>
          </p:nvPr>
        </p:nvSpPr>
        <p:spPr>
          <a:xfrm>
            <a:off x="619314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6" type="body"/>
          </p:nvPr>
        </p:nvSpPr>
        <p:spPr>
          <a:xfrm>
            <a:off x="619314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7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pos="2819">
          <p15:clr>
            <a:srgbClr val="FBAE40"/>
          </p15:clr>
        </p15:guide>
        <p15:guide id="3" pos="2479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438">
          <p15:clr>
            <a:srgbClr val="FBAE40"/>
          </p15:clr>
        </p15:guide>
        <p15:guide id="9" pos="5201">
          <p15:clr>
            <a:srgbClr val="FBAE40"/>
          </p15:clr>
        </p15:guide>
        <p15:guide id="10" pos="4883">
          <p15:clr>
            <a:srgbClr val="FBAE40"/>
          </p15:clr>
        </p15:guide>
        <p15:guide id="11" pos="7242">
          <p15:clr>
            <a:srgbClr val="FBAE40"/>
          </p15:clr>
        </p15:guide>
        <p15:guide id="12" orient="horz" pos="2160">
          <p15:clr>
            <a:srgbClr val="FBAE40"/>
          </p15:clr>
        </p15:guide>
        <p15:guide id="13" orient="horz" pos="9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etto + Immagine">
  <p:cSld name="Titoletto + Immagine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>
            <p:ph idx="2" type="pic"/>
          </p:nvPr>
        </p:nvSpPr>
        <p:spPr>
          <a:xfrm>
            <a:off x="521494" y="1484313"/>
            <a:ext cx="810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etto + vuoto">
  <p:cSld name="Titoletto + vuoto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a + didascalia">
  <p:cSld name="Immagina + didascalia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>
            <p:ph idx="2" type="pic"/>
          </p:nvPr>
        </p:nvSpPr>
        <p:spPr>
          <a:xfrm>
            <a:off x="521494" y="549276"/>
            <a:ext cx="8101013" cy="48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521494" y="5373689"/>
            <a:ext cx="8101013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6666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85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3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b="1" sz="4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bg>
      <p:bgPr>
        <a:solidFill>
          <a:schemeClr val="accen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b="1" sz="4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521494" y="1989137"/>
            <a:ext cx="4964906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25"/>
              <a:buFont typeface="Verdana"/>
              <a:buNone/>
              <a:defRPr b="1" sz="412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521494" y="4868863"/>
            <a:ext cx="4969509" cy="14398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/>
          <p:nvPr>
            <p:ph idx="2" type="pic"/>
          </p:nvPr>
        </p:nvSpPr>
        <p:spPr>
          <a:xfrm>
            <a:off x="5922169" y="0"/>
            <a:ext cx="322183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itolo + Immagine">
  <p:cSld name="Capitolo + Immagine">
    <p:bg>
      <p:bgPr>
        <a:solidFill>
          <a:schemeClr val="dk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>
            <p:ph idx="2" type="pic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b="1" sz="3000">
                <a:solidFill>
                  <a:srgbClr val="505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pitolo + Immagine">
  <p:cSld name="1_Capitolo + Immagine"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body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b="1" sz="3000">
                <a:solidFill>
                  <a:srgbClr val="505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842506" y="549276"/>
            <a:ext cx="3780000" cy="5759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tto chiave 01">
  <p:cSld name="Concetto chiave 01">
    <p:bg>
      <p:bgPr>
        <a:solidFill>
          <a:schemeClr val="dk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Verdana"/>
              <a:buNone/>
              <a:defRPr b="1" sz="3000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tto chiave 02">
  <p:cSld name="Concetto chiave 0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None/>
              <a:defRPr b="1" sz="30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22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7662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b="0" i="0" sz="187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037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020382"/>
            <a:ext cx="630831" cy="84110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2420" y="6499368"/>
            <a:ext cx="243913" cy="2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7987250" y="63045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21493" y="6308726"/>
            <a:ext cx="8022646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b="0" i="0" lang="it-IT" sz="75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Unità 3 – Il microprocessore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446088" y="1857375"/>
            <a:ext cx="8697912" cy="2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Arial"/>
              <a:buNone/>
            </a:pP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Unità 3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Il microprocessore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sz="49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Evoluzione e confronto tra microprocessori (1)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primo a elaborare la struttura di un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microprocessore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fu il fisico italiano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Federico Faggin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nel 1968.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Faggin contribuì anche allo sviluppo di vari tipi di microprocessori che hanno caratterizzato la storia dell’informatica.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Dal 1968 a oggi le caratteristiche e le prestazioni dei microprocessori sono cambiate e oggi disponiamo di microprocessori in grado di garantire performance impensabili fino a due decenni fa.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Evoluzione e confronto tra microprocessori (2)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Negli ultimi anni si è diffuso l’uso di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microcontrollori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all’interno di dispositivi ed elettrodomestici di uso comune, consentendo così di realizzare dispositivi “intelligenti”, in grado cioè di avere un funzionamento molto variabile in base alle esigenze dell’utente.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313" y="3289300"/>
            <a:ext cx="3889375" cy="28067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linguaggio assembly (1)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codice macchina può essere visto in una forma equivalente attraverso un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linguaggio mnemonico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L’insieme dei codici mnemonici di tutte le istruzioni prende il nome di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linguaggio assembly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linguaggio assembly prevede l’uso di parole chiave: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MOV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per assegnare valori a registri;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ADD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per sommare i contenuti di registri o aree di memoria;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SUB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per sottrarre;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e così via.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linguaggio assembly (2)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processo che traduce il codice assembly nel corrispondente codice macchina eseguibile direttamente dal microprocessore si compone di due passaggi:</a:t>
            </a:r>
            <a:endParaRPr/>
          </a:p>
          <a:p>
            <a:pPr indent="-12700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ASSEMBLER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è un processo di traduzione chdisassemblaggio e non richiede alcuna intelligenza;</a:t>
            </a:r>
            <a:endParaRPr/>
          </a:p>
          <a:p>
            <a:pPr indent="-12700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LINKER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serve a collegare moduli e librerie di cui si compone il programma e a distribuire il codice oggetto nello spazio di indirizzi di memoria centrale assegnato al programma.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288" y="4551363"/>
            <a:ext cx="7591425" cy="147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 metodi di indirizzamento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metodi indirizzamento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si suddividono in tre tipi, in base al modo in cui l’istruzione tratta il dato da elaborare: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immediato;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diretto;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indiretto.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5725" y="2413000"/>
            <a:ext cx="5981700" cy="368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2"/>
          <p:cNvSpPr txBox="1"/>
          <p:nvPr/>
        </p:nvSpPr>
        <p:spPr>
          <a:xfrm>
            <a:off x="457200" y="5788025"/>
            <a:ext cx="6215063" cy="61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principali metodi di indirizzamento dei microprocessori Intel x86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L’architettura della CPU (1)</a:t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L’elemento fondamentale di un sistema di elaborazione è la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Central Processing Unit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struttura interna della CPU è mostrata nella figura.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2387" y="2670670"/>
            <a:ext cx="4139225" cy="382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L’architettura della CPU (2)</a:t>
            </a:r>
            <a:endParaRPr/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CPU dialoga con le memorie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e con le periferiche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attraverso 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system bus.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CPU utilizza una serie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di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registri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per eseguire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il suo compito.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1535113" y="5522913"/>
            <a:ext cx="2795587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Architettura di una CPU </a:t>
            </a:r>
            <a:b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t-I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i registri fondamentali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0700" y="1600200"/>
            <a:ext cx="4244975" cy="4583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ciclo macchina (1)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CPU esegue ogni istruzione in un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ciclo macchina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o fetch-execute cycle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457200" y="5775325"/>
            <a:ext cx="3533775" cy="61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 a blocchi del ciclo macchina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672" y="2349926"/>
            <a:ext cx="5880655" cy="3372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ciclo macchina (2)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fasi del ciclo sono 5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e si ripetono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fino al termine delle istruzioni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macchina del programma: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IF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Instruction Fetch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ID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Instruction Decode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EX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Execution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MEM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WB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Write Back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600">
                <a:latin typeface="Arial"/>
                <a:ea typeface="Arial"/>
                <a:cs typeface="Arial"/>
                <a:sym typeface="Arial"/>
              </a:rPr>
              <a:t>			Flowchart del ciclo macchina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1625" y="1555750"/>
            <a:ext cx="3048000" cy="454025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tecnica pipelining (1)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pipelining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è una tecnica che consente di elaborare in parallelo più istruzioni.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Con la tecnica pipelining più unità funzionali sono usate per eseguire un’istruzione macchina, formando una conduttura o pipeline.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850" y="3289300"/>
            <a:ext cx="6053138" cy="263207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tecnica pipelining (2)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tecnica pipelining funziona molto bene se non vi sono legami troppo stretti tra due istruzioni.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 altro problema è dovuto ai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salti di esecuzione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blocchi di istruzioni che non sono eseguite se non sono verificate determinate condizioni.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ovviare a questi problemi sono adottate diverse soluzioni: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utilizzare i cosiddetti registri a doppia porta;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utilizzare più pipeline autonome in parallelo (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tecnica superscalare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introdurre dei circuiti che si occupano di analizzare i possibili salti (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unità di predizione delle diramazioni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suddividere l’esecuzione di un’operazione in fasi elementari (20-30) che possono essere eseguite molto rapidamente aumentando la frequenza del clock.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 set di istruzioni macchina (1)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linguaggio macchina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rappresenta l’insieme delle istruzioni macchina che la CPU è in grado di comprendere ed eseguire.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713" y="2711450"/>
            <a:ext cx="7394575" cy="2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457200" y="5680075"/>
            <a:ext cx="4310063" cy="61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Esempio di formato di un’istruzione macchina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 set di istruzioni macchina (2)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Fin dai primi microprocessori, si sono sviluppate due linee di progetto.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CISC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Complex instruction Set Computer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computer con un insieme di istruzioni complesse): la filosofia è quella di creare tante istruzioni diverse, anche molto complesse, una per ogni possibile operazione che la CPU deve compiere.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RISC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Reduced Instruction Set Computer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computer con un insieme di istruzioni ridotte): la filosofia è quella di ridurre al minimo l’insieme delle istruzioni, selezionando quelle indispensabili e di uso più frequente nei programmi.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