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 + 1 Immagine">
  <p:cSld name="Testo + 1 Immagine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la">
  <p:cSld name="Tabella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esto + 1 Immagine">
  <p:cSld name="2_Testo + 1 Immagin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sto + 1 Immagine">
  <p:cSld name="1_Testo + 1 Immagine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 Txt + Img">
  <p:cSld name="3 colonne Txt + Img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>
            <p:ph idx="2" type="pic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/>
          <p:nvPr>
            <p:ph idx="3" type="pic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4" type="body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5"/>
          <p:cNvSpPr/>
          <p:nvPr>
            <p:ph idx="5" type="pic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6" type="body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7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Immagine">
  <p:cSld name="Titoletto + Immagine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>
            <p:ph idx="2" type="pic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vuoto">
  <p:cSld name="Titoletto + vuoto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a + didascalia">
  <p:cSld name="Immagina + didascalia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>
            <p:ph idx="2" type="pic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bg>
      <p:bgPr>
        <a:solidFill>
          <a:schemeClr val="accen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b="1" sz="412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>
            <p:ph idx="2" type="pic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itolo + Immagine">
  <p:cSld name="Capitolo + Immagine">
    <p:bg>
      <p:bgPr>
        <a:solidFill>
          <a:schemeClr val="dk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>
            <p:ph idx="2" type="pic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pitolo + Immagine">
  <p:cSld name="1_Capitolo + Immagine"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1">
  <p:cSld name="Concetto chiave 01"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b="1" sz="3000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2">
  <p:cSld name="Concetto chiave 0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b="1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7662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b="0" i="0" sz="187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037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b="0" i="0" lang="it-IT" sz="75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6 – La tecnologia delle reti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Arial"/>
              <a:buNone/>
            </a:pP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6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La tecnologia delle reti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49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su fibra ottica (1)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457200" y="2068945"/>
            <a:ext cx="5472113" cy="3776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fibra ottica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usa 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luce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come fonte di energia per trasportare il segnale.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segnali elettrici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generati dai computer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sono trasformati in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segnali ottici </a:t>
            </a:r>
            <a:br>
              <a:rPr b="1"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e introdotti in una fibra ottica,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dal diametro ridottissimo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e con bassissima attenuazione.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In ricezione il segnale ottico è convertito nel segnale elettrico originario.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6200" y="1144588"/>
            <a:ext cx="3786188" cy="5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su fibra ottica (2)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57200" y="1690689"/>
            <a:ext cx="8455025" cy="4154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trasmissione della luce attraverso la fibra è basata sul fenomeno della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riflessione totale interna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che si presenta il raggio di luce incide obliquamente sull’interfaccia di separazione tra due mezzi, aventi indice di rifrazione diverso, con un angolo superiore all’angolo limite.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la fibra ottica i due mezzi sono di due diversi tipi di pasta vetrosa: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uno interno, detto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core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(nucleo), con indice di rifrazione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it-IT" sz="2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uno esterno detto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cladding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(mantello), con un indice di rifrazione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it-IT" sz="2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più basso di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it-IT" sz="2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600" y="4754563"/>
            <a:ext cx="5610225" cy="14732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su fibra ottica (3)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457200" y="1773382"/>
            <a:ext cx="8455025" cy="4514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Se il diametro del core è largo abbastanza da avere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più percorsi di luce, la fibra è detta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multimodale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multimode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usano come sorgente di luce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i diodi LED infrarossi,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che costano meno dei laser;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arrivano fino a 2 km.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fibre dette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monomodali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singlemode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hanno il core molto più piccolo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e la luce può avere solo un modo: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usano come sorgente di luce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i raggi laser infrarossi;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arrivano fino a 3 km.</a:t>
            </a:r>
            <a:endParaRPr/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b="20563" l="0" r="52608" t="0"/>
          <a:stretch/>
        </p:blipFill>
        <p:spPr>
          <a:xfrm>
            <a:off x="6281738" y="2611438"/>
            <a:ext cx="2219325" cy="9144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18490" l="52222" r="0" t="-388"/>
          <a:stretch/>
        </p:blipFill>
        <p:spPr>
          <a:xfrm>
            <a:off x="6281738" y="4908550"/>
            <a:ext cx="2238375" cy="942975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  <p:cxnSp>
        <p:nvCxnSpPr>
          <p:cNvPr id="166" name="Google Shape;166;p30"/>
          <p:cNvCxnSpPr/>
          <p:nvPr/>
        </p:nvCxnSpPr>
        <p:spPr>
          <a:xfrm flipH="1" rot="10800000">
            <a:off x="4881563" y="3154363"/>
            <a:ext cx="900112" cy="1587"/>
          </a:xfrm>
          <a:prstGeom prst="straightConnector1">
            <a:avLst/>
          </a:prstGeom>
          <a:noFill/>
          <a:ln cap="flat" cmpd="sng" w="25400">
            <a:solidFill>
              <a:srgbClr val="E46C0A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808080">
                <a:alpha val="37647"/>
              </a:srgbClr>
            </a:outerShdw>
          </a:effectLst>
        </p:spPr>
      </p:cxnSp>
      <p:cxnSp>
        <p:nvCxnSpPr>
          <p:cNvPr id="167" name="Google Shape;167;p30"/>
          <p:cNvCxnSpPr/>
          <p:nvPr/>
        </p:nvCxnSpPr>
        <p:spPr>
          <a:xfrm flipH="1" rot="10800000">
            <a:off x="4881563" y="5380038"/>
            <a:ext cx="900112" cy="1587"/>
          </a:xfrm>
          <a:prstGeom prst="straightConnector1">
            <a:avLst/>
          </a:prstGeom>
          <a:noFill/>
          <a:ln cap="flat" cmpd="sng" w="25400">
            <a:solidFill>
              <a:srgbClr val="E46C0A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40000" rotWithShape="0" dir="5400000" dist="20000">
              <a:srgbClr val="80808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wireless (1)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57200" y="1600200"/>
            <a:ext cx="8455025" cy="475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Le trasmissioni wireless possono utilizzare le </a:t>
            </a:r>
            <a:r>
              <a:rPr b="1" lang="it-IT" sz="2400">
                <a:latin typeface="Arial"/>
                <a:ea typeface="Arial"/>
                <a:cs typeface="Arial"/>
                <a:sym typeface="Arial"/>
              </a:rPr>
              <a:t>onde radio </a:t>
            </a:r>
            <a:r>
              <a:rPr lang="it-IT" sz="2400">
                <a:latin typeface="Arial"/>
                <a:ea typeface="Arial"/>
                <a:cs typeface="Arial"/>
                <a:sym typeface="Arial"/>
              </a:rPr>
              <a:t>o i </a:t>
            </a:r>
            <a:r>
              <a:rPr b="1" lang="it-IT" sz="2400">
                <a:latin typeface="Arial"/>
                <a:ea typeface="Arial"/>
                <a:cs typeface="Arial"/>
                <a:sym typeface="Arial"/>
              </a:rPr>
              <a:t>segnali infrarossi </a:t>
            </a:r>
            <a:r>
              <a:rPr lang="it-IT" sz="2400">
                <a:latin typeface="Arial"/>
                <a:ea typeface="Arial"/>
                <a:cs typeface="Arial"/>
                <a:sym typeface="Arial"/>
              </a:rPr>
              <a:t>per comunicare attraverso l’aria. Quindi le reti </a:t>
            </a:r>
            <a:r>
              <a:rPr b="1" lang="it-IT" sz="2400">
                <a:latin typeface="Arial"/>
                <a:ea typeface="Arial"/>
                <a:cs typeface="Arial"/>
                <a:sym typeface="Arial"/>
              </a:rPr>
              <a:t>wireless </a:t>
            </a:r>
            <a:r>
              <a:rPr lang="it-IT" sz="2400">
                <a:latin typeface="Arial"/>
                <a:ea typeface="Arial"/>
                <a:cs typeface="Arial"/>
                <a:sym typeface="Arial"/>
              </a:rPr>
              <a:t>non utilizzano cavi: il segnale è trasportato nell’aria tramite la propagazione di onde emesse da un’antenna.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Gli </a:t>
            </a:r>
            <a:r>
              <a:rPr b="1" lang="it-IT" sz="2400">
                <a:latin typeface="Arial"/>
                <a:ea typeface="Arial"/>
                <a:cs typeface="Arial"/>
                <a:sym typeface="Arial"/>
              </a:rPr>
              <a:t>standard</a:t>
            </a:r>
            <a:r>
              <a:rPr lang="it-IT" sz="2400">
                <a:latin typeface="Arial"/>
                <a:ea typeface="Arial"/>
                <a:cs typeface="Arial"/>
                <a:sym typeface="Arial"/>
              </a:rPr>
              <a:t> più diffusi per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le reti che usano onde radio: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Bluetooth;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Wi-Fi;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WiMAX.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8863" y="3270250"/>
            <a:ext cx="3652837" cy="2706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senza fili: </a:t>
            </a:r>
            <a:br>
              <a:rPr lang="it-IT" sz="4200">
                <a:latin typeface="Arial"/>
                <a:ea typeface="Arial"/>
                <a:cs typeface="Arial"/>
                <a:sym typeface="Arial"/>
              </a:rPr>
            </a:br>
            <a:r>
              <a:rPr lang="it-IT" sz="4200">
                <a:latin typeface="Arial"/>
                <a:ea typeface="Arial"/>
                <a:cs typeface="Arial"/>
                <a:sym typeface="Arial"/>
              </a:rPr>
              <a:t>il wireless (2)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457200" y="1690688"/>
            <a:ext cx="8455025" cy="4665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Si possono distinguere: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sistemi a banda stretta 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narrow band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): segnali a cui è assegnata una porzione di banda di frequenza limitata (esempio: i segnali radio convenzionali);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sistemi a spettro espanso 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spread spectrum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): segnali distribuiti su una porzione di banda molto più larga rispetto a quella del segnale di informazione.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Questa operazione rende il segnale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più resistente all’interferenza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9825" y="4366056"/>
            <a:ext cx="6424350" cy="181725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senza fili: </a:t>
            </a:r>
            <a:br>
              <a:rPr lang="it-IT" sz="4200">
                <a:latin typeface="Arial"/>
                <a:ea typeface="Arial"/>
                <a:cs typeface="Arial"/>
                <a:sym typeface="Arial"/>
              </a:rPr>
            </a:br>
            <a:r>
              <a:rPr lang="it-IT" sz="4200">
                <a:latin typeface="Arial"/>
                <a:ea typeface="Arial"/>
                <a:cs typeface="Arial"/>
                <a:sym typeface="Arial"/>
              </a:rPr>
              <a:t>il wireless DS-SS e FH-SS</a:t>
            </a:r>
            <a:endParaRPr i="1"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457200" y="1847273"/>
            <a:ext cx="4707949" cy="4355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Esempio: consideriamo la banda di frequenza ISM (</a:t>
            </a:r>
            <a:r>
              <a:rPr i="1" lang="it-IT" sz="1800">
                <a:latin typeface="Arial"/>
                <a:ea typeface="Arial"/>
                <a:cs typeface="Arial"/>
                <a:sym typeface="Arial"/>
              </a:rPr>
              <a:t>Industrial, Scientific and Medical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) </a:t>
            </a:r>
            <a:br>
              <a:rPr lang="it-IT" sz="1800">
                <a:latin typeface="Arial"/>
                <a:ea typeface="Arial"/>
                <a:cs typeface="Arial"/>
                <a:sym typeface="Arial"/>
              </a:rPr>
            </a:br>
            <a:r>
              <a:rPr lang="it-IT" sz="1800">
                <a:latin typeface="Arial"/>
                <a:ea typeface="Arial"/>
                <a:cs typeface="Arial"/>
                <a:sym typeface="Arial"/>
              </a:rPr>
              <a:t>da 2,412 GHz fino a 2,484 GHz, usata nelle principali tecnologie di rete wireless.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 metodi più importanti usati per la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modulazione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ad ampio spettro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in questa banda sono: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it-IT" sz="1800">
                <a:latin typeface="Arial"/>
                <a:ea typeface="Arial"/>
                <a:cs typeface="Arial"/>
                <a:sym typeface="Arial"/>
              </a:rPr>
              <a:t>Direct Sequence - Spread Spectrum </a:t>
            </a:r>
            <a:br>
              <a:rPr i="1" lang="it-IT" sz="1800">
                <a:latin typeface="Arial"/>
                <a:ea typeface="Arial"/>
                <a:cs typeface="Arial"/>
                <a:sym typeface="Arial"/>
              </a:rPr>
            </a:br>
            <a:r>
              <a:rPr lang="it-IT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DS-SS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): dispersione di spettro in banda base;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it-IT" sz="1800">
                <a:latin typeface="Arial"/>
                <a:ea typeface="Arial"/>
                <a:cs typeface="Arial"/>
                <a:sym typeface="Arial"/>
              </a:rPr>
              <a:t>Frequency Hopping - Spread Spectrum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FH-SS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): dispersione di spettro a salto di frequenza.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USB wireless e Wi-Fi usano DS-SS, mentre Bluetooth utilizza la modulazione FH-SS.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5149" y="1946275"/>
            <a:ext cx="3521651" cy="352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Gli apparati di rete (1)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In ambito locale per consentire la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trasmissione dati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tra gli host della rete è necessario che ognuno di essi sia dotato di una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scheda di rete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Inoltre sono presenti apparati con specifici compiti di comunicazione, quali modem, hub, bridge e switch. 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139" y="2303252"/>
            <a:ext cx="7139158" cy="232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Gli apparati di rete (2)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repeater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è un apparato che permette di ritrasmettere un segnale su una rete.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		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Gli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hub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sono repeater multiporta, che in genere hanno da 4 a 24 porte seguendo i multipli di 4.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3913" y="2274888"/>
            <a:ext cx="2416175" cy="12319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  <p:pic>
        <p:nvPicPr>
          <p:cNvPr id="203" name="Google Shape;20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9450" y="5021263"/>
            <a:ext cx="2705100" cy="1074737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Gli apparati di rete (3)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bridge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sono dispositivi che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permettono di collegare tra loro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reti differenti, purché utilizzino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lo stesso protocollo.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Nelle attuali reti locali la comunicazione avviene tramite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secondo una topologia a stella estesa.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7286" y="4718106"/>
            <a:ext cx="2819400" cy="1138237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  <p:pic>
        <p:nvPicPr>
          <p:cNvPr id="211" name="Google Shape;21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3967" y="1453759"/>
            <a:ext cx="4738258" cy="2751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Gli apparati di rete (4)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consentire agli host della rete locale di accedere a una rete esterna è necessario avere 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router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un apparato di rete che permette la comunicazione tra reti diverse.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>
                <a:latin typeface="Arial"/>
                <a:ea typeface="Arial"/>
                <a:cs typeface="Arial"/>
                <a:sym typeface="Arial"/>
              </a:rPr>
              <a:t>Router di fascia “bassa” </a:t>
            </a:r>
            <a:br>
              <a:rPr lang="it-IT" sz="1600">
                <a:latin typeface="Arial"/>
                <a:ea typeface="Arial"/>
                <a:cs typeface="Arial"/>
                <a:sym typeface="Arial"/>
              </a:rPr>
            </a:br>
            <a:r>
              <a:rPr lang="it-IT" sz="1600">
                <a:latin typeface="Arial"/>
                <a:ea typeface="Arial"/>
                <a:cs typeface="Arial"/>
                <a:sym typeface="Arial"/>
              </a:rPr>
              <a:t>usato in reti locali aziendali</a:t>
            </a:r>
            <a:br>
              <a:rPr lang="it-IT" sz="1600">
                <a:latin typeface="Arial"/>
                <a:ea typeface="Arial"/>
                <a:cs typeface="Arial"/>
                <a:sym typeface="Arial"/>
              </a:rPr>
            </a:br>
            <a:r>
              <a:rPr lang="it-IT" sz="1600">
                <a:latin typeface="Arial"/>
                <a:ea typeface="Arial"/>
                <a:cs typeface="Arial"/>
                <a:sym typeface="Arial"/>
              </a:rPr>
              <a:t>per l’accesso esterno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collegamento verso l’esterno può anche essere gestito con 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gateway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che ha le caratteristiche di base del router ma in più può svolgere compiti di livello applicativo.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950" y="3552825"/>
            <a:ext cx="4391025" cy="1019175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cavo elettrico</a:t>
            </a:r>
            <a:endParaRPr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457200" y="1764145"/>
            <a:ext cx="8455025" cy="4438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/>
              <a:t>I mezzi trasmissivi possono essere suddivisi in tre categorie: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t-IT"/>
              <a:t>i </a:t>
            </a:r>
            <a:r>
              <a:rPr b="1" lang="it-IT"/>
              <a:t>cavi in rame </a:t>
            </a:r>
            <a:r>
              <a:rPr lang="it-IT"/>
              <a:t>attraversati da segnali elettrici;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t-IT"/>
              <a:t>le </a:t>
            </a:r>
            <a:r>
              <a:rPr b="1" lang="it-IT"/>
              <a:t>fibre ottiche </a:t>
            </a:r>
            <a:r>
              <a:rPr lang="it-IT"/>
              <a:t>attraversate da impulsi luminosi;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t-IT"/>
              <a:t>l’etere (il </a:t>
            </a:r>
            <a:r>
              <a:rPr b="1" lang="it-IT"/>
              <a:t>wireless</a:t>
            </a:r>
            <a:r>
              <a:rPr lang="it-IT"/>
              <a:t>) attraversato da onde elettromagnetiche.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it-IT"/>
              <a:t>I cavi in rame più usati sono: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t-IT"/>
              <a:t>i cavi di tipo </a:t>
            </a:r>
            <a:r>
              <a:rPr b="1" lang="it-IT"/>
              <a:t>twisted-pair</a:t>
            </a:r>
            <a:r>
              <a:rPr lang="it-IT"/>
              <a:t>, formati da coppie di fili in rame attorcigliati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t-IT"/>
              <a:t>i </a:t>
            </a:r>
            <a:r>
              <a:rPr b="1" lang="it-IT"/>
              <a:t>cavi coassiali</a:t>
            </a:r>
            <a:r>
              <a:rPr lang="it-IT"/>
              <a:t>,</a:t>
            </a:r>
            <a:r>
              <a:rPr b="1" lang="it-IT"/>
              <a:t> </a:t>
            </a:r>
            <a:r>
              <a:rPr lang="it-IT"/>
              <a:t>formati da un solo filo conduttore circondato da materiale isolante e ricoperto da un intreccio di sottili fili di rame detto </a:t>
            </a:r>
            <a:r>
              <a:rPr b="1" lang="it-IT"/>
              <a:t>calza</a:t>
            </a:r>
            <a:r>
              <a:rPr lang="it-IT"/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Gli apparati di rete (5)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Gli Access Point sono dei bridge che collegano la parte cablata della LAN con la parte wireless e consentono ai Wireless Terminal di collegarsi alla rete (agiscono quindi da gateway).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configurazione di un AP richiede l’impostazione dei parametri: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SSID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Potenza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Canale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Crittografia</a:t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615" y="2498063"/>
            <a:ext cx="3968770" cy="173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via cavo:</a:t>
            </a:r>
            <a:br>
              <a:rPr lang="it-IT" sz="4200">
                <a:latin typeface="Arial"/>
                <a:ea typeface="Arial"/>
                <a:cs typeface="Arial"/>
                <a:sym typeface="Arial"/>
              </a:rPr>
            </a:br>
            <a:r>
              <a:rPr lang="it-IT" sz="4200">
                <a:latin typeface="Arial"/>
                <a:ea typeface="Arial"/>
                <a:cs typeface="Arial"/>
                <a:sym typeface="Arial"/>
              </a:rPr>
              <a:t>il cavo elettrico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457200" y="1930400"/>
            <a:ext cx="8455025" cy="427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problemi nell’impiego di cavi elettrici sono: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temperatura di esercizio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va da -25°C a +80°C;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raggio di curvatura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non deve superare di 8 volte il diametro del cavo;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attenuazione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è la riduzione d’ampiezza  del segnale di uscita rispetto  a quello di ingresso al cavo;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diafonia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cross talk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): è l’interferenza che si può generare tra due conduttori vicini.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Lo standard per i cavi twisted-pair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457200" y="1600200"/>
            <a:ext cx="8455025" cy="475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Gli schemi di cablaggio per i cavi twisted-pair sono T568A e T568B.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cavi di ciascuno standard possono esere realizzati secondo gli schemi: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dritto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straight-through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): permette il collegamento tra la porta di un hub o di uno switch e un PC;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incrociato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crossover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): permette il collegamento tra le porte di hub o switch, oppure tra due computer.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1309" y="4080120"/>
            <a:ext cx="4821381" cy="227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su cavo: PSTN, ISDN, xDSL e FTTx (1)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457200" y="1951039"/>
            <a:ext cx="8455025" cy="4385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300">
                <a:latin typeface="Arial"/>
                <a:ea typeface="Arial"/>
                <a:cs typeface="Arial"/>
                <a:sym typeface="Arial"/>
              </a:rPr>
              <a:t>Il più semplice tipo di collegamento utilizza la PSTN, la rete analogica delle comuni linee telefoniche.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10000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b="1" lang="it-IT">
                <a:latin typeface="Arial"/>
                <a:ea typeface="Arial"/>
                <a:cs typeface="Arial"/>
                <a:sym typeface="Arial"/>
              </a:rPr>
              <a:t>ISDN (Integrated Services Digital Network) 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è una tecnologia digitale che consente di trasmettere voce, immagini e dati su linee telefoniche digitali utilizzando il normale doppino telefonico.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775" y="2710079"/>
            <a:ext cx="5886450" cy="1881187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su cavo: PSTN, ISDN, xDSL e FTTx (2)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457200" y="1951039"/>
            <a:ext cx="8455025" cy="4385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/>
              <a:t>Tra le molte tecniche xDSL esistenti, in Italia si è diffusa in Italia l’ADSL. Garantisce un accesso a Internet ad alta velocità cioè con la vera e propria banda larga. Richiede l’uso di un un </a:t>
            </a:r>
            <a:r>
              <a:rPr b="1" lang="it-IT"/>
              <a:t>ripartitore </a:t>
            </a:r>
            <a:r>
              <a:rPr lang="it-IT"/>
              <a:t>(modem ADSL).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0092" y="3429000"/>
            <a:ext cx="4449240" cy="265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su cavo: PSTN, ISDN, xDSL e FTTx (3)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457200" y="1951039"/>
            <a:ext cx="8455025" cy="4385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it-IT" sz="2000"/>
              <a:t>FTTx </a:t>
            </a:r>
            <a:r>
              <a:rPr lang="it-IT" sz="2000"/>
              <a:t>(</a:t>
            </a:r>
            <a:r>
              <a:rPr b="1" lang="it-IT" sz="2000"/>
              <a:t>Fiber To The x</a:t>
            </a:r>
            <a:r>
              <a:rPr lang="it-IT" sz="2000"/>
              <a:t>)</a:t>
            </a:r>
            <a:r>
              <a:rPr b="1" lang="it-IT" sz="2000"/>
              <a:t> </a:t>
            </a:r>
            <a:r>
              <a:rPr lang="it-IT" sz="2000"/>
              <a:t>indica un’architettura di rete a banda larga che utilizza la fibra ottica.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/>
              <a:t>Le tre principali configurazioni sono: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it-IT" sz="1800"/>
              <a:t>FTTC</a:t>
            </a:r>
            <a:r>
              <a:rPr lang="it-IT" sz="1800"/>
              <a:t>: fibra fino al cabinato;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it-IT" sz="1800"/>
              <a:t>FTTB</a:t>
            </a:r>
            <a:r>
              <a:rPr lang="it-IT" sz="1800"/>
              <a:t>: fibra fino all’edificio;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it-IT" sz="1800"/>
              <a:t>FTTH</a:t>
            </a:r>
            <a:r>
              <a:rPr lang="it-IT" sz="1800"/>
              <a:t>: fibra fino a casa.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2681" y="3685310"/>
            <a:ext cx="5469544" cy="2650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commutazioni: Circuit &amp; Packet switching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457200" y="2075934"/>
            <a:ext cx="8455025" cy="4020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it-IT" sz="2400">
                <a:latin typeface="Arial"/>
                <a:ea typeface="Arial"/>
                <a:cs typeface="Arial"/>
                <a:sym typeface="Arial"/>
              </a:rPr>
              <a:t>commutazioni</a:t>
            </a:r>
            <a:r>
              <a:rPr lang="it-IT" sz="2400">
                <a:latin typeface="Arial"/>
                <a:ea typeface="Arial"/>
                <a:cs typeface="Arial"/>
                <a:sym typeface="Arial"/>
              </a:rPr>
              <a:t> servono a stabilire una connessione tra i nodi di una rete al fine di realizzare un percorso, fisico o virtuale, condiviso o dedicato, che consenta alle informazioni inviate dal mittente di arrivare al destinatario.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Le tecniche possibili sono 3: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commutazione di circuito (Circuit switching);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commutazione di pacchetto (Packet switching);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commutazione di pacchetto con circuito virtuale (Packet switching with virtual circuit).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049588" y="6356350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Unità 8 – Le reti geografiche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caratteristiche delle commutazioni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57200" y="2075934"/>
            <a:ext cx="8455025" cy="4020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 txBox="1"/>
          <p:nvPr>
            <p:ph idx="11" type="ftr"/>
          </p:nvPr>
        </p:nvSpPr>
        <p:spPr>
          <a:xfrm>
            <a:off x="3049588" y="6356350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Unità 8 – Le reti geografiche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42878"/>
            <a:ext cx="9144000" cy="4453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