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7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sto + 1 Immagine">
  <p:cSld name="Testo + 1 Immagine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521493" y="549276"/>
            <a:ext cx="6750844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521493" y="1989139"/>
            <a:ext cx="6750844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la">
  <p:cSld name="Tabella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842506" y="549276"/>
            <a:ext cx="3780000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3333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esto + 1 Immagine">
  <p:cSld name="2_Testo + 1 Immagin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/>
          <p:nvPr>
            <p:ph idx="2" type="pic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3" type="body"/>
          </p:nvPr>
        </p:nvSpPr>
        <p:spPr>
          <a:xfrm>
            <a:off x="521494" y="1989139"/>
            <a:ext cx="3780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sto + 1 Immagine">
  <p:cSld name="1_Testo + 1 Immagine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21494" y="549275"/>
            <a:ext cx="3780000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/>
          <p:nvPr>
            <p:ph idx="2" type="pic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onne Txt + Img">
  <p:cSld name="3 colonne Txt + Img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>
            <p:ph idx="2" type="pic"/>
          </p:nvPr>
        </p:nvSpPr>
        <p:spPr>
          <a:xfrm>
            <a:off x="521494" y="1484314"/>
            <a:ext cx="2430000" cy="1945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21494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5"/>
          <p:cNvSpPr/>
          <p:nvPr>
            <p:ph idx="3" type="pic"/>
          </p:nvPr>
        </p:nvSpPr>
        <p:spPr>
          <a:xfrm>
            <a:off x="337185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4" type="body"/>
          </p:nvPr>
        </p:nvSpPr>
        <p:spPr>
          <a:xfrm>
            <a:off x="337185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5"/>
          <p:cNvSpPr/>
          <p:nvPr>
            <p:ph idx="5" type="pic"/>
          </p:nvPr>
        </p:nvSpPr>
        <p:spPr>
          <a:xfrm>
            <a:off x="619314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6" type="body"/>
          </p:nvPr>
        </p:nvSpPr>
        <p:spPr>
          <a:xfrm>
            <a:off x="619314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7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pos="2819">
          <p15:clr>
            <a:srgbClr val="FBAE40"/>
          </p15:clr>
        </p15:guide>
        <p15:guide id="3" pos="2479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438">
          <p15:clr>
            <a:srgbClr val="FBAE40"/>
          </p15:clr>
        </p15:guide>
        <p15:guide id="9" pos="5201">
          <p15:clr>
            <a:srgbClr val="FBAE40"/>
          </p15:clr>
        </p15:guide>
        <p15:guide id="10" pos="4883">
          <p15:clr>
            <a:srgbClr val="FBAE40"/>
          </p15:clr>
        </p15:guide>
        <p15:guide id="11" pos="7242">
          <p15:clr>
            <a:srgbClr val="FBAE40"/>
          </p15:clr>
        </p15:guide>
        <p15:guide id="12" orient="horz" pos="2160">
          <p15:clr>
            <a:srgbClr val="FBAE40"/>
          </p15:clr>
        </p15:guide>
        <p15:guide id="13" orient="horz" pos="9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etto + Immagine">
  <p:cSld name="Titoletto + Immagine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>
            <p:ph idx="2" type="pic"/>
          </p:nvPr>
        </p:nvSpPr>
        <p:spPr>
          <a:xfrm>
            <a:off x="521494" y="1484313"/>
            <a:ext cx="810101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etto + vuoto">
  <p:cSld name="Titoletto + vuoto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a + didascalia">
  <p:cSld name="Immagina + didascalia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>
            <p:ph idx="2" type="pic"/>
          </p:nvPr>
        </p:nvSpPr>
        <p:spPr>
          <a:xfrm>
            <a:off x="521494" y="549276"/>
            <a:ext cx="8101013" cy="482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521494" y="5373689"/>
            <a:ext cx="8101013" cy="93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6666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385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3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b="1" sz="4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>
  <p:cSld name="2_Title Slide">
    <p:bg>
      <p:bgPr>
        <a:solidFill>
          <a:schemeClr val="accen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b="1" sz="4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521494" y="1989137"/>
            <a:ext cx="4964906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25"/>
              <a:buFont typeface="Verdana"/>
              <a:buNone/>
              <a:defRPr b="1" sz="412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521494" y="4868863"/>
            <a:ext cx="4969509" cy="14398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/>
          <p:nvPr>
            <p:ph idx="2" type="pic"/>
          </p:nvPr>
        </p:nvSpPr>
        <p:spPr>
          <a:xfrm>
            <a:off x="5922169" y="0"/>
            <a:ext cx="3221831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b="0" i="0" sz="1875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itolo + Immagine">
  <p:cSld name="Capitolo + Immagine">
    <p:bg>
      <p:bgPr>
        <a:solidFill>
          <a:schemeClr val="dk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>
            <p:ph idx="2" type="pic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b="0" i="0" sz="1875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b="1" sz="3000">
                <a:solidFill>
                  <a:srgbClr val="505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pitolo + Immagine">
  <p:cSld name="1_Capitolo + Immagine"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" type="body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b="1" sz="3000">
                <a:solidFill>
                  <a:srgbClr val="505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842506" y="549276"/>
            <a:ext cx="3780000" cy="5759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tto chiave 01">
  <p:cSld name="Concetto chiave 01">
    <p:bg>
      <p:bgPr>
        <a:solidFill>
          <a:schemeClr val="dk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3000"/>
              <a:buFont typeface="Verdana"/>
              <a:buNone/>
              <a:defRPr b="1" sz="3000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tto chiave 02">
  <p:cSld name="Concetto chiave 0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None/>
              <a:defRPr b="1" sz="30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22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7662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b="0" i="0" sz="187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037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020382"/>
            <a:ext cx="630831" cy="84110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2420" y="6499368"/>
            <a:ext cx="243913" cy="2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7987250" y="63045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21493" y="6308726"/>
            <a:ext cx="8022646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800"/>
              <a:buFont typeface="Arial"/>
              <a:buNone/>
            </a:pPr>
            <a:r>
              <a:rPr b="0" i="0" lang="it-IT" sz="8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Unità 5 – Le basi della comunicazione </a:t>
            </a:r>
            <a:br>
              <a:rPr b="0" i="0" lang="it-IT" sz="8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t-IT" sz="800" u="none" cap="none" strike="noStrik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in rete</a:t>
            </a:r>
            <a:endParaRPr b="0" i="0" sz="75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446088" y="1857375"/>
            <a:ext cx="8697912" cy="2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Arial"/>
              <a:buNone/>
            </a:pP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Unità 5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Le basi della comunicazione 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in rete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Caratteristiche di una trasmissione dati (3)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457200" y="2032000"/>
            <a:ext cx="8455025" cy="4324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trasmissione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point-to-multipoint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a sua volta si distingue in broadcast e multicast.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Broadcast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la trasmissione avviene tra un trasmettitore e molti ricevitori sconosciuti senza preoccuparsi se il segnale trasmesso potrà essere usato dalla stazione ricevente.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it-IT" sz="1600">
                <a:latin typeface="Arial"/>
                <a:ea typeface="Arial"/>
                <a:cs typeface="Arial"/>
                <a:sym typeface="Arial"/>
              </a:rPr>
              <a:t>Esempio: una stazione televisiva trasmette un programma a molte antenne riceventi.</a:t>
            </a:r>
            <a:endParaRPr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Multicast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un nodo invia i segnali a un insieme ben definito di ricevitori.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it-IT" sz="1600">
                <a:latin typeface="Arial"/>
                <a:ea typeface="Arial"/>
                <a:cs typeface="Arial"/>
                <a:sym typeface="Arial"/>
              </a:rPr>
              <a:t>Esempio: un amministratore di rete decide quali workstation delle rete locale possono ricevere un certo video.</a:t>
            </a:r>
            <a:endParaRPr/>
          </a:p>
          <a:p>
            <a:pPr indent="-698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Caratteristiche di una trasmissione dati (4)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457200" y="2687782"/>
            <a:ext cx="8455025" cy="3668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Altre caratteristiche importanti della trasmissione dati sono: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throughput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è la quantità di dati che sono trasmessi in un certo periodo di tempo (espresso in quantità di bit trasmessi in un secondo);</a:t>
            </a:r>
            <a:endParaRPr/>
          </a:p>
          <a:p>
            <a:pPr indent="-44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bandwidth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 è la quantità di dati massima (teorica) che può fluire in una connessione di rete in un dato periodo di tempo.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controllo degli errori in trasmissione (1)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457200" y="2050472"/>
            <a:ext cx="4464050" cy="4136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segnale inviato attraverso un canale può essere soggetto a rumore elettrico, interferenze e distorsioni che alterano il messaggio e lo rendono incomprensibile al ricevente o con un contenuto informativo differente da quello inviato dal mittente.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codifica di canale aggiunge un codice informativo (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codice di ridondanza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 utile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la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rilevazione degli errori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2718" y="1302326"/>
            <a:ext cx="3724082" cy="4884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controllo degli errori in trasmissione (2)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457200" y="1812637"/>
            <a:ext cx="8229600" cy="4586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codici di ridondanza aggiungono bit all’informazione da trasmettere per verificarne la correttezza in ricezione e si suddividono in: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codici rilevatori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in grado di rilevare la presenza di un errore nei dati ricevuti;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codici correttori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che oltre a rilevare l’errore possono correggerlo.</a:t>
            </a:r>
            <a:endParaRPr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Dati 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bit di dati e 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bit ridondanti (aggiunti per il controllo dell’errore), si ottiene un blocco complessivo di 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bit 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= 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), detto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codeword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che corrisponde alla sequenza di bit trasmessa sul canale.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codeword sono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valide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quando possono essere trasmesse; le altre indicano gli errori.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distanza di Hamming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457200" y="1967345"/>
            <a:ext cx="8229600" cy="4277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Date due codeword valide, si definisce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distanza di Hamming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tra esse il numero di bit di cui differiscono.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Dalla distanza di Hamming dipende la proprietà di un codice di rilevare/correggere gli errori.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Se due codeword hanno distanza di Hamming pari a 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sono necessari 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errori di singoli bit per trasformare l’una nell’altra.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rilevare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errori serve un codice la cui distanza sia 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+ 1.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correggere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errori serve un codice con una distanza 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= 2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+ 1.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 codici di Hamming (1)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457200" y="2207490"/>
            <a:ext cx="8455025" cy="4650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codici di Hamming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sono codici aventi distanza di Hamming 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 minima uguale a 3.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Permettono dunque la correzione degli errori singoli (infatti 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= 1).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Questa tecnica si basa sull’aggiunta, in posizioni ben precise, di alcuni bit ridondanti di controllo (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bit di check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bit di check si aggiungono nelle posizioni corrispondenti alle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potenze del due, partendo da sinistra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lang="it-IT" sz="2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lang="it-IT" sz="20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lang="it-IT" sz="20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lang="it-IT" sz="2000">
                <a:latin typeface="Arial"/>
                <a:ea typeface="Arial"/>
                <a:cs typeface="Arial"/>
                <a:sym typeface="Arial"/>
              </a:rPr>
              <a:t>8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lang="it-IT" sz="2000"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…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Ogni bit di check corregge errori fino al successivo bit check.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 codici di Hamming (2)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457200" y="1914670"/>
            <a:ext cx="8455025" cy="426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Esempio: vogliamo trasmettere i seguenti 11 bit di dati: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11100111010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Inseriamo i bit di check.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Abbiamo bisogno di 4 bit di check per una codeword di 15 bit.</a:t>
            </a:r>
            <a:endParaRPr/>
          </a:p>
        </p:txBody>
      </p:sp>
      <p:pic>
        <p:nvPicPr>
          <p:cNvPr id="183" name="Google Shape;1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00" y="4183062"/>
            <a:ext cx="7188200" cy="993775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controllo di flusso (1)</a:t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controllo di flusso 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it-IT" sz="1800">
                <a:latin typeface="Arial"/>
                <a:ea typeface="Arial"/>
                <a:cs typeface="Arial"/>
                <a:sym typeface="Arial"/>
              </a:rPr>
              <a:t>flow control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) è l’insieme dei meccanismi che consentono di regolare la velocità di trasmissione dei dati in modo che il ricevente riesca a elaborare ciò che riceve.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I meccanismi del controllo di flusso prevedono che il ricevente invii un riscontro della corretta ricezione del messaggio, detto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acknowledge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ACK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628650" y="5592184"/>
            <a:ext cx="1495425" cy="862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tecnica</a:t>
            </a:r>
            <a:br>
              <a:rPr b="0" i="0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 and Wait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8769" y="3714465"/>
            <a:ext cx="6306540" cy="2560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controllo di flusso (2)</a:t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Una delle tecniche più usate per il controllo di flusso è quella della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finestra scorrevole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sliding window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</p:txBody>
      </p:sp>
      <p:pic>
        <p:nvPicPr>
          <p:cNvPr id="198" name="Google Shape;19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305" y="2399399"/>
            <a:ext cx="6016814" cy="3825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Protocolli e standard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comunicazione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tra due sistemi è il processo che consente a essi di scambiarsi delle informazioni.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Per realizzare la comunicazione tra sistemi è necessario implementare i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protocolli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di comunicazione definiti negli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standard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internazionali.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La definizione di un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protocollo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si compone di tre parti: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sintassi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semantica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sincronizzazione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571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Uno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standard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fornisce le linee guida a cui ci si deve adeguare per assicurare il livello di interconnessione necessario per realizzare comunicazioni in ambito locale e internazionale.</a:t>
            </a:r>
            <a:endParaRPr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segnale analogico</a:t>
            </a:r>
            <a:endParaRPr/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457200" y="1600200"/>
            <a:ext cx="8229600" cy="146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comunicazione tra dispositivi e quindi la trasmissione dati può avvenire attraverso segnali analogici o segnali digitali.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segnali analogici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possono assumere un qualsiasi valore all’interno di un determinato intervallo senza soluzione di continuità. </a:t>
            </a:r>
            <a:endParaRPr/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1025" y="3500438"/>
            <a:ext cx="4079875" cy="250825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  <p:sp>
        <p:nvSpPr>
          <p:cNvPr id="93" name="Google Shape;93;p20"/>
          <p:cNvSpPr txBox="1"/>
          <p:nvPr/>
        </p:nvSpPr>
        <p:spPr>
          <a:xfrm>
            <a:off x="423863" y="3673475"/>
            <a:ext cx="3573462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it-I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segnale analogico </a:t>
            </a:r>
            <a:r>
              <a:rPr b="1" i="0" lang="it-I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periodico</a:t>
            </a:r>
            <a:r>
              <a:rPr b="0" i="0" lang="it-I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assume valori diversi che si ripetono ciclicamente in modo regolare nel tempo. </a:t>
            </a:r>
            <a:br>
              <a:rPr b="0" i="0" lang="it-I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it-I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segnali periodici più usati sono quelli </a:t>
            </a:r>
            <a:r>
              <a:rPr b="1" i="0" lang="it-I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sinusoidali</a:t>
            </a:r>
            <a:r>
              <a:rPr b="0" i="0" lang="it-IT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condivisione in rete</a:t>
            </a:r>
            <a:endParaRPr/>
          </a:p>
        </p:txBody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/>
              <a:t>Uno dei maggiori vantaggi della rete è quello della </a:t>
            </a:r>
            <a:r>
              <a:rPr b="1" lang="it-IT"/>
              <a:t>condivisione</a:t>
            </a:r>
            <a:r>
              <a:rPr lang="it-IT"/>
              <a:t>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t-IT"/>
              <a:t>si possono usare stampanti collegate ad altri computer;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t-IT"/>
              <a:t>si possono condividere i file;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t-IT"/>
              <a:t>si può accedere a drive online condivisi;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t-IT"/>
              <a:t>si possono usare programmi e software esistenti in remoto;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t-IT"/>
              <a:t>si possono usare dati (DATABASE) esistenti su altri computer;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it-IT"/>
              <a:t>si può condividere l’accesso a Internet tramite un unico dispositivo.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 paradigmi Client-Server e Peer to Peer (1)</a:t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457200" y="1951038"/>
            <a:ext cx="8455025" cy="4144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reti attuali realizzano per la maggior parte due diversi paradigmi: il Client-Server e il Peer-to-Peer.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Cliente-Server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prevede che un computer client invii le richieste a un server, che offre uno o più servizi. </a:t>
            </a:r>
            <a:endParaRPr/>
          </a:p>
        </p:txBody>
      </p:sp>
      <p:sp>
        <p:nvSpPr>
          <p:cNvPr id="217" name="Google Shape;217;p39"/>
          <p:cNvSpPr txBox="1"/>
          <p:nvPr>
            <p:ph idx="11" type="ftr"/>
          </p:nvPr>
        </p:nvSpPr>
        <p:spPr>
          <a:xfrm>
            <a:off x="3049588" y="6356350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Arial"/>
              <a:buNone/>
            </a:pPr>
            <a:r>
              <a:rPr b="0" i="0" lang="it-IT" sz="11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Unità 6 – Le basi della comunicazione in rete</a:t>
            </a:r>
            <a:endParaRPr/>
          </a:p>
        </p:txBody>
      </p:sp>
      <p:pic>
        <p:nvPicPr>
          <p:cNvPr id="218" name="Google Shape;21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6475" y="3517900"/>
            <a:ext cx="4591050" cy="25781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 paradigmi Client-Server e Peer to Peer (2)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457200" y="1893454"/>
            <a:ext cx="8455025" cy="4202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Nel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Peer-to-Peer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ogni computer ha un ruolo paritetico rispetto agli altri, i singoli utenti possono decidere in autonomia quali risorse condividere. </a:t>
            </a:r>
            <a:endParaRPr/>
          </a:p>
        </p:txBody>
      </p:sp>
      <p:sp>
        <p:nvSpPr>
          <p:cNvPr id="225" name="Google Shape;225;p40"/>
          <p:cNvSpPr txBox="1"/>
          <p:nvPr>
            <p:ph idx="11" type="ftr"/>
          </p:nvPr>
        </p:nvSpPr>
        <p:spPr>
          <a:xfrm>
            <a:off x="3049588" y="6356350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Arial"/>
              <a:buNone/>
            </a:pPr>
            <a:r>
              <a:rPr b="0" i="0" lang="it-IT" sz="11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Unità 6 – Le basi della comunicazione in rete</a:t>
            </a:r>
            <a:endParaRPr/>
          </a:p>
        </p:txBody>
      </p:sp>
      <p:pic>
        <p:nvPicPr>
          <p:cNvPr id="226" name="Google Shape;22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5011" y="2498000"/>
            <a:ext cx="4913978" cy="3800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Classificazione e topologia delle reti LAN, WAN e MAN (1)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457200" y="2364508"/>
            <a:ext cx="8455025" cy="3731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reti si possono classificare in vari modi, uno di questi si basa sull’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estensione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locale (LAN);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metropolitana (MAN);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geografica (WAN).</a:t>
            </a:r>
            <a:endParaRPr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topologia definisce la struttura di una rete, cioè di come sono posizionati i nodi collegati tra loro.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1"/>
          <p:cNvSpPr txBox="1"/>
          <p:nvPr>
            <p:ph idx="11" type="ftr"/>
          </p:nvPr>
        </p:nvSpPr>
        <p:spPr>
          <a:xfrm>
            <a:off x="3049588" y="6356350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Arial"/>
              <a:buNone/>
            </a:pPr>
            <a:r>
              <a:rPr b="0" i="0" lang="it-IT" sz="11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Unità 6 – Le basi della comunicazione in rete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Classificazione e topologia delle reti LAN, WAN e MAN (2)</a:t>
            </a:r>
            <a:endParaRPr/>
          </a:p>
        </p:txBody>
      </p:sp>
      <p:sp>
        <p:nvSpPr>
          <p:cNvPr id="239" name="Google Shape;239;p42"/>
          <p:cNvSpPr txBox="1"/>
          <p:nvPr>
            <p:ph idx="1" type="body"/>
          </p:nvPr>
        </p:nvSpPr>
        <p:spPr>
          <a:xfrm>
            <a:off x="457200" y="2032000"/>
            <a:ext cx="8455025" cy="406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Topologia a bus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Topologia ad anello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2"/>
          <p:cNvSpPr txBox="1"/>
          <p:nvPr>
            <p:ph idx="11" type="ftr"/>
          </p:nvPr>
        </p:nvSpPr>
        <p:spPr>
          <a:xfrm>
            <a:off x="3049588" y="6356350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Arial"/>
              <a:buNone/>
            </a:pPr>
            <a:r>
              <a:rPr b="0" i="0" lang="it-IT" sz="11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Unità 6 – Le basi della comunicazione in rete</a:t>
            </a:r>
            <a:endParaRPr/>
          </a:p>
        </p:txBody>
      </p:sp>
      <p:pic>
        <p:nvPicPr>
          <p:cNvPr id="241" name="Google Shape;24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3000" y="2032000"/>
            <a:ext cx="5261927" cy="160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4495" y="3851776"/>
            <a:ext cx="2698935" cy="2585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Classificazione e topologia delle reti LAN, WAN e MAN (4)</a:t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457200" y="2032000"/>
            <a:ext cx="8455025" cy="406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Topologia a maglia completa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Topologia a maglia parziale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43"/>
          <p:cNvSpPr txBox="1"/>
          <p:nvPr>
            <p:ph idx="11" type="ftr"/>
          </p:nvPr>
        </p:nvSpPr>
        <p:spPr>
          <a:xfrm>
            <a:off x="3049588" y="6356350"/>
            <a:ext cx="30448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Arial"/>
              <a:buNone/>
            </a:pPr>
            <a:r>
              <a:rPr b="0" i="0" lang="it-IT" sz="11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Unità 6 – Le basi della comunicazione in rete</a:t>
            </a:r>
            <a:endParaRPr/>
          </a:p>
        </p:txBody>
      </p:sp>
      <p:pic>
        <p:nvPicPr>
          <p:cNvPr id="250" name="Google Shape;25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604385"/>
            <a:ext cx="3338945" cy="2919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4712" y="2710352"/>
            <a:ext cx="3374174" cy="2919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segnale digitale (1)</a:t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457200" y="1979613"/>
            <a:ext cx="4425950" cy="4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segnali digitali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hanno due caratteristiche che li distinguono dai segnali analogici: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possono assumere solo un numero limitato di valori discreti (due per i segnali binari);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transizione da un valore all’altro avviene in modo quasi istantaneo. </a:t>
            </a:r>
            <a:endParaRPr/>
          </a:p>
        </p:txBody>
      </p:sp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5088" y="1979613"/>
            <a:ext cx="3617912" cy="3617912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segnale digitale (2)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457200" y="1600200"/>
            <a:ext cx="8455025" cy="2505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 segnale digitale è rappresentato con un’onda rettangolare,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che nel caso di segnali digitali binari è costituita da due valori: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uno alto 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high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), che rappresenta un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635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uno basso (</a:t>
            </a:r>
            <a:r>
              <a:rPr i="1" lang="it-IT" sz="2000">
                <a:latin typeface="Arial"/>
                <a:ea typeface="Arial"/>
                <a:cs typeface="Arial"/>
                <a:sym typeface="Arial"/>
              </a:rPr>
              <a:t>low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), che rappresenta uno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8509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Vediamo un segnale digitale binario costituito da 8 bit (1 byte).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1550" y="4894263"/>
            <a:ext cx="4660900" cy="974725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Le modulazioni digitali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457200" y="1600200"/>
            <a:ext cx="8229600" cy="44422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Le modulazioni fondamentali sono: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ASK: a cambiamento di ampiezza;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FSK: a cambiamento di frequenza;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PSK: a cambiamento di fase </a:t>
            </a:r>
            <a:br>
              <a:rPr lang="it-IT" sz="2400">
                <a:latin typeface="Arial"/>
                <a:ea typeface="Arial"/>
                <a:cs typeface="Arial"/>
                <a:sym typeface="Arial"/>
              </a:rPr>
            </a:br>
            <a:r>
              <a:rPr lang="it-IT" sz="1800">
                <a:latin typeface="Arial"/>
                <a:ea typeface="Arial"/>
                <a:cs typeface="Arial"/>
                <a:sym typeface="Arial"/>
              </a:rPr>
              <a:t>(a una fase dell’onda portante è associato l’1, all’altra fase lo 0);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DPSK: a cambiamento di fase: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al bit 0 non corrisponde alcun cambio di fase; 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al bit 1 si ha un cambio di fase di 180°;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QAM: modulazioni di più bit alla volta </a:t>
            </a:r>
            <a:br>
              <a:rPr lang="it-IT" sz="2400">
                <a:latin typeface="Arial"/>
                <a:ea typeface="Arial"/>
                <a:cs typeface="Arial"/>
                <a:sym typeface="Arial"/>
              </a:rPr>
            </a:br>
            <a:r>
              <a:rPr lang="it-IT" sz="18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baud rate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: numero di segnali, costituiti da più bit, trasmessi per secondo).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canale di comunicazione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457200" y="1600200"/>
            <a:ext cx="8455025" cy="4616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 segnale è sempre trasmesso attraverso un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canale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cioè un mezzo fisico di trasmissione.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 canale può essere: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it-IT" sz="1600">
                <a:latin typeface="Arial"/>
                <a:ea typeface="Arial"/>
                <a:cs typeface="Arial"/>
                <a:sym typeface="Arial"/>
              </a:rPr>
              <a:t>logico</a:t>
            </a:r>
            <a:r>
              <a:rPr lang="it-IT" sz="1600">
                <a:latin typeface="Arial"/>
                <a:ea typeface="Arial"/>
                <a:cs typeface="Arial"/>
                <a:sym typeface="Arial"/>
              </a:rPr>
              <a:t>: quando si realizzano più percorsi distinti usando lo stesso mezzo fisico;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it-IT" sz="1600">
                <a:latin typeface="Arial"/>
                <a:ea typeface="Arial"/>
                <a:cs typeface="Arial"/>
                <a:sym typeface="Arial"/>
              </a:rPr>
              <a:t>fisico</a:t>
            </a:r>
            <a:r>
              <a:rPr lang="it-IT" sz="1600">
                <a:latin typeface="Arial"/>
                <a:ea typeface="Arial"/>
                <a:cs typeface="Arial"/>
                <a:sym typeface="Arial"/>
              </a:rPr>
              <a:t>: quando si usano mezzi diversi.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multiplexing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è la tecnica che consente di separare un mezzo fisico in più canali logici e permette di far viaggiare più segnali simultaneamente su uno stesso mezzo fisico.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3850" y="4725988"/>
            <a:ext cx="3641725" cy="1560512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codifica di linea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457200" y="1600200"/>
            <a:ext cx="8455025" cy="4586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codifica di linea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converte la sequenza di bit 1 e 0 in un segnale da inviare sul mezzo trasmissivo che verrà decodificato a destinazione. Inoltre permette di mantenere il sincronismo tra trasmettitore e ricevitore.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Esistono varie tecniche di codifica di linea: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NRZ: usata nei computer e nelle centrali numeriche, associa un valore alto al bit 1 e un valore basso al bit 0;</a:t>
            </a:r>
            <a:endParaRPr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RZ: usata nelle centraline telefoniche, simile a NRZ, porta il segnale a zero a ogni semiperiodo; </a:t>
            </a:r>
            <a:endParaRPr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Manchester: usata soprattutto nelle reti dati locali.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br>
              <a:rPr lang="it-IT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Caratteristiche di una trasmissione dati (1)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457200" y="1600200"/>
            <a:ext cx="8455025" cy="4595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trasmissione dati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è l’invio di segnali da un nodo trasmettitore a un nodo ricevitore.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Essa è caratterizzata dalla direzione in cui viaggiano i segnali sui mezzi trasmissivi: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it-IT" sz="1600">
                <a:latin typeface="Arial"/>
                <a:ea typeface="Arial"/>
                <a:cs typeface="Arial"/>
                <a:sym typeface="Arial"/>
              </a:rPr>
              <a:t>trasmissione </a:t>
            </a:r>
            <a:r>
              <a:rPr b="1" lang="it-IT" sz="1600">
                <a:latin typeface="Arial"/>
                <a:ea typeface="Arial"/>
                <a:cs typeface="Arial"/>
                <a:sym typeface="Arial"/>
              </a:rPr>
              <a:t>simplex</a:t>
            </a:r>
            <a:r>
              <a:rPr lang="it-IT" sz="1600">
                <a:latin typeface="Arial"/>
                <a:ea typeface="Arial"/>
                <a:cs typeface="Arial"/>
                <a:sym typeface="Arial"/>
              </a:rPr>
              <a:t>: i segnali viaggiano in una sola direzione (esempio: megafono);</a:t>
            </a:r>
            <a:endParaRPr/>
          </a:p>
          <a:p>
            <a:pPr indent="-698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it-IT" sz="1600">
                <a:latin typeface="Arial"/>
                <a:ea typeface="Arial"/>
                <a:cs typeface="Arial"/>
                <a:sym typeface="Arial"/>
              </a:rPr>
              <a:t>trasmissione </a:t>
            </a:r>
            <a:r>
              <a:rPr b="1" lang="it-IT" sz="1600">
                <a:latin typeface="Arial"/>
                <a:ea typeface="Arial"/>
                <a:cs typeface="Arial"/>
                <a:sym typeface="Arial"/>
              </a:rPr>
              <a:t>half-duplex</a:t>
            </a:r>
            <a:r>
              <a:rPr lang="it-IT" sz="1600">
                <a:latin typeface="Arial"/>
                <a:ea typeface="Arial"/>
                <a:cs typeface="Arial"/>
                <a:sym typeface="Arial"/>
              </a:rPr>
              <a:t>: i segnali possono viaggiare in entrambe le direzioni in un mezzo trasmissivo, ma in una sola direzione alla volta (esempio: walkie-talkie);</a:t>
            </a:r>
            <a:endParaRPr/>
          </a:p>
          <a:p>
            <a:pPr indent="-698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it-IT" sz="1600">
                <a:latin typeface="Arial"/>
                <a:ea typeface="Arial"/>
                <a:cs typeface="Arial"/>
                <a:sym typeface="Arial"/>
              </a:rPr>
              <a:t>trasmissione </a:t>
            </a:r>
            <a:r>
              <a:rPr b="1" lang="it-IT" sz="1600">
                <a:latin typeface="Arial"/>
                <a:ea typeface="Arial"/>
                <a:cs typeface="Arial"/>
                <a:sym typeface="Arial"/>
              </a:rPr>
              <a:t>full-duplex</a:t>
            </a:r>
            <a:r>
              <a:rPr lang="it-IT" sz="1600">
                <a:latin typeface="Arial"/>
                <a:ea typeface="Arial"/>
                <a:cs typeface="Arial"/>
                <a:sym typeface="Arial"/>
              </a:rPr>
              <a:t>: i segnali possono viaggiare in entrambe le direzioni contemporaneamente (esempio: trasmissione telefonica).</a:t>
            </a:r>
            <a:endParaRPr/>
          </a:p>
          <a:p>
            <a:pPr indent="-698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Caratteristiche di una trasmissione dati (2)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457200" y="2429164"/>
            <a:ext cx="8455025" cy="37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Un’altra caratteristica delle comunicazioni è il numero di nodi trasmettitori e ricevitori coinvolti in una stessa trasmissione.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Si distinguono due casi: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point-to-point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trasmissione che coinvolge solo due nodi,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uno che trasmette e uno che riceve (detta trasmissione di tipo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unicast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point-to-multipoint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trasmissione che coinvolge un trasmettitore e molti ricevitori.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