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25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75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125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sto + 1 Immagine">
  <p:cSld name="Testo + 1 Immagine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521493" y="549276"/>
            <a:ext cx="6750844" cy="143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2" type="body"/>
          </p:nvPr>
        </p:nvSpPr>
        <p:spPr>
          <a:xfrm>
            <a:off x="521493" y="1989139"/>
            <a:ext cx="6750844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ella">
  <p:cSld name="Tabella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521494" y="549276"/>
            <a:ext cx="3780000" cy="143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4842506" y="549276"/>
            <a:ext cx="3780000" cy="1439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3333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esto + 1 Immagine">
  <p:cSld name="2_Testo + 1 Immagine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521494" y="549276"/>
            <a:ext cx="3780000" cy="143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3"/>
          <p:cNvSpPr/>
          <p:nvPr>
            <p:ph idx="2" type="pic"/>
          </p:nvPr>
        </p:nvSpPr>
        <p:spPr>
          <a:xfrm>
            <a:off x="4572001" y="549275"/>
            <a:ext cx="4050506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3" type="body"/>
          </p:nvPr>
        </p:nvSpPr>
        <p:spPr>
          <a:xfrm>
            <a:off x="521494" y="1989139"/>
            <a:ext cx="37800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esto + 1 Immagine">
  <p:cSld name="1_Testo + 1 Immagine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521494" y="549275"/>
            <a:ext cx="3780000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4"/>
          <p:cNvSpPr/>
          <p:nvPr>
            <p:ph idx="2" type="pic"/>
          </p:nvPr>
        </p:nvSpPr>
        <p:spPr>
          <a:xfrm>
            <a:off x="4572001" y="549275"/>
            <a:ext cx="4050506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onne Txt + Img">
  <p:cSld name="3 colonne Txt + Img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/>
          <p:nvPr>
            <p:ph idx="2" type="pic"/>
          </p:nvPr>
        </p:nvSpPr>
        <p:spPr>
          <a:xfrm>
            <a:off x="521494" y="1484314"/>
            <a:ext cx="2430000" cy="1945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521494" y="3855459"/>
            <a:ext cx="2430000" cy="2453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2222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5"/>
          <p:cNvSpPr/>
          <p:nvPr>
            <p:ph idx="3" type="pic"/>
          </p:nvPr>
        </p:nvSpPr>
        <p:spPr>
          <a:xfrm>
            <a:off x="3371850" y="1484313"/>
            <a:ext cx="2430000" cy="1945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4" type="body"/>
          </p:nvPr>
        </p:nvSpPr>
        <p:spPr>
          <a:xfrm>
            <a:off x="3371850" y="3855459"/>
            <a:ext cx="2430000" cy="2453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2222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15"/>
          <p:cNvSpPr/>
          <p:nvPr>
            <p:ph idx="5" type="pic"/>
          </p:nvPr>
        </p:nvSpPr>
        <p:spPr>
          <a:xfrm>
            <a:off x="6193140" y="1484313"/>
            <a:ext cx="2430000" cy="1945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6" type="body"/>
          </p:nvPr>
        </p:nvSpPr>
        <p:spPr>
          <a:xfrm>
            <a:off x="6193140" y="3855459"/>
            <a:ext cx="2430000" cy="2453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2222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7" type="body"/>
          </p:nvPr>
        </p:nvSpPr>
        <p:spPr>
          <a:xfrm>
            <a:off x="521494" y="548494"/>
            <a:ext cx="8101013" cy="467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640">
          <p15:clr>
            <a:srgbClr val="FBAE40"/>
          </p15:clr>
        </p15:guide>
        <p15:guide id="2" pos="2819">
          <p15:clr>
            <a:srgbClr val="FBAE40"/>
          </p15:clr>
        </p15:guide>
        <p15:guide id="3" pos="2479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438">
          <p15:clr>
            <a:srgbClr val="FBAE40"/>
          </p15:clr>
        </p15:guide>
        <p15:guide id="9" pos="5201">
          <p15:clr>
            <a:srgbClr val="FBAE40"/>
          </p15:clr>
        </p15:guide>
        <p15:guide id="10" pos="4883">
          <p15:clr>
            <a:srgbClr val="FBAE40"/>
          </p15:clr>
        </p15:guide>
        <p15:guide id="11" pos="7242">
          <p15:clr>
            <a:srgbClr val="FBAE40"/>
          </p15:clr>
        </p15:guide>
        <p15:guide id="12" orient="horz" pos="2160">
          <p15:clr>
            <a:srgbClr val="FBAE40"/>
          </p15:clr>
        </p15:guide>
        <p15:guide id="13" orient="horz" pos="93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etto + Immagine">
  <p:cSld name="Titoletto + Immagine"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>
            <p:ph idx="2" type="pic"/>
          </p:nvPr>
        </p:nvSpPr>
        <p:spPr>
          <a:xfrm>
            <a:off x="521494" y="1484313"/>
            <a:ext cx="8101013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521494" y="548494"/>
            <a:ext cx="8101013" cy="467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640">
          <p15:clr>
            <a:srgbClr val="FBAE40"/>
          </p15:clr>
        </p15:guide>
        <p15:guide id="2" orient="horz" pos="346">
          <p15:clr>
            <a:srgbClr val="FBAE40"/>
          </p15:clr>
        </p15:guide>
        <p15:guide id="3" orient="horz" pos="3974">
          <p15:clr>
            <a:srgbClr val="FBAE40"/>
          </p15:clr>
        </p15:guide>
        <p15:guide id="4" pos="438">
          <p15:clr>
            <a:srgbClr val="FBAE40"/>
          </p15:clr>
        </p15:guide>
        <p15:guide id="5" pos="7242">
          <p15:clr>
            <a:srgbClr val="FBAE40"/>
          </p15:clr>
        </p15:guide>
        <p15:guide id="6" orient="horz" pos="93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etto + vuoto">
  <p:cSld name="Titoletto + vuoto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521494" y="548494"/>
            <a:ext cx="8101013" cy="467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640">
          <p15:clr>
            <a:srgbClr val="FBAE40"/>
          </p15:clr>
        </p15:guide>
        <p15:guide id="2" orient="horz" pos="346">
          <p15:clr>
            <a:srgbClr val="FBAE40"/>
          </p15:clr>
        </p15:guide>
        <p15:guide id="3" orient="horz" pos="3974">
          <p15:clr>
            <a:srgbClr val="FBAE40"/>
          </p15:clr>
        </p15:guide>
        <p15:guide id="4" pos="438">
          <p15:clr>
            <a:srgbClr val="FBAE40"/>
          </p15:clr>
        </p15:guide>
        <p15:guide id="5" pos="7242">
          <p15:clr>
            <a:srgbClr val="FBAE40"/>
          </p15:clr>
        </p15:guide>
        <p15:guide id="6" orient="horz" pos="93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a + didascalia">
  <p:cSld name="Immagina + didascalia"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/>
          <p:nvPr>
            <p:ph idx="2" type="pic"/>
          </p:nvPr>
        </p:nvSpPr>
        <p:spPr>
          <a:xfrm>
            <a:off x="521494" y="549276"/>
            <a:ext cx="8101013" cy="4824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521494" y="5373689"/>
            <a:ext cx="8101013" cy="93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46666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1125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385">
          <p15:clr>
            <a:srgbClr val="FBAE40"/>
          </p15:clr>
        </p15:guide>
        <p15:guide id="2" orient="horz" pos="346">
          <p15:clr>
            <a:srgbClr val="FBAE40"/>
          </p15:clr>
        </p15:guide>
        <p15:guide id="3" orient="horz" pos="3974">
          <p15:clr>
            <a:srgbClr val="FBAE40"/>
          </p15:clr>
        </p15:guide>
        <p15:guide id="4" pos="438">
          <p15:clr>
            <a:srgbClr val="FBAE40"/>
          </p15:clr>
        </p15:guide>
        <p15:guide id="5" pos="7242">
          <p15:clr>
            <a:srgbClr val="FBAE40"/>
          </p15:clr>
        </p15:guide>
        <p15:guide id="6" orient="horz" pos="36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accen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type="ctrTitle"/>
          </p:nvPr>
        </p:nvSpPr>
        <p:spPr>
          <a:xfrm>
            <a:off x="521494" y="1989137"/>
            <a:ext cx="6750844" cy="2879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Verdana"/>
              <a:buNone/>
              <a:defRPr b="1" sz="4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521494" y="4868863"/>
            <a:ext cx="6750844" cy="1439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87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1494" y="549275"/>
            <a:ext cx="602309" cy="588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 showMasterSp="0">
  <p:cSld name="2_Title Slide">
    <p:bg>
      <p:bgPr>
        <a:solidFill>
          <a:schemeClr val="accen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>
            <p:ph type="ctrTitle"/>
          </p:nvPr>
        </p:nvSpPr>
        <p:spPr>
          <a:xfrm>
            <a:off x="521494" y="1989137"/>
            <a:ext cx="6750844" cy="2879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Verdana"/>
              <a:buNone/>
              <a:defRPr b="1" sz="4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" type="subTitle"/>
          </p:nvPr>
        </p:nvSpPr>
        <p:spPr>
          <a:xfrm>
            <a:off x="521494" y="4868863"/>
            <a:ext cx="6750844" cy="1439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87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1494" y="549275"/>
            <a:ext cx="602309" cy="588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bg>
      <p:bgPr>
        <a:solidFill>
          <a:schemeClr val="accen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ctrTitle"/>
          </p:nvPr>
        </p:nvSpPr>
        <p:spPr>
          <a:xfrm>
            <a:off x="521494" y="1989137"/>
            <a:ext cx="4964906" cy="2879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25"/>
              <a:buFont typeface="Verdana"/>
              <a:buNone/>
              <a:defRPr b="1" sz="412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subTitle"/>
          </p:nvPr>
        </p:nvSpPr>
        <p:spPr>
          <a:xfrm>
            <a:off x="521494" y="4868863"/>
            <a:ext cx="4969509" cy="14398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87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39" name="Google Shape;3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1494" y="549275"/>
            <a:ext cx="602309" cy="58849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/>
          <p:nvPr>
            <p:ph idx="2" type="pic"/>
          </p:nvPr>
        </p:nvSpPr>
        <p:spPr>
          <a:xfrm>
            <a:off x="5922169" y="0"/>
            <a:ext cx="3221831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875"/>
              <a:buFont typeface="Arial"/>
              <a:buNone/>
              <a:defRPr b="0" i="0" sz="1875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itolo + Immagine">
  <p:cSld name="Capitolo + Immagine">
    <p:bg>
      <p:bgPr>
        <a:solidFill>
          <a:schemeClr val="dk2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/>
          <p:nvPr>
            <p:ph idx="2" type="pic"/>
          </p:nvPr>
        </p:nvSpPr>
        <p:spPr>
          <a:xfrm>
            <a:off x="4572000" y="0"/>
            <a:ext cx="457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875"/>
              <a:buFont typeface="Arial"/>
              <a:buNone/>
              <a:defRPr b="0" i="0" sz="1875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521494" y="549275"/>
            <a:ext cx="3399607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05050"/>
              </a:buClr>
              <a:buSzPts val="3000"/>
              <a:buNone/>
              <a:defRPr b="1" sz="3000">
                <a:solidFill>
                  <a:srgbClr val="505050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apitolo + Immagine">
  <p:cSld name="1_Capitolo + Immagine">
    <p:bg>
      <p:bgPr>
        <a:solidFill>
          <a:schemeClr val="dk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idx="1" type="body"/>
          </p:nvPr>
        </p:nvSpPr>
        <p:spPr>
          <a:xfrm>
            <a:off x="521494" y="549275"/>
            <a:ext cx="3399607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05050"/>
              </a:buClr>
              <a:buSzPts val="3000"/>
              <a:buNone/>
              <a:defRPr b="1" sz="3000">
                <a:solidFill>
                  <a:srgbClr val="505050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8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" name="Google Shape;47;p8"/>
          <p:cNvSpPr txBox="1"/>
          <p:nvPr>
            <p:ph idx="2" type="body"/>
          </p:nvPr>
        </p:nvSpPr>
        <p:spPr>
          <a:xfrm>
            <a:off x="4842506" y="549276"/>
            <a:ext cx="3780000" cy="5759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tto chiave 01">
  <p:cSld name="Concetto chiave 01">
    <p:bg>
      <p:bgPr>
        <a:solidFill>
          <a:schemeClr val="dk2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/>
          <p:nvPr>
            <p:ph type="ctrTitle"/>
          </p:nvPr>
        </p:nvSpPr>
        <p:spPr>
          <a:xfrm>
            <a:off x="521494" y="549275"/>
            <a:ext cx="8101013" cy="5759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3000"/>
              <a:buFont typeface="Verdana"/>
              <a:buNone/>
              <a:defRPr b="1" sz="3000">
                <a:solidFill>
                  <a:srgbClr val="50505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tto chiave 02">
  <p:cSld name="Concetto chiave 0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ctrTitle"/>
          </p:nvPr>
        </p:nvSpPr>
        <p:spPr>
          <a:xfrm>
            <a:off x="521494" y="549275"/>
            <a:ext cx="8101013" cy="5759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Verdana"/>
              <a:buNone/>
              <a:defRPr b="1" sz="30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22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7662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Char char="•"/>
              <a:defRPr b="0" i="0" sz="187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00037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0" y="6020382"/>
            <a:ext cx="630831" cy="84110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2420" y="6499368"/>
            <a:ext cx="243913" cy="23831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7987250" y="630454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521493" y="6308726"/>
            <a:ext cx="8022646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Arial"/>
              <a:buNone/>
            </a:pPr>
            <a:r>
              <a:rPr b="0" i="0" lang="it-IT" sz="75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Unità 8 – Le reti locali, metropolitane e geografiche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>
            <p:ph type="ctrTitle"/>
          </p:nvPr>
        </p:nvSpPr>
        <p:spPr>
          <a:xfrm>
            <a:off x="446088" y="1857375"/>
            <a:ext cx="8697912" cy="2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900"/>
              <a:buFont typeface="Arial"/>
              <a:buNone/>
            </a:pPr>
            <a: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Unità 8</a:t>
            </a:r>
            <a:b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Le reti locali e metropolitane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Le reti metropolitane (3)</a:t>
            </a:r>
            <a:endParaRPr/>
          </a:p>
        </p:txBody>
      </p:sp>
      <p:sp>
        <p:nvSpPr>
          <p:cNvPr id="145" name="Google Shape;145;p28"/>
          <p:cNvSpPr txBox="1"/>
          <p:nvPr>
            <p:ph idx="1" type="body"/>
          </p:nvPr>
        </p:nvSpPr>
        <p:spPr>
          <a:xfrm>
            <a:off x="457200" y="2189018"/>
            <a:ext cx="8455025" cy="39069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Le reti senza fili (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WiMAX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 consentono di realizzare reti metropolitane senza fili a larga banda, con connessioni veloci su lunghe distanze.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9275" y="3297382"/>
            <a:ext cx="5065449" cy="2488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Le reti geografiche WAN e le reti satellitari (1)</a:t>
            </a:r>
            <a:endParaRPr/>
          </a:p>
        </p:txBody>
      </p:sp>
      <p:sp>
        <p:nvSpPr>
          <p:cNvPr id="152" name="Google Shape;152;p29"/>
          <p:cNvSpPr txBox="1"/>
          <p:nvPr>
            <p:ph idx="1" type="body"/>
          </p:nvPr>
        </p:nvSpPr>
        <p:spPr>
          <a:xfrm>
            <a:off x="457200" y="1690688"/>
            <a:ext cx="8455025" cy="4405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Si dice </a:t>
            </a: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rete geografica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WAN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 qualunque rete estesa su un territorio più vasto di quello di competenza delle reti locali e metropolitane.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3" name="Google Shape;15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12988" y="2535238"/>
            <a:ext cx="4518025" cy="3240087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Le reti geografiche WAN e le reti satellitari(2)</a:t>
            </a:r>
            <a:endParaRPr/>
          </a:p>
        </p:txBody>
      </p:sp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457200" y="1690688"/>
            <a:ext cx="8455025" cy="44053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Spesso una rete geografica non è altro che un insieme di reti locali connesse attraverso un certo numero di router.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Le </a:t>
            </a: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reti satellitari 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sono una particolare rete estesa che consente di mettere in comunicazione senza fili stazioni situate in continenti diversi o in zone difficoltose da cablare.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4938" y="2374900"/>
            <a:ext cx="3794125" cy="2627313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La normativa per le WAN</a:t>
            </a:r>
            <a:endParaRPr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La deregolamentazione del settore telefonico ha portato grandi innovazioni nel mondo della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telefonia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e dei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servizi Internet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Anche il continuo sviluppo tecnologico ha portato grandi innovazioni permettendo di creare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reti di reti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mettendo in comunicazione, grazie ad apparati come router e gateway, sistemi aperti realizzati con tecnologie diverse e utilizzando mezzi fisici di ogni tipo.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Una WAN italiana: la rete GARR</a:t>
            </a:r>
            <a:endParaRPr/>
          </a:p>
        </p:txBody>
      </p:sp>
      <p:pic>
        <p:nvPicPr>
          <p:cNvPr id="172" name="Google Shape;17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3732" y="1890585"/>
            <a:ext cx="7435293" cy="4205416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Le reti satellitari</a:t>
            </a:r>
            <a:endParaRPr/>
          </a:p>
        </p:txBody>
      </p:sp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La richiesta di banda da parte degli utenti e il problema dell’ultimo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miglio (last mile) in aree non urbane o rurali hanno portato a un maggiore sviluppo dei sistemi satellitari, massimo livello tecnologico di reti wireless.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 sistemi di comunicazione via satellite utilizzano stazioni in orbita geostazionaria a 36.000 km sopra l’equatore, in grado di assicurare collegamenti bidirezionali ad alta velocità.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62197" y="3929449"/>
            <a:ext cx="4619606" cy="228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La QoS nelle</a:t>
            </a:r>
            <a:br>
              <a:rPr lang="it-IT" sz="4200">
                <a:latin typeface="Arial"/>
                <a:ea typeface="Arial"/>
                <a:cs typeface="Arial"/>
                <a:sym typeface="Arial"/>
              </a:rPr>
            </a:br>
            <a:r>
              <a:rPr lang="it-IT" sz="4200">
                <a:latin typeface="Arial"/>
                <a:ea typeface="Arial"/>
                <a:cs typeface="Arial"/>
                <a:sym typeface="Arial"/>
              </a:rPr>
              <a:t>reti multiservizio (1)</a:t>
            </a:r>
            <a:endParaRPr/>
          </a:p>
        </p:txBody>
      </p:sp>
      <p:sp>
        <p:nvSpPr>
          <p:cNvPr id="185" name="Google Shape;185;p34"/>
          <p:cNvSpPr txBox="1"/>
          <p:nvPr>
            <p:ph idx="1" type="body"/>
          </p:nvPr>
        </p:nvSpPr>
        <p:spPr>
          <a:xfrm>
            <a:off x="457200" y="2063578"/>
            <a:ext cx="8455025" cy="40324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Le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reti IP tradizionali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funzionano in modalità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best effort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non offrendo alcuna garanzia sulle prestazioni.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Quindi, la banda a disposizione e i tempi di consegna sono direttamente dipendenti dal carico di rete.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Se la rete è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scarica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poco traffico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 i pacchetti possono essere consegnati tutti e in tempi brevi.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Se la rete è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carica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tanto traffico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 i pacchetti rischiano di subire ritardi nella consegna o addirittura di essere scartati prima di poter giungere a destinazione.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La QoS nelle</a:t>
            </a:r>
            <a:br>
              <a:rPr lang="it-IT" sz="4200">
                <a:latin typeface="Arial"/>
                <a:ea typeface="Arial"/>
                <a:cs typeface="Arial"/>
                <a:sym typeface="Arial"/>
              </a:rPr>
            </a:br>
            <a:r>
              <a:rPr lang="it-IT" sz="4200">
                <a:latin typeface="Arial"/>
                <a:ea typeface="Arial"/>
                <a:cs typeface="Arial"/>
                <a:sym typeface="Arial"/>
              </a:rPr>
              <a:t>reti multiservizio (2)</a:t>
            </a:r>
            <a:endParaRPr/>
          </a:p>
        </p:txBody>
      </p:sp>
      <p:sp>
        <p:nvSpPr>
          <p:cNvPr id="191" name="Google Shape;191;p35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Con il diffondersi in rete di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traffico multimediale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(video, audio e file in streaming) si è reso necessario garantire il funzionamento delle applicazioni critiche.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Questo trattamento differente dei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flussi critici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va sotto il nome di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Quality of Service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QoS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 principali parametri del QoS sono: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bandwidth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(banda);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delay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(ritardo);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jitter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(variazione del ritardo);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reliability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(affidabilità).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3056" y="3429000"/>
            <a:ext cx="2123928" cy="331161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Google Shape;193;p35"/>
          <p:cNvCxnSpPr/>
          <p:nvPr/>
        </p:nvCxnSpPr>
        <p:spPr>
          <a:xfrm>
            <a:off x="4054764" y="5227782"/>
            <a:ext cx="1198292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Tecniche per la qualità </a:t>
            </a:r>
            <a:br>
              <a:rPr lang="it-IT" sz="4200">
                <a:latin typeface="Arial"/>
                <a:ea typeface="Arial"/>
                <a:cs typeface="Arial"/>
                <a:sym typeface="Arial"/>
              </a:rPr>
            </a:br>
            <a:r>
              <a:rPr lang="it-IT" sz="4200">
                <a:latin typeface="Arial"/>
                <a:ea typeface="Arial"/>
                <a:cs typeface="Arial"/>
                <a:sym typeface="Arial"/>
              </a:rPr>
              <a:t>del servizio (1)</a:t>
            </a:r>
            <a:endParaRPr/>
          </a:p>
        </p:txBody>
      </p:sp>
      <p:sp>
        <p:nvSpPr>
          <p:cNvPr id="199" name="Google Shape;199;p36"/>
          <p:cNvSpPr txBox="1"/>
          <p:nvPr>
            <p:ph idx="1" type="body"/>
          </p:nvPr>
        </p:nvSpPr>
        <p:spPr>
          <a:xfrm>
            <a:off x="457200" y="2397211"/>
            <a:ext cx="8455025" cy="369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it-IT" sz="2400"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1" lang="it-IT" sz="2400">
                <a:latin typeface="Arial"/>
                <a:ea typeface="Arial"/>
                <a:cs typeface="Arial"/>
                <a:sym typeface="Arial"/>
              </a:rPr>
              <a:t>meccanismi di trattamento del traffico </a:t>
            </a:r>
            <a:r>
              <a:rPr lang="it-IT" sz="2400">
                <a:latin typeface="Arial"/>
                <a:ea typeface="Arial"/>
                <a:cs typeface="Arial"/>
                <a:sym typeface="Arial"/>
              </a:rPr>
              <a:t>comprendono: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>
                <a:latin typeface="Arial"/>
                <a:ea typeface="Arial"/>
                <a:cs typeface="Arial"/>
                <a:sym typeface="Arial"/>
              </a:rPr>
              <a:t>la classificazione del pacchetto entrante;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>
                <a:latin typeface="Arial"/>
                <a:ea typeface="Arial"/>
                <a:cs typeface="Arial"/>
                <a:sym typeface="Arial"/>
              </a:rPr>
              <a:t>il controllo degli accessi alla rete;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>
                <a:latin typeface="Arial"/>
                <a:ea typeface="Arial"/>
                <a:cs typeface="Arial"/>
                <a:sym typeface="Arial"/>
              </a:rPr>
              <a:t>la marcatura dei pacchetti;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>
                <a:latin typeface="Arial"/>
                <a:ea typeface="Arial"/>
                <a:cs typeface="Arial"/>
                <a:sym typeface="Arial"/>
              </a:rPr>
              <a:t>le politiche di scheduling e di scarto dei pacchetti.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Tecniche per la qualità </a:t>
            </a:r>
            <a:br>
              <a:rPr lang="it-IT" sz="4200">
                <a:latin typeface="Arial"/>
                <a:ea typeface="Arial"/>
                <a:cs typeface="Arial"/>
                <a:sym typeface="Arial"/>
              </a:rPr>
            </a:br>
            <a:r>
              <a:rPr lang="it-IT" sz="4200">
                <a:latin typeface="Arial"/>
                <a:ea typeface="Arial"/>
                <a:cs typeface="Arial"/>
                <a:sym typeface="Arial"/>
              </a:rPr>
              <a:t>del servizio (2)</a:t>
            </a:r>
            <a:endParaRPr/>
          </a:p>
        </p:txBody>
      </p:sp>
      <p:sp>
        <p:nvSpPr>
          <p:cNvPr id="205" name="Google Shape;205;p37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Weighted Fair Queueing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: i pacchetti sono inseriti in code diverse a seconda della priorità, ogni coda viene ciclicamente servita ma, in ogni ciclo di scansione, varia il numero di pacchetti che vengono prelevati in base ai pesi assegnati a ciascuna coda.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Grazie alle tecniche di QoS è quindi possibile disciplinare meglio il flusso dei pacchetti e garantire un accodamento molto più ottimizzato.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3530600"/>
            <a:ext cx="5029200" cy="14986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Le reti locali LAN (1)</a:t>
            </a:r>
            <a:endParaRPr/>
          </a:p>
        </p:txBody>
      </p:sp>
      <p:sp>
        <p:nvSpPr>
          <p:cNvPr id="91" name="Google Shape;91;p20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Le </a:t>
            </a: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reti locali 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LAN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) sono confinate ad aree geografiche di piccole dimensioni (appartamento, edificio, campus).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Una LAN si caratterizza per: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piccola estensione geografica;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alta velocità;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flessibilità;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modularità;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scalabilità della rete;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basso costo.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Le </a:t>
            </a: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topologie 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di rete tipiche delle LAN sono quelle </a:t>
            </a: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ad anello 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e </a:t>
            </a: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a stella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Gli apparati di rete usati sono: </a:t>
            </a: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NIC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repeater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hub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I router sono solitamente usati per l’accesso alla rete geografica.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Architetture e standard per QoS</a:t>
            </a:r>
            <a:endParaRPr sz="4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38"/>
          <p:cNvSpPr txBox="1"/>
          <p:nvPr>
            <p:ph idx="1" type="body"/>
          </p:nvPr>
        </p:nvSpPr>
        <p:spPr>
          <a:xfrm>
            <a:off x="457200" y="2001795"/>
            <a:ext cx="8455025" cy="40942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Due standard per la QoS: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Flow-based QoS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: a seguito di una richiesta esplicita dell’utente, le risorse vengono assegnate al singolo flusso. Presenta il problema della scalabilità;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Class-based QoS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: i flussi sono raggruppati in classi di traffico e i pacchetti che appartengono alla stessa classe sono trattati in modo uguale dal punto di vista della QoS.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IntServ</a:t>
            </a:r>
            <a:endParaRPr sz="4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39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L’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architettura IntServ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o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Integrated Services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si basa sull’approccio Flow-based QoS: ogni flusso è trattato singolarmente dai vari router lungo il percorso.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Per farlo, si usa il protocollo RSVP.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Questo rende l’approccio IntServ poco adatto a reti di grande dimensioni con flussi elevati.</a:t>
            </a:r>
            <a:endParaRPr/>
          </a:p>
        </p:txBody>
      </p:sp>
      <p:pic>
        <p:nvPicPr>
          <p:cNvPr id="219" name="Google Shape;21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9856" y="2925763"/>
            <a:ext cx="5724288" cy="2189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DiffServ</a:t>
            </a:r>
            <a:endParaRPr/>
          </a:p>
        </p:txBody>
      </p:sp>
      <p:sp>
        <p:nvSpPr>
          <p:cNvPr id="225" name="Google Shape;225;p40"/>
          <p:cNvSpPr txBox="1"/>
          <p:nvPr>
            <p:ph idx="1" type="body"/>
          </p:nvPr>
        </p:nvSpPr>
        <p:spPr>
          <a:xfrm>
            <a:off x="457200" y="1690690"/>
            <a:ext cx="8455025" cy="4405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L’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architettura DiffServ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o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Differentiated Services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offre un servizio differenziato per aggregati di traffico (approccio Class-based QoS).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La classificazione avviene a livello di end system: l’utente dichiara il profilo del traffico, che viene poi controllato ed eventualmente modificato.</a:t>
            </a:r>
            <a:endParaRPr/>
          </a:p>
        </p:txBody>
      </p:sp>
      <p:pic>
        <p:nvPicPr>
          <p:cNvPr id="226" name="Google Shape;22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1540" y="3595236"/>
            <a:ext cx="4880920" cy="2803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Le reti locali (2)</a:t>
            </a:r>
            <a:endParaRPr/>
          </a:p>
        </p:txBody>
      </p:sp>
      <p:sp>
        <p:nvSpPr>
          <p:cNvPr id="97" name="Google Shape;97;p21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Esempio di dislocazione di alcuni apparati in una LAN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1521" y="2031998"/>
            <a:ext cx="5480958" cy="4391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Ethernet (1)</a:t>
            </a:r>
            <a:endParaRPr/>
          </a:p>
        </p:txBody>
      </p:sp>
      <p:sp>
        <p:nvSpPr>
          <p:cNvPr id="104" name="Google Shape;104;p22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La prima importante tecnologia per la trasmissione nelle reti LAN è stata </a:t>
            </a: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Ethernet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, sviluppata sulla base della rete </a:t>
            </a:r>
            <a:r>
              <a:rPr b="1" lang="it-IT" sz="1800">
                <a:latin typeface="Arial"/>
                <a:ea typeface="Arial"/>
                <a:cs typeface="Arial"/>
                <a:sym typeface="Arial"/>
              </a:rPr>
              <a:t>ALOHA</a:t>
            </a:r>
            <a:r>
              <a:rPr lang="it-IT" sz="1800">
                <a:latin typeface="Arial"/>
                <a:ea typeface="Arial"/>
                <a:cs typeface="Arial"/>
                <a:sym typeface="Arial"/>
              </a:rPr>
              <a:t> che collegava le isole dell’arcipelago delle Hawaii.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Il sistema radio della rete ALOHA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4688" y="3344863"/>
            <a:ext cx="2714625" cy="288131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Ethernet (2)</a:t>
            </a:r>
            <a:endParaRPr/>
          </a:p>
        </p:txBody>
      </p:sp>
      <p:sp>
        <p:nvSpPr>
          <p:cNvPr id="111" name="Google Shape;111;p23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 dati trasmessi su una rete Ethernet sono caratterizzati dal fatto di avere un indirizzo del mittente e un indirizzo del destinatario del messaggio.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Inoltre viene svolto un controllo degli errori di trasmissione.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it-IT" sz="1600">
                <a:latin typeface="Arial"/>
                <a:ea typeface="Arial"/>
                <a:cs typeface="Arial"/>
                <a:sym typeface="Arial"/>
              </a:rPr>
              <a:t>L’evoluzione degli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it-IT" sz="1600">
                <a:latin typeface="Arial"/>
                <a:ea typeface="Arial"/>
                <a:cs typeface="Arial"/>
                <a:sym typeface="Arial"/>
              </a:rPr>
              <a:t>standard Ethernet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5226" y="2623126"/>
            <a:ext cx="4690124" cy="3791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Scenari di reti locali (1)</a:t>
            </a:r>
            <a:endParaRPr/>
          </a:p>
        </p:txBody>
      </p:sp>
      <p:sp>
        <p:nvSpPr>
          <p:cNvPr id="118" name="Google Shape;118;p24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Esempio di rete domestica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308" y="2013526"/>
            <a:ext cx="7259384" cy="38235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Scenari di reti locali (2)</a:t>
            </a:r>
            <a:endParaRPr/>
          </a:p>
        </p:txBody>
      </p:sp>
      <p:sp>
        <p:nvSpPr>
          <p:cNvPr id="125" name="Google Shape;125;p25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Esempio di rete aziendale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6" name="Google Shape;1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9849" y="2138541"/>
            <a:ext cx="6844301" cy="3957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Le reti metropolitane (1)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L’estensione di una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rete metropolitana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MAN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 copre un’area dai 5 ai 100 km di diametro.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È realizzata con link in fibra ottica e consente di condividere risorse a livello di un’rea regionale.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Una MAN si caratterizza per: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elevata velocità di trasmissione;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capacità di recuperare funzionalità dopo un guasto;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configurazione dinamica per fornire servizi agli utenti;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switch ottici come apparati di internetworking.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Le reti metropolitane (2)</a:t>
            </a:r>
            <a:endParaRPr/>
          </a:p>
        </p:txBody>
      </p:sp>
      <p:sp>
        <p:nvSpPr>
          <p:cNvPr id="138" name="Google Shape;138;p27"/>
          <p:cNvSpPr txBox="1"/>
          <p:nvPr>
            <p:ph idx="1" type="body"/>
          </p:nvPr>
        </p:nvSpPr>
        <p:spPr>
          <a:xfrm>
            <a:off x="457200" y="1967344"/>
            <a:ext cx="8455025" cy="4128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Struttura ad anello di una MAN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12" y="2357849"/>
            <a:ext cx="9144000" cy="298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heme1">
  <a:themeElements>
    <a:clrScheme name="Antracite Mondadori HubScuola">
      <a:dk1>
        <a:srgbClr val="000000"/>
      </a:dk1>
      <a:lt1>
        <a:srgbClr val="FFFFFF"/>
      </a:lt1>
      <a:dk2>
        <a:srgbClr val="A0A0A0"/>
      </a:dk2>
      <a:lt2>
        <a:srgbClr val="FFFFFF"/>
      </a:lt2>
      <a:accent1>
        <a:srgbClr val="3C3C3C"/>
      </a:accent1>
      <a:accent2>
        <a:srgbClr val="45CCCB"/>
      </a:accent2>
      <a:accent3>
        <a:srgbClr val="FE4F72"/>
      </a:accent3>
      <a:accent4>
        <a:srgbClr val="FDC326"/>
      </a:accent4>
      <a:accent5>
        <a:srgbClr val="78BA4B"/>
      </a:accent5>
      <a:accent6>
        <a:srgbClr val="FEFFFE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