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283" r:id="rId19"/>
    <p:sldId id="297" r:id="rId20"/>
    <p:sldId id="314" r:id="rId21"/>
    <p:sldId id="315" r:id="rId22"/>
    <p:sldId id="316" r:id="rId23"/>
    <p:sldId id="320" r:id="rId24"/>
    <p:sldId id="318" r:id="rId25"/>
    <p:sldId id="317" r:id="rId26"/>
    <p:sldId id="321" r:id="rId27"/>
    <p:sldId id="323" r:id="rId28"/>
    <p:sldId id="322" r:id="rId29"/>
    <p:sldId id="324" r:id="rId30"/>
    <p:sldId id="325" r:id="rId31"/>
    <p:sldId id="326" r:id="rId32"/>
    <p:sldId id="327" r:id="rId33"/>
    <p:sldId id="32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08/11/2023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470156" y="1647866"/>
            <a:ext cx="839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 = b1 </a:t>
            </a:r>
            <a:r>
              <a:rPr lang="it-IT" dirty="0"/>
              <a:t>– stessa area di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b2.Togli_Telefonata(t1) </a:t>
            </a:r>
            <a:r>
              <a:rPr lang="it-IT" dirty="0"/>
              <a:t>– stesso puntatore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rimuovessi l’altra telefonata (in questo momento nulla </a:t>
            </a:r>
            <a:r>
              <a:rPr lang="it-IT" u="sng" dirty="0"/>
              <a:t>perché copio il valore e non i campi dentro</a:t>
            </a:r>
            <a:r>
              <a:rPr lang="it-IT" dirty="0"/>
              <a:t>), potremmo avere situazioni </a:t>
            </a:r>
            <a:r>
              <a:rPr lang="it-IT" i="1" dirty="0"/>
              <a:t>di memoria indefinita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 fatto, copio i campi puntatore, ma non gli oggetti a cui puntano (perché non creo nuove istanze dell’oggetto)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Aliasing</a:t>
            </a:r>
            <a:r>
              <a:rPr lang="it-IT" dirty="0"/>
              <a:t>: riferimenti di variabili che puntano alla stessa zona di memoria = quanto modificato un dato, l’altro involontariamente viene modificato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6230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554255" y="1785889"/>
            <a:ext cx="8173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Shallow (superficiale)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nuovo oggetto, ma non crea copie degli oggetti contenuti nell'oggetto originale. Al contrario, copia i riferimenti a tali oggetti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Deep (Profonda)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oggetto completamente nuovo con copie di tutti gli oggetti contenuti nell'oggetto originale.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Questo include la copia non solo della struttura di primo livello, ma anche di tutti gli oggetti annidati.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Le copie profonde assicurano che il nuovo oggetto sia completamente indipendente dall'oggetto originale.</a:t>
            </a:r>
          </a:p>
        </p:txBody>
      </p:sp>
    </p:spTree>
    <p:extLst>
      <p:ext uri="{BB962C8B-B14F-4D97-AF65-F5344CB8AC3E}">
        <p14:creationId xmlns:p14="http://schemas.microsoft.com/office/powerpoint/2010/main" val="118980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35</a:t>
            </a:r>
          </a:p>
        </p:txBody>
      </p:sp>
      <p:pic>
        <p:nvPicPr>
          <p:cNvPr id="3074" name="Picture 2" descr="How Shallow copy and Deep copy works in javascript?">
            <a:extLst>
              <a:ext uri="{FF2B5EF4-FFF2-40B4-BE49-F238E27FC236}">
                <a16:creationId xmlns:a16="http://schemas.microsoft.com/office/drawing/2014/main" id="{D0628230-D9ED-ED84-486D-A047319B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71638"/>
            <a:ext cx="71151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0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276093"/>
            <a:ext cx="8635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Conseguenze: definiremo delle operazioni nelle classe </a:t>
            </a:r>
            <a:r>
              <a:rPr lang="it-IT" u="sng" dirty="0"/>
              <a:t>profonde</a:t>
            </a:r>
            <a:r>
              <a:rPr lang="it-IT" dirty="0"/>
              <a:t> (per copiare tutti i campi e i sottocampi, essendo così sicuri di prendere tutto)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contesto: nella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, definiamo dei metodi per copiare e distruggere tutte le bollette e tutte le telefonate al loro interno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EE4353-2A79-6C4B-5394-5378CAE5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2" y="3285358"/>
            <a:ext cx="2792327" cy="17007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CD7C48-6E14-007D-BE26-30D010E6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214" y="2915089"/>
            <a:ext cx="4325448" cy="266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Assegnazione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1230869"/>
            <a:ext cx="8635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Conseguenze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assegniamo la memoria, </a:t>
            </a:r>
            <a:r>
              <a:rPr lang="it-IT" u="sng" dirty="0"/>
              <a:t>non deallochiamo i dati precedenti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Rischio di </a:t>
            </a:r>
            <a:r>
              <a:rPr lang="it-IT" u="sng" dirty="0"/>
              <a:t>aliasing</a:t>
            </a:r>
            <a:r>
              <a:rPr lang="it-IT" dirty="0"/>
              <a:t> (cioè, di puntare alla stessa area di memoria) quando assegniamo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Controllo di non puntare alla memoria precedente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Pulisco lo heap (cioè, lo spazio puntato precedente)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Assegno tutti i campi (creo oggetto per salvare tutti i valori)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Ritorno il puntatore al contesto (4)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96166C-8134-E417-C32D-D4F949C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56" y="4161975"/>
            <a:ext cx="5781932" cy="20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Copia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Operazione profonda che copia tutti i campi e i sottocampi puntati (non crea nuovi oggetti, salva riferimenti e tutti i loro valori)</a:t>
            </a:r>
          </a:p>
          <a:p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Punto al primo elemento del container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Definisco un operazione di copia di tutti i campi (2)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547A95-F54D-44FA-9B34-F1EDEBAD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" y="3528743"/>
            <a:ext cx="7196803" cy="8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Valore vs riferimento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Valore: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creato un duplicato (copia) del valore originale (uso memoria)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lavora con una copia dei dati, e qualsiasi modifica effettuata all'interno della funzione non influisce sulla variabile o sull'oggetto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Si condivisione </a:t>
            </a:r>
            <a:r>
              <a:rPr lang="it-IT" dirty="0"/>
              <a:t>di memoria, modifiche solo alla variabile nella funzione, memoria non deallocata</a:t>
            </a:r>
          </a:p>
          <a:p>
            <a:endParaRPr lang="it-IT" dirty="0"/>
          </a:p>
          <a:p>
            <a:r>
              <a:rPr lang="it-IT" b="1" dirty="0"/>
              <a:t>Riferimento: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passato un riferimento o un puntatore all'oggetto originale (non uso memoria).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significa che la funzione lavora direttamente con l'oggetto originale, e le modifiche all'interno della funzione si riflettono nell'oggetto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No condivisione </a:t>
            </a:r>
            <a:r>
              <a:rPr lang="it-IT" dirty="0"/>
              <a:t>di memoria, modifiche a tutti gli oggetti puntati, memoria non condivisa (meno dispendioso)</a:t>
            </a:r>
          </a:p>
        </p:txBody>
      </p:sp>
    </p:spTree>
    <p:extLst>
      <p:ext uri="{BB962C8B-B14F-4D97-AF65-F5344CB8AC3E}">
        <p14:creationId xmlns:p14="http://schemas.microsoft.com/office/powerpoint/2010/main" val="16635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Durata delle variabili - lifetime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2164614"/>
            <a:ext cx="8635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Variabili di classe automatica: </a:t>
            </a:r>
            <a:r>
              <a:rPr lang="it-IT" dirty="0"/>
              <a:t>definite dentro una funzione, deallocate al termine del blocco del programma </a:t>
            </a:r>
          </a:p>
          <a:p>
            <a:endParaRPr lang="it-IT" b="1" dirty="0"/>
          </a:p>
          <a:p>
            <a:r>
              <a:rPr lang="it-IT" b="1" dirty="0"/>
              <a:t>Variabili di classe statica: </a:t>
            </a:r>
            <a:r>
              <a:rPr lang="it-IT" dirty="0"/>
              <a:t>allocate all’inizio dell’esecuzione del programma, deallocate al termine</a:t>
            </a:r>
          </a:p>
          <a:p>
            <a:endParaRPr lang="it-IT" b="1" dirty="0"/>
          </a:p>
          <a:p>
            <a:r>
              <a:rPr lang="it-IT" b="1" dirty="0"/>
              <a:t>Variabili dinamiche: </a:t>
            </a:r>
            <a:r>
              <a:rPr lang="it-IT" dirty="0"/>
              <a:t>sempre allocate nello heap, deallocata esplicitamente con l’operatore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dirty="0"/>
              <a:t> (</a:t>
            </a:r>
            <a:r>
              <a:rPr lang="it-IT" u="sng" dirty="0"/>
              <a:t>garbage collection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786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993360" y="1534885"/>
            <a:ext cx="715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Costruiamo i campi allocando uno spazio in memoria per ogni variabile per i tipi non classe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 ogni campo di tipo classe, chiamiamo costruttore default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costruttore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A7DF75-AE9D-ACF9-FA18-F2856AD1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4263669"/>
            <a:ext cx="5810244" cy="8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Evitano gli sprechi di memoria e rilasciano la memoria occupata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per i costruttori, di default è disponibile il distruttore standard (esempio qui sotto)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F1A6ED0-86E5-DAED-6B91-8D563CB3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95" y="2788285"/>
            <a:ext cx="1749132" cy="9112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9235FA-4067-61FC-29AA-97E6509653B2}"/>
              </a:ext>
            </a:extLst>
          </p:cNvPr>
          <p:cNvSpPr txBox="1"/>
          <p:nvPr/>
        </p:nvSpPr>
        <p:spPr>
          <a:xfrm>
            <a:off x="1172963" y="3940176"/>
            <a:ext cx="666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Vogliamo eseguire una distruzione profonda (aka, tutta la memoria allocata dall’oggetto, compresi puntatori e riferimenti, quindi anche tutte le variabili dentro)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73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993358" y="4665991"/>
            <a:ext cx="71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caso immaginiamo di creare una classe che rappresenta un insieme di telefonate in una lista (che chiameremo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A49EDB-FFCD-3FC7-F0D3-1A283C4D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4" y="1601875"/>
            <a:ext cx="653090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statici</a:t>
            </a:r>
            <a:r>
              <a:rPr lang="it-IT" dirty="0"/>
              <a:t>: al termine del main (per ultimi)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 classe automatica</a:t>
            </a:r>
            <a:r>
              <a:rPr lang="it-IT" dirty="0"/>
              <a:t>: alla fine del blocco di definizione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dinamici</a:t>
            </a:r>
            <a:r>
              <a:rPr lang="it-IT" dirty="0"/>
              <a:t>: chiamando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u="sng" dirty="0"/>
              <a:t>Seguono l’ordine inverso rispetto alla costruzione dei dati</a:t>
            </a:r>
            <a:r>
              <a:rPr lang="it-IT" dirty="0"/>
              <a:t>.</a:t>
            </a:r>
          </a:p>
          <a:p>
            <a:endParaRPr lang="it-IT" u="sng" dirty="0"/>
          </a:p>
          <a:p>
            <a:r>
              <a:rPr lang="it-IT" dirty="0"/>
              <a:t>Ordine: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variabili locali all’uscita di una funzione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oggetto anonimo ritornato per valore (aka, valore passato a una funzione 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parametri passati per valore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376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745519-2122-E047-1366-E9EABC334152}"/>
              </a:ext>
            </a:extLst>
          </p:cNvPr>
          <p:cNvSpPr txBox="1"/>
          <p:nvPr/>
        </p:nvSpPr>
        <p:spPr>
          <a:xfrm>
            <a:off x="646982" y="1534885"/>
            <a:ext cx="7503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distruttore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Richiamo i distruttori nell’ordine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  <a:p>
            <a:r>
              <a:rPr lang="it-IT" i="1" dirty="0"/>
              <a:t>Regola del tre (rule of three): </a:t>
            </a:r>
            <a:r>
              <a:rPr lang="it-IT" dirty="0"/>
              <a:t>distruttore, costruttore di copia, assegnazione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3FBCC22-A1EC-7CCD-D44B-19D76081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36" y="3303640"/>
            <a:ext cx="5349704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9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1(A):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35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C6565B1E-5FF0-1AD3-23BE-5E2759B9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85" y="1524415"/>
            <a:ext cx="4176122" cy="36884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A26F51-548C-F2E4-CBBC-C4845325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12" y="2005677"/>
            <a:ext cx="2651990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1(A):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F3A74E-A1BF-E370-BE07-60F7CFE5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1" y="2193224"/>
            <a:ext cx="7738537" cy="22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1(B):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D556AC-F096-685B-01B4-D7A51063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74" y="1412813"/>
            <a:ext cx="2293819" cy="44809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013E9FE-AE34-5F0A-BBBE-9B8A0568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15" y="2754049"/>
            <a:ext cx="2209992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9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1(B):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59D024-3C3C-591D-D117-220DD9480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649" y="2416824"/>
            <a:ext cx="2758676" cy="20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1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233531-6D23-F119-28E2-5F17F95B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267" y="1909480"/>
            <a:ext cx="4590212" cy="34311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586BC48-47A9-8AF1-9886-F76A86CD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56129"/>
            <a:ext cx="4539944" cy="299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3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447F4A-22DD-A718-823E-3A5B2437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55" y="2252346"/>
            <a:ext cx="4727290" cy="1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54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Gestione parte privata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Talvolta, potrebbe essere desiderabile nascondere la parte privata di una classe in modo che l'utente finale non abbia accesso diretto ad essa.</a:t>
            </a:r>
          </a:p>
          <a:p>
            <a:endParaRPr lang="it-IT" dirty="0"/>
          </a:p>
          <a:p>
            <a:r>
              <a:rPr lang="it-IT" dirty="0"/>
              <a:t>Puoi definire una classe di gestione (handle) che conterrà la parte pubblica della classe.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E39CB4-B766-0CF7-EF89-CBD8A135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31" y="3123127"/>
            <a:ext cx="4544849" cy="20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Dichiarazione incompleta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 a fornire un'informazione di base sul nome della classe e a consentire l'utilizzo di puntatori o riferimenti a oggetti di quella classe prima che la sua definizione completa sia disponibile.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00663C-020D-15A4-F5C0-DA9ED781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30" y="2569129"/>
            <a:ext cx="6259739" cy="29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900B0B-2828-8B9A-300F-CF01BBEA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59" y="1483151"/>
            <a:ext cx="6683881" cy="38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Friend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54233"/>
            <a:ext cx="7562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Piuttosto che definire una classe incompleta o un puntatore specifico, possiamo usare la keyword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it-IT" dirty="0"/>
              <a:t> per dichiarare l’accesso alla parte privata o protetta della classe.</a:t>
            </a:r>
          </a:p>
          <a:p>
            <a:endParaRPr lang="it-IT" dirty="0"/>
          </a:p>
          <a:p>
            <a:r>
              <a:rPr lang="it-IT" dirty="0"/>
              <a:t>Questo ci serve per accedere a tutti gli elementi della collezione nel nostro caso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ABC0270-1FB4-7BDF-E76E-4372179D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38" y="3032549"/>
            <a:ext cx="5437471" cy="31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6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Esempio uso classi iteratore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EE7C9A-393D-5728-077C-D2284F4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106" y="1718741"/>
            <a:ext cx="4438101" cy="373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38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Esempio uso classi iteratore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EE7C9A-393D-5728-077C-D2284F4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2" y="1727367"/>
            <a:ext cx="4438101" cy="37314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E63C73-DA47-4615-292F-4E0958C9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83" y="3124598"/>
            <a:ext cx="400084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Esercizio 3: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0851F90-DFAE-6A39-CECE-3B79FF97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7" y="2912026"/>
            <a:ext cx="7274239" cy="267871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195EF58-3D4E-818F-CD71-A4532B54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753" y="1684516"/>
            <a:ext cx="1707028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0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816293-8F14-68F7-0194-B8634821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6" y="1464358"/>
            <a:ext cx="771210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Classi annidate (nested classes)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E8B3E1-834B-392E-5C78-DCE7C4284336}"/>
              </a:ext>
            </a:extLst>
          </p:cNvPr>
          <p:cNvSpPr txBox="1"/>
          <p:nvPr/>
        </p:nvSpPr>
        <p:spPr>
          <a:xfrm>
            <a:off x="907094" y="1446535"/>
            <a:ext cx="715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Useremo una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dirty="0"/>
              <a:t> per gestire i dati all’interno di bolletta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149754-8567-C0A9-B104-FFDEC078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3" y="2325516"/>
            <a:ext cx="4555908" cy="3432611"/>
          </a:xfrm>
          <a:prstGeom prst="rect">
            <a:avLst/>
          </a:prstGeom>
        </p:spPr>
      </p:pic>
      <p:pic>
        <p:nvPicPr>
          <p:cNvPr id="1026" name="Picture 2" descr="Understanding Singly Linked Lists and Their Functions | by Colton Kaiser |  JavaScript in Plain English">
            <a:extLst>
              <a:ext uri="{FF2B5EF4-FFF2-40B4-BE49-F238E27FC236}">
                <a16:creationId xmlns:a16="http://schemas.microsoft.com/office/drawing/2014/main" id="{D1C896BB-F228-7D41-7ADC-4F364107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25" y="2904699"/>
            <a:ext cx="3924402" cy="20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4D4A98-288A-D428-21BC-ECA469B3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374" y="1414149"/>
            <a:ext cx="6424217" cy="182133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AC55F4-7F92-ABAE-DB20-0A194EAE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6" y="3812295"/>
            <a:ext cx="5913632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40A0F7-7B3E-2991-218E-CFCEFC88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40" y="1622903"/>
            <a:ext cx="6683319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345058" y="1500097"/>
            <a:ext cx="839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metodi creano modifiche agli oggetti di invocazione (e.g. aggiunta/rimozione telefonata)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6B0912-4FD6-7046-F209-29E63282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16" y="2232692"/>
            <a:ext cx="5044710" cy="36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590926" y="4805134"/>
            <a:ext cx="83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L’assegnazione fa in modo entrambi puntino alla stessa area di memoria (posizione iniziale)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cancellazione deve essere usata con attenzione, perché potremmo puntare a zone non definite in memoria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BA1A36-5B72-16B0-1265-5CC24E5C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7" y="1570241"/>
            <a:ext cx="4787062" cy="30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1148</Words>
  <Application>Microsoft Office PowerPoint</Application>
  <PresentationFormat>Presentazione su schermo (4:3)</PresentationFormat>
  <Paragraphs>174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di Office</vt:lpstr>
      <vt:lpstr>Tutorato 2</vt:lpstr>
      <vt:lpstr>Le classi container</vt:lpstr>
      <vt:lpstr>Le classi container</vt:lpstr>
      <vt:lpstr>Le classi container</vt:lpstr>
      <vt:lpstr>Classi annidate (nested classes)</vt:lpstr>
      <vt:lpstr>Le classi container</vt:lpstr>
      <vt:lpstr>Le classi container</vt:lpstr>
      <vt:lpstr>Interferenza (o aliasing)</vt:lpstr>
      <vt:lpstr>Interferenza (o aliasing)</vt:lpstr>
      <vt:lpstr>Interferenza (o aliasing)</vt:lpstr>
      <vt:lpstr>Shallow copy vs deep copy</vt:lpstr>
      <vt:lpstr>Shallow copy vs deep copy</vt:lpstr>
      <vt:lpstr>Shallow copy vs deep copy</vt:lpstr>
      <vt:lpstr>Assegnazione profonda</vt:lpstr>
      <vt:lpstr>Copia profonda</vt:lpstr>
      <vt:lpstr>Valore vs riferimento</vt:lpstr>
      <vt:lpstr>Durata delle variabili - lifetime</vt:lpstr>
      <vt:lpstr>Costruttori: regole</vt:lpstr>
      <vt:lpstr>Distruttori</vt:lpstr>
      <vt:lpstr>Distruttori: regole</vt:lpstr>
      <vt:lpstr>Distruttori: regole</vt:lpstr>
      <vt:lpstr>Esercizio 1(A): Cosa Stampa </vt:lpstr>
      <vt:lpstr>Esercizio 1(A): Soluzione</vt:lpstr>
      <vt:lpstr>Esercizio 1(B): Cosa Stampa </vt:lpstr>
      <vt:lpstr>Esercizio 1(B): Soluzione</vt:lpstr>
      <vt:lpstr>Esercizio 2: Cosa Stampa</vt:lpstr>
      <vt:lpstr>Esercizio 2: Soluzione</vt:lpstr>
      <vt:lpstr>Gestione parte privata della classe</vt:lpstr>
      <vt:lpstr>Dichiarazione incompleta della classe</vt:lpstr>
      <vt:lpstr>Friend</vt:lpstr>
      <vt:lpstr>Esempio uso classi iteratore</vt:lpstr>
      <vt:lpstr>Esempio uso classi iteratore</vt:lpstr>
      <vt:lpstr>Esercizio 3: Modellazione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49</cp:revision>
  <dcterms:created xsi:type="dcterms:W3CDTF">2023-10-16T19:00:43Z</dcterms:created>
  <dcterms:modified xsi:type="dcterms:W3CDTF">2023-11-01T09:00:16Z</dcterms:modified>
</cp:coreProperties>
</file>