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29" r:id="rId17"/>
    <p:sldId id="330" r:id="rId18"/>
    <p:sldId id="331" r:id="rId19"/>
    <p:sldId id="312" r:id="rId20"/>
    <p:sldId id="313" r:id="rId21"/>
    <p:sldId id="283" r:id="rId22"/>
    <p:sldId id="297" r:id="rId23"/>
    <p:sldId id="314" r:id="rId24"/>
    <p:sldId id="315" r:id="rId25"/>
    <p:sldId id="316" r:id="rId26"/>
    <p:sldId id="332" r:id="rId27"/>
    <p:sldId id="322" r:id="rId28"/>
    <p:sldId id="324" r:id="rId29"/>
    <p:sldId id="325" r:id="rId30"/>
    <p:sldId id="327" r:id="rId31"/>
    <p:sldId id="328" r:id="rId32"/>
    <p:sldId id="333" r:id="rId33"/>
    <p:sldId id="33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08/11/2023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08679-6CA3-35D3-9203-BB0E1D85EBDA}"/>
              </a:ext>
            </a:extLst>
          </p:cNvPr>
          <p:cNvSpPr txBox="1"/>
          <p:nvPr/>
        </p:nvSpPr>
        <p:spPr>
          <a:xfrm>
            <a:off x="470156" y="1647866"/>
            <a:ext cx="8393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Assegnazione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 = b1 </a:t>
            </a:r>
            <a:r>
              <a:rPr lang="it-IT" dirty="0"/>
              <a:t>– stessa area di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b2.Togli_Telefonata(t1) </a:t>
            </a:r>
            <a:r>
              <a:rPr lang="it-IT" dirty="0"/>
              <a:t>– stesso puntatore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rimuovessi l’altra telefonata (in questo momento nulla </a:t>
            </a:r>
            <a:r>
              <a:rPr lang="it-IT" u="sng" dirty="0"/>
              <a:t>perché copio il valore e non i campi dentro</a:t>
            </a:r>
            <a:r>
              <a:rPr lang="it-IT" dirty="0"/>
              <a:t>), potremmo avere situazioni </a:t>
            </a:r>
            <a:r>
              <a:rPr lang="it-IT" i="1" dirty="0"/>
              <a:t>di memoria indefinita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 fatto, copio i campi puntatore, ma non gli oggetti a cui puntano (perché non creo nuove istanze dell’oggetto)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Aliasing</a:t>
            </a:r>
            <a:r>
              <a:rPr lang="it-IT" dirty="0"/>
              <a:t>: riferimenti di variabili che puntano alla stessa zona di memoria = quanto modificato un dato, l’altro involontariamente viene modificato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6230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08679-6CA3-35D3-9203-BB0E1D85EBDA}"/>
              </a:ext>
            </a:extLst>
          </p:cNvPr>
          <p:cNvSpPr txBox="1"/>
          <p:nvPr/>
        </p:nvSpPr>
        <p:spPr>
          <a:xfrm>
            <a:off x="554255" y="1785889"/>
            <a:ext cx="8173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Shallow (superficiale)</a:t>
            </a:r>
          </a:p>
          <a:p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 un nuovo oggetto, ma non crea copie degli oggetti contenuti nell'oggetto originale. Al contrario, copia i riferimenti a tali oggetti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Deep (Profonda)</a:t>
            </a:r>
          </a:p>
          <a:p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 un oggetto completamente nuovo con copie di tutti gli oggetti contenuti nell'oggetto originale. </a:t>
            </a:r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Questo include la copia non solo della struttura di primo livello, ma anche di tutti gli oggetti annidati.</a:t>
            </a:r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Le copie profonde assicurano che il nuovo oggetto sia completamente indipendente dall'oggetto originale.</a:t>
            </a:r>
          </a:p>
        </p:txBody>
      </p:sp>
    </p:spTree>
    <p:extLst>
      <p:ext uri="{BB962C8B-B14F-4D97-AF65-F5344CB8AC3E}">
        <p14:creationId xmlns:p14="http://schemas.microsoft.com/office/powerpoint/2010/main" val="118980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35</a:t>
            </a:r>
          </a:p>
        </p:txBody>
      </p:sp>
      <p:pic>
        <p:nvPicPr>
          <p:cNvPr id="3074" name="Picture 2" descr="How Shallow copy and Deep copy works in javascript?">
            <a:extLst>
              <a:ext uri="{FF2B5EF4-FFF2-40B4-BE49-F238E27FC236}">
                <a16:creationId xmlns:a16="http://schemas.microsoft.com/office/drawing/2014/main" id="{D0628230-D9ED-ED84-486D-A047319B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71638"/>
            <a:ext cx="71151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0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276093"/>
            <a:ext cx="8635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Conseguenze: definiremo delle operazioni nelle classe </a:t>
            </a:r>
            <a:r>
              <a:rPr lang="it-IT" u="sng" dirty="0"/>
              <a:t>profonde</a:t>
            </a:r>
            <a:r>
              <a:rPr lang="it-IT" dirty="0"/>
              <a:t> (per copiare tutti i campi e i sottocampi, essendo così sicuri di prendere tutto)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nostro contesto: nella classe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bolletta</a:t>
            </a:r>
            <a:r>
              <a:rPr lang="it-IT" dirty="0"/>
              <a:t>, definiamo dei metodi per copiare e distruggere tutte le bollette e tutte le telefonate al loro interno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EE4353-2A79-6C4B-5394-5378CAE5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" y="3295506"/>
            <a:ext cx="3045638" cy="18549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CD7C48-6E14-007D-BE26-30D010E6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972873"/>
            <a:ext cx="5065569" cy="31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Assegnazione profonda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254479" y="1230869"/>
            <a:ext cx="8635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Conseguenze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assegniamo la memoria, </a:t>
            </a:r>
            <a:r>
              <a:rPr lang="it-IT" u="sng" dirty="0"/>
              <a:t>non deallochiamo i dati precedenti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Rischio di </a:t>
            </a:r>
            <a:r>
              <a:rPr lang="it-IT" u="sng" dirty="0"/>
              <a:t>aliasing</a:t>
            </a:r>
            <a:r>
              <a:rPr lang="it-IT" dirty="0"/>
              <a:t> (cioè, di puntare alla stessa area di memoria) quando assegniamo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Risoluzione (struttura </a:t>
            </a:r>
            <a:r>
              <a:rPr lang="it-IT" u="sng" dirty="0"/>
              <a:t>fissa</a:t>
            </a:r>
            <a:r>
              <a:rPr lang="it-IT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Controllo di non puntare alla memoria precedente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Pulisco lo heap (cioè, lo spazio puntato precedente)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Assegno tutti i campi (creo oggetto per salvare tutti i valori)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Ritorno il puntatore al contesto (4)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96166C-8134-E417-C32D-D4F949C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56" y="4161975"/>
            <a:ext cx="5781932" cy="20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3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Copia profonda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Operazione profonda che copia tutti i campi e i sottocampi puntati (non crea nuovi oggetti, salva riferimenti e tutti i loro valori)</a:t>
            </a:r>
          </a:p>
          <a:p>
            <a:endParaRPr lang="it-IT" dirty="0"/>
          </a:p>
          <a:p>
            <a:r>
              <a:rPr lang="it-IT" dirty="0"/>
              <a:t>Risoluzione (struttura </a:t>
            </a:r>
            <a:r>
              <a:rPr lang="it-IT" u="sng" dirty="0"/>
              <a:t>fissa</a:t>
            </a:r>
            <a:r>
              <a:rPr lang="it-IT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Punto al primo elemento del container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Definisco un operazione di copia di tutti i campi (2)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547A95-F54D-44FA-9B34-F1EDEBAD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" y="3528743"/>
            <a:ext cx="7196803" cy="8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Copia profonda: conseguenze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mantenere uno stato consistente dopo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b2.Togli_Telefonata(t1)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Possiamo incapsulare in una classe il puntatore nodo, costruttore di copia e distruttore in una classe che «conta quanti riferimenti facciamo ad un dato».</a:t>
            </a:r>
          </a:p>
          <a:p>
            <a:endParaRPr lang="it-IT" dirty="0"/>
          </a:p>
          <a:p>
            <a:r>
              <a:rPr lang="it-IT" dirty="0"/>
              <a:t>Questo dà luogo ai cosiddetti </a:t>
            </a:r>
            <a:r>
              <a:rPr lang="it-IT" i="1" dirty="0"/>
              <a:t>smart pointer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Esempio utilizzo: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std::shared_ptr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Conteggio dei riferimenti al dato a cui punta.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il conteggio dei riferimenti raggiunge zero (cioè nessun oggetto sta più puntando al dato), la memoria associata viene automaticamente liberata. </a:t>
            </a:r>
          </a:p>
          <a:p>
            <a:endParaRPr lang="it-IT" dirty="0"/>
          </a:p>
          <a:p>
            <a:r>
              <a:rPr lang="it-IT" dirty="0"/>
              <a:t>(Lo accenniamo e basta per far vedere «come fare le cose meglio»</a:t>
            </a:r>
          </a:p>
        </p:txBody>
      </p:sp>
    </p:spTree>
    <p:extLst>
      <p:ext uri="{BB962C8B-B14F-4D97-AF65-F5344CB8AC3E}">
        <p14:creationId xmlns:p14="http://schemas.microsoft.com/office/powerpoint/2010/main" val="12930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35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D0C9E8-AD06-0552-3336-43AF753C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1" y="1392479"/>
            <a:ext cx="3619814" cy="442760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EF6CEDF-3925-FEFB-B223-DD529BAF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29" y="1476306"/>
            <a:ext cx="4732430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F95376-74BB-B61A-7626-0D1724FF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12" y="2133675"/>
            <a:ext cx="6097315" cy="22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Valore vs riferimento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Valore: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creato un duplicato (copia) del valore originale (uso memoria)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lavora con una copia dei dati, e qualsiasi modifica effettuata all'interno della funzione non influisce sulla variabile o sull'oggetto originale.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Aka = </a:t>
            </a:r>
            <a:r>
              <a:rPr lang="it-IT" u="sng" dirty="0"/>
              <a:t>Si condivisione </a:t>
            </a:r>
            <a:r>
              <a:rPr lang="it-IT" dirty="0"/>
              <a:t>di memoria, modifiche solo alla variabile nella funzione, memoria non deallocata</a:t>
            </a:r>
          </a:p>
          <a:p>
            <a:endParaRPr lang="it-IT" dirty="0"/>
          </a:p>
          <a:p>
            <a:r>
              <a:rPr lang="it-IT" b="1" dirty="0"/>
              <a:t>Riferimento: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passato un riferimento o un puntatore all'oggetto originale (non uso memoria).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Questo significa che la funzione lavora direttamente con l'oggetto originale, e le modifiche all'interno della funzione si riflettono nell'oggetto originale.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Aka = </a:t>
            </a:r>
            <a:r>
              <a:rPr lang="it-IT" u="sng" dirty="0"/>
              <a:t>No condivisione </a:t>
            </a:r>
            <a:r>
              <a:rPr lang="it-IT" dirty="0"/>
              <a:t>di memoria, modifiche a tutti gli oggetti puntati, memoria non condivisa (meno dispendioso)</a:t>
            </a:r>
          </a:p>
        </p:txBody>
      </p:sp>
    </p:spTree>
    <p:extLst>
      <p:ext uri="{BB962C8B-B14F-4D97-AF65-F5344CB8AC3E}">
        <p14:creationId xmlns:p14="http://schemas.microsoft.com/office/powerpoint/2010/main" val="16635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993358" y="4665991"/>
            <a:ext cx="71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nostro caso immaginiamo di creare una classe che rappresenta un insieme di telefonate in una lista (che chiameremo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bolletta</a:t>
            </a:r>
            <a:r>
              <a:rPr lang="it-IT" dirty="0"/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A49EDB-FFCD-3FC7-F0D3-1A283C4D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4" y="1601875"/>
            <a:ext cx="6530906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Durata delle variabili - lifetime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254479" y="2164614"/>
            <a:ext cx="8635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Variabili di classe automatica: </a:t>
            </a:r>
            <a:r>
              <a:rPr lang="it-IT" dirty="0"/>
              <a:t>definite dentro una funzione, deallocate al termine del blocco del programma </a:t>
            </a:r>
          </a:p>
          <a:p>
            <a:endParaRPr lang="it-IT" b="1" dirty="0"/>
          </a:p>
          <a:p>
            <a:r>
              <a:rPr lang="it-IT" b="1" dirty="0"/>
              <a:t>Variabili di classe statica: </a:t>
            </a:r>
            <a:r>
              <a:rPr lang="it-IT" dirty="0"/>
              <a:t>allocate all’inizio dell’esecuzione del programma, deallocate al termine</a:t>
            </a:r>
          </a:p>
          <a:p>
            <a:endParaRPr lang="it-IT" b="1" dirty="0"/>
          </a:p>
          <a:p>
            <a:r>
              <a:rPr lang="it-IT" b="1" dirty="0"/>
              <a:t>Variabili dinamiche: </a:t>
            </a:r>
            <a:r>
              <a:rPr lang="it-IT" dirty="0"/>
              <a:t>sempre allocate nello heap, deallocata esplicitamente con l’operatore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dirty="0"/>
              <a:t> (</a:t>
            </a:r>
            <a:r>
              <a:rPr lang="it-IT" u="sng" dirty="0"/>
              <a:t>garbage collection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7862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993360" y="1534885"/>
            <a:ext cx="7157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Usiamo lo stesso ordine di dichiarazione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Costruiamo i campi allocando uno spazio in memoria per ogni variabile per i tipi non classe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 ogni campo di tipo classe, chiamiamo costruttore default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Eseguiamo il corpo del costruttore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A7DF75-AE9D-ACF9-FA18-F2856AD1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4263669"/>
            <a:ext cx="5810244" cy="8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Evitano gli sprechi di memoria e rilasciano la memoria occupata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per i costruttori, di default è disponibile il distruttore standard (esempio qui sotto)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F1A6ED0-86E5-DAED-6B91-8D563CB3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95" y="2788285"/>
            <a:ext cx="1749132" cy="9112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9235FA-4067-61FC-29AA-97E6509653B2}"/>
              </a:ext>
            </a:extLst>
          </p:cNvPr>
          <p:cNvSpPr txBox="1"/>
          <p:nvPr/>
        </p:nvSpPr>
        <p:spPr>
          <a:xfrm>
            <a:off x="1172963" y="3940176"/>
            <a:ext cx="666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Vogliamo eseguire una distruzione profonda (aka, tutta la memoria allocata dall’oggetto, compresi puntatori e riferimenti, quindi anche tutte le variabili dentro)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73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statici</a:t>
            </a:r>
            <a:r>
              <a:rPr lang="it-IT" dirty="0"/>
              <a:t>: al termine del main (per ultimi)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di classe automatica</a:t>
            </a:r>
            <a:r>
              <a:rPr lang="it-IT" dirty="0"/>
              <a:t>: alla fine del blocco di definizione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dinamici</a:t>
            </a:r>
            <a:r>
              <a:rPr lang="it-IT" dirty="0"/>
              <a:t>: chiamando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u="sng" dirty="0"/>
              <a:t>Seguono l’ordine inverso rispetto alla costruzione dei dati</a:t>
            </a:r>
            <a:r>
              <a:rPr lang="it-IT" dirty="0"/>
              <a:t>.</a:t>
            </a:r>
          </a:p>
          <a:p>
            <a:endParaRPr lang="it-IT" u="sng" dirty="0"/>
          </a:p>
          <a:p>
            <a:r>
              <a:rPr lang="it-IT" dirty="0"/>
              <a:t>Ordine: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variabili locali all’uscita di una funzione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oggetto anonimo ritornato per valore (aka, valore passato a una funzione 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parametri passati per valore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37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745519-2122-E047-1366-E9EABC334152}"/>
              </a:ext>
            </a:extLst>
          </p:cNvPr>
          <p:cNvSpPr txBox="1"/>
          <p:nvPr/>
        </p:nvSpPr>
        <p:spPr>
          <a:xfrm>
            <a:off x="646982" y="1534885"/>
            <a:ext cx="7503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Usiamo lo stesso ordine di dichiarazione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Eseguiamo il corpo del distruttore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Richiamo i distruttori nell’ordine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  <a:p>
            <a:r>
              <a:rPr lang="it-IT" i="1" dirty="0"/>
              <a:t>Regola del tre (rule of three): </a:t>
            </a:r>
            <a:r>
              <a:rPr lang="it-IT" dirty="0"/>
              <a:t>distruttore, costruttore di copia, assegnazione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3FBCC22-A1EC-7CCD-D44B-19D76081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36" y="3303640"/>
            <a:ext cx="5349704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9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Cosa Stampa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A96C7A-EFA2-E669-049D-A77A6808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6" y="1382852"/>
            <a:ext cx="4336107" cy="45125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A4F46E-B4DB-5B7B-1D62-000B645B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99" y="2432031"/>
            <a:ext cx="2712634" cy="24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57508B-A8C1-E7AB-F05D-D5102F15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92" y="2091128"/>
            <a:ext cx="4645915" cy="29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Gestione parte privata della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80112"/>
            <a:ext cx="756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Talvolta, potrebbe essere desiderabile nascondere la parte privata di una classe in modo che l'utente finale non abbia accesso diretto ad essa.</a:t>
            </a:r>
          </a:p>
          <a:p>
            <a:endParaRPr lang="it-IT" dirty="0"/>
          </a:p>
          <a:p>
            <a:r>
              <a:rPr lang="it-IT" dirty="0"/>
              <a:t>Puoi definire una classe di gestione (handle) che conterrà la parte pubblica della classe.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E39CB4-B766-0CF7-EF89-CBD8A135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51" y="3123127"/>
            <a:ext cx="5028475" cy="22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Dichiarazione incompleta della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80112"/>
            <a:ext cx="756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 a fornire un'informazione di base sul nome della classe e a consentire l'utilizzo di puntatori o riferimenti a oggetti di quella classe prima che la sua definizione completa sia disponibile.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00663C-020D-15A4-F5C0-DA9ED781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48" y="2569129"/>
            <a:ext cx="6911104" cy="32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Friend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522514" y="1196324"/>
            <a:ext cx="819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Piuttosto che definire una classe incompleta o un puntatore specifico, possiamo usare la keyword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it-IT" dirty="0"/>
              <a:t> per dichiarare l’accesso alla parte privata o protetta della classe.</a:t>
            </a:r>
          </a:p>
          <a:p>
            <a:endParaRPr lang="it-IT" dirty="0"/>
          </a:p>
          <a:p>
            <a:r>
              <a:rPr lang="it-IT" dirty="0"/>
              <a:t>Questo ci serve per accedere a tutti gli elementi della collezione nel nostro caso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ABC0270-1FB4-7BDF-E76E-4372179D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52" y="2478552"/>
            <a:ext cx="6260496" cy="36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6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900B0B-2828-8B9A-300F-CF01BBEA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59" y="1483151"/>
            <a:ext cx="6683881" cy="38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6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Esempio uso classi iteratore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EE7C9A-393D-5728-077C-D2284F4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2" y="1727367"/>
            <a:ext cx="4438101" cy="37314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E63C73-DA47-4615-292F-4E0958C9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83" y="3124598"/>
            <a:ext cx="400084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Esercizio 3: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C7C9FE-8220-7C5A-BB58-AC52F684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8" y="3429000"/>
            <a:ext cx="8057707" cy="2339002"/>
          </a:xfrm>
          <a:prstGeom prst="rect">
            <a:avLst/>
          </a:prstGeom>
        </p:spPr>
      </p:pic>
      <p:pic>
        <p:nvPicPr>
          <p:cNvPr id="1026" name="Picture 2" descr="Persona - Icone Interfaccia utente e gesti">
            <a:extLst>
              <a:ext uri="{FF2B5EF4-FFF2-40B4-BE49-F238E27FC236}">
                <a16:creationId xmlns:a16="http://schemas.microsoft.com/office/drawing/2014/main" id="{34BD02D6-49C1-4F4F-28CE-2BDFBD5A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78" y="1269287"/>
            <a:ext cx="2041849" cy="20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09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Esercizio 4: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35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83A1130E-FFE8-4452-CFB0-273A565C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0" y="1225487"/>
            <a:ext cx="3827726" cy="265409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E39F6DA-86AB-180C-0F18-99AE6530E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70" y="4548399"/>
            <a:ext cx="3566469" cy="172989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A43CA51B-3FB9-A4A1-DBC9-5CADA7E9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0" y="3990644"/>
            <a:ext cx="4168372" cy="2541690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2B97AB38-6F83-2F49-45ED-583FBC47E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169" y="1168347"/>
            <a:ext cx="3279070" cy="33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7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Esercizio 4: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34D80C-B5B9-32DE-EF22-FDAF588D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08" y="1809847"/>
            <a:ext cx="6586384" cy="32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0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816293-8F14-68F7-0194-B8634821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6" y="1464358"/>
            <a:ext cx="771210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Classi annidate (nested classes)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E8B3E1-834B-392E-5C78-DCE7C4284336}"/>
              </a:ext>
            </a:extLst>
          </p:cNvPr>
          <p:cNvSpPr txBox="1"/>
          <p:nvPr/>
        </p:nvSpPr>
        <p:spPr>
          <a:xfrm>
            <a:off x="907094" y="1446535"/>
            <a:ext cx="715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Useremo una classe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dirty="0"/>
              <a:t> per gestire i dati all’interno di bolletta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0149754-8567-C0A9-B104-FFDEC078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3" y="2325516"/>
            <a:ext cx="4555908" cy="3432611"/>
          </a:xfrm>
          <a:prstGeom prst="rect">
            <a:avLst/>
          </a:prstGeom>
        </p:spPr>
      </p:pic>
      <p:pic>
        <p:nvPicPr>
          <p:cNvPr id="1026" name="Picture 2" descr="Understanding Singly Linked Lists and Their Functions | by Colton Kaiser |  JavaScript in Plain English">
            <a:extLst>
              <a:ext uri="{FF2B5EF4-FFF2-40B4-BE49-F238E27FC236}">
                <a16:creationId xmlns:a16="http://schemas.microsoft.com/office/drawing/2014/main" id="{D1C896BB-F228-7D41-7ADC-4F364107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25" y="2904699"/>
            <a:ext cx="3924402" cy="20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06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14D4A98-288A-D428-21BC-ECA469B3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53" y="1458877"/>
            <a:ext cx="7790749" cy="22087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AC55F4-7F92-ABAE-DB20-0A194EAE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8" y="3871310"/>
            <a:ext cx="7844084" cy="19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40A0F7-7B3E-2991-218E-CFCEFC88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2" y="1566919"/>
            <a:ext cx="7804301" cy="42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375250" y="1345727"/>
            <a:ext cx="839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Alcuni metodi creano modifiche agli oggetti di invocazione (e.g. aggiunta/rimozione telefonata)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6B0912-4FD6-7046-F209-29E63282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16" y="1992059"/>
            <a:ext cx="5755230" cy="4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590926" y="4805134"/>
            <a:ext cx="83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L’assegnazione fa in modo entrambi puntino alla stessa area di memoria (posizione iniziale)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cancellazione deve essere usata con attenzione, perché potremmo puntare a zone non definite in memoria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BA1A36-5B72-16B0-1265-5CC24E5C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00" y="1418253"/>
            <a:ext cx="4950810" cy="31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1247</Words>
  <Application>Microsoft Office PowerPoint</Application>
  <PresentationFormat>Presentazione su schermo (4:3)</PresentationFormat>
  <Paragraphs>189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di Office</vt:lpstr>
      <vt:lpstr>Tutorato 2</vt:lpstr>
      <vt:lpstr>Le classi container</vt:lpstr>
      <vt:lpstr>Le classi container</vt:lpstr>
      <vt:lpstr>Le classi container</vt:lpstr>
      <vt:lpstr>Classi annidate (nested classes)</vt:lpstr>
      <vt:lpstr>Le classi container</vt:lpstr>
      <vt:lpstr>Le classi container</vt:lpstr>
      <vt:lpstr>Interferenza (o aliasing)</vt:lpstr>
      <vt:lpstr>Interferenza (o aliasing)</vt:lpstr>
      <vt:lpstr>Interferenza (o aliasing)</vt:lpstr>
      <vt:lpstr>Shallow copy vs deep copy</vt:lpstr>
      <vt:lpstr>Shallow copy vs deep copy</vt:lpstr>
      <vt:lpstr>Shallow copy vs deep copy</vt:lpstr>
      <vt:lpstr>Assegnazione profonda</vt:lpstr>
      <vt:lpstr>Copia profonda</vt:lpstr>
      <vt:lpstr>Copia profonda: conseguenze</vt:lpstr>
      <vt:lpstr>Esercizio 1: Cosa Stampa</vt:lpstr>
      <vt:lpstr>Esercizio 1: Cosa Stampa</vt:lpstr>
      <vt:lpstr>Valore vs riferimento</vt:lpstr>
      <vt:lpstr>Durata delle variabili - lifetime</vt:lpstr>
      <vt:lpstr>Costruttori: regole</vt:lpstr>
      <vt:lpstr>Distruttori</vt:lpstr>
      <vt:lpstr>Distruttori: regole</vt:lpstr>
      <vt:lpstr>Distruttori: regole</vt:lpstr>
      <vt:lpstr>Esercizio 2: Cosa Stampa </vt:lpstr>
      <vt:lpstr>Esercizio 2: Soluzione</vt:lpstr>
      <vt:lpstr>Gestione parte privata della classe</vt:lpstr>
      <vt:lpstr>Dichiarazione incompleta della classe</vt:lpstr>
      <vt:lpstr>Friend</vt:lpstr>
      <vt:lpstr>Esempio uso classi iteratore</vt:lpstr>
      <vt:lpstr>Esercizio 3: Modellazione</vt:lpstr>
      <vt:lpstr>Esercizio 4: Cosa Stampa</vt:lpstr>
      <vt:lpstr>Esercizio 4: Cosa Stampa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55</cp:revision>
  <dcterms:created xsi:type="dcterms:W3CDTF">2023-10-16T19:00:43Z</dcterms:created>
  <dcterms:modified xsi:type="dcterms:W3CDTF">2023-11-05T19:45:25Z</dcterms:modified>
</cp:coreProperties>
</file>