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15/11/2023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Friend e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65555" y="1644613"/>
            <a:ext cx="8081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Friend di una classe/funzione </a:t>
            </a:r>
            <a:r>
              <a:rPr lang="it-IT" u="sng" dirty="0"/>
              <a:t>non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fa parte dello stesso template, lo dichiaro 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Diventa amico di tutte le istanze del template di classe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Friend di un template di classe C /funzione </a:t>
            </a:r>
            <a:r>
              <a:rPr lang="it-IT" u="sng" dirty="0"/>
              <a:t>associato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Contiene alcuni parametri del template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Diventa amico della sola istanza (classe/funzione) associata al template C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Friend di un template di classe C /funzione </a:t>
            </a:r>
            <a:r>
              <a:rPr lang="it-IT" u="sng" dirty="0"/>
              <a:t>non associato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 template contengono tra di loro parametri diversi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supportano dichiarazioni friend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403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Friend e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3BD2DC-0305-91E4-825A-4AB8292C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54" y="1276708"/>
            <a:ext cx="5500353" cy="48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Friend e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6184C6-9B15-7339-654A-89333B4F5104}"/>
              </a:ext>
            </a:extLst>
          </p:cNvPr>
          <p:cNvSpPr txBox="1"/>
          <p:nvPr/>
        </p:nvSpPr>
        <p:spPr>
          <a:xfrm>
            <a:off x="596543" y="1325435"/>
            <a:ext cx="808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Caso particolare: operatore di stampa</a:t>
            </a:r>
          </a:p>
          <a:p>
            <a:endParaRPr lang="it-IT" dirty="0"/>
          </a:p>
          <a:p>
            <a:r>
              <a:rPr lang="it-IT" dirty="0"/>
              <a:t>Viene definito come template di funzione esterna per accedere ai campi privati.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BCC857-4E36-9C54-7FB8-BF6C8A14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91" y="2632531"/>
            <a:ext cx="642421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84FCEB-4A0D-2F64-5DA7-666B3B83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70" y="1428847"/>
            <a:ext cx="383319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84FCEB-4A0D-2F64-5DA7-666B3B83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1" y="1446100"/>
            <a:ext cx="3833192" cy="439712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B22EE3F-27E6-0852-645D-45046CA0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32" y="3002222"/>
            <a:ext cx="2103051" cy="10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 di classe annidati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DE8BE5-9DF9-0156-6868-280966A5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27" y="1856069"/>
            <a:ext cx="6937500" cy="29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2: Compila/Non compila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7D4834B-46A9-7B7C-7A28-0EF8E9F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4" y="1676229"/>
            <a:ext cx="2560542" cy="22633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037A48B-C01F-68DD-4D0A-10CE044C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84" y="1465731"/>
            <a:ext cx="2964437" cy="423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4C8A280-7A8C-802A-2B53-11505D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21" y="4391269"/>
            <a:ext cx="1920406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7D4834B-46A9-7B7C-7A28-0EF8E9F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25" y="1710735"/>
            <a:ext cx="2560542" cy="22633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037A48B-C01F-68DD-4D0A-10CE044C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07" y="1474358"/>
            <a:ext cx="2964437" cy="423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4C8A280-7A8C-802A-2B53-11505D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21" y="4391269"/>
            <a:ext cx="1920406" cy="18365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8D4D23-B023-F503-0006-E776DA050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543" y="4391268"/>
            <a:ext cx="128027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D3754AA-646E-A163-0C3F-7233D5B1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0" y="1918939"/>
            <a:ext cx="5181174" cy="34639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20FEAF-1F8A-7CC7-54F5-8F44C7D0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57" y="2286813"/>
            <a:ext cx="335309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1DDD05-F52F-F849-FDD1-7BC142E2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1" y="1782937"/>
            <a:ext cx="734631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Conversioni e casting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74181" y="1500097"/>
            <a:ext cx="7157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Conversioni «safe» (castless)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Narrow conversion </a:t>
            </a:r>
            <a:r>
              <a:rPr lang="it-IT" dirty="0"/>
              <a:t>(strette)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Wide conversion </a:t>
            </a:r>
            <a:r>
              <a:rPr lang="it-IT" dirty="0"/>
              <a:t>(larghe)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346DAE-9554-9A49-2E84-5FE04C41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91" y="1830481"/>
            <a:ext cx="1394581" cy="10059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D2322C9-D757-ECDE-E1D0-3294E64B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51" y="3946182"/>
            <a:ext cx="4814938" cy="13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C96798-68D0-5AEC-2302-2749225930D9}"/>
              </a:ext>
            </a:extLst>
          </p:cNvPr>
          <p:cNvSpPr txBox="1"/>
          <p:nvPr/>
        </p:nvSpPr>
        <p:spPr>
          <a:xfrm>
            <a:off x="405441" y="2828835"/>
            <a:ext cx="8333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 un insieme di classi template (STL = Standard Template Library) in grado di fornire strutture dati, funzioni ed algoritmi. Precisamente contiene: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Containers</a:t>
            </a:r>
            <a:r>
              <a:rPr lang="it-IT" dirty="0"/>
              <a:t> (contenitori per accesso a classi e dati)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Algorithms</a:t>
            </a:r>
            <a:r>
              <a:rPr lang="it-IT" dirty="0"/>
              <a:t> (algoritmi su insiemi/range di elementi)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Iterators</a:t>
            </a:r>
            <a:r>
              <a:rPr lang="it-IT" dirty="0"/>
              <a:t> (iteratori per lavorare su sequenze di valori)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Functors</a:t>
            </a:r>
            <a:r>
              <a:rPr lang="it-IT" dirty="0"/>
              <a:t> (funtori, lavorano sugli oggetti invocati dalle funzioni per overloading)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DB8BF0-DD20-C5FF-41FB-75F30844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74" y="1633829"/>
            <a:ext cx="640897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94CF7-5D76-0A97-7686-0FC622C6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14" y="1308903"/>
            <a:ext cx="5385172" cy="48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DD9328-3E65-E594-BBA6-C730AC214818}"/>
              </a:ext>
            </a:extLst>
          </p:cNvPr>
          <p:cNvSpPr txBox="1"/>
          <p:nvPr/>
        </p:nvSpPr>
        <p:spPr>
          <a:xfrm>
            <a:off x="500332" y="1543499"/>
            <a:ext cx="833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classe container ha tra i suoi membri i seguenti tipi: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C::value_type </a:t>
            </a:r>
            <a:r>
              <a:rPr lang="it-IT" dirty="0">
                <a:sym typeface="Wingdings" panose="05000000000000000000" pitchFamily="2" charset="2"/>
              </a:rPr>
              <a:t> Tipo degli oggetti memorizzati nel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C::iterator </a:t>
            </a:r>
            <a:r>
              <a:rPr lang="it-IT" dirty="0">
                <a:sym typeface="Wingdings" panose="05000000000000000000" pitchFamily="2" charset="2"/>
              </a:rPr>
              <a:t> Iteratore sui singoli elementi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C::const_iterator </a:t>
            </a:r>
            <a:r>
              <a:rPr lang="it-IT" dirty="0">
                <a:sym typeface="Wingdings" panose="05000000000000000000" pitchFamily="2" charset="2"/>
              </a:rPr>
              <a:t> Iteratore costante per accedere agli elementi senza modificarli</a:t>
            </a:r>
          </a:p>
          <a:p>
            <a:pPr lvl="1"/>
            <a:endParaRPr lang="it-IT" dirty="0"/>
          </a:p>
          <a:p>
            <a:r>
              <a:rPr lang="it-IT" dirty="0"/>
              <a:t>Ogni classe container ha tra i suoi membri i seguenti costruttori: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C(const C&amp;): </a:t>
            </a:r>
            <a:r>
              <a:rPr lang="it-IT" dirty="0"/>
              <a:t>ridefinizione del costruttore di copia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~C(): </a:t>
            </a:r>
            <a:r>
              <a:rPr lang="it-IT" dirty="0"/>
              <a:t>ridefinizione del distruttore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C&amp; operator= : </a:t>
            </a:r>
            <a:r>
              <a:rPr lang="it-IT" dirty="0"/>
              <a:t>ridefinizione dell’operatore di assegnazione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Ogni classe container ha tra i suoi membri i seguenti metodi: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size_type size(): </a:t>
            </a:r>
            <a:r>
              <a:rPr lang="it-IT" dirty="0"/>
              <a:t>dimensione del contenitore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empty(): </a:t>
            </a:r>
            <a:r>
              <a:rPr lang="it-IT" dirty="0"/>
              <a:t>controllo se vuoto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size_type max_size(): </a:t>
            </a:r>
            <a:r>
              <a:rPr lang="it-IT" dirty="0"/>
              <a:t>massima dimensione del contenitore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917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DD9328-3E65-E594-BBA6-C730AC214818}"/>
              </a:ext>
            </a:extLst>
          </p:cNvPr>
          <p:cNvSpPr txBox="1"/>
          <p:nvPr/>
        </p:nvSpPr>
        <p:spPr>
          <a:xfrm>
            <a:off x="465827" y="1552126"/>
            <a:ext cx="8333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esempi di classi comuni: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più semplice e il più efficiente è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33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DD9328-3E65-E594-BBA6-C730AC214818}"/>
              </a:ext>
            </a:extLst>
          </p:cNvPr>
          <p:cNvSpPr txBox="1"/>
          <p:nvPr/>
        </p:nvSpPr>
        <p:spPr>
          <a:xfrm>
            <a:off x="465827" y="1552126"/>
            <a:ext cx="8333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Contenitore che supporta l’accesso causale agli elementi (tempo O(1))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Inserimento e rimozione in coda in tempo ammortizzato costante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Inserimento e rimozione arbitraria in tempo </a:t>
            </a:r>
            <a:r>
              <a:rPr lang="it-IT" i="1" dirty="0"/>
              <a:t>lineare ammortizzato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Capacità di un vector dinamicamente variabile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Gestione della memoria automatica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290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Vector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4204E3-1287-24A6-4C07-F5F1DEE9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13" y="1652811"/>
            <a:ext cx="3250631" cy="21288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60D0D3C-EE6D-052D-4A27-8DF040C4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17" y="4076955"/>
            <a:ext cx="5797817" cy="16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Iterator vs const_iterator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F72A-AB96-D8C5-C33E-1FE9D86AA92B}"/>
              </a:ext>
            </a:extLst>
          </p:cNvPr>
          <p:cNvSpPr txBox="1"/>
          <p:nvPr/>
        </p:nvSpPr>
        <p:spPr>
          <a:xfrm>
            <a:off x="465827" y="1552126"/>
            <a:ext cx="8333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Sono utilizzati per attraversare una sequenza e possono essere utilizzati per leggere o scrivere i valori degli elementi.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sono costanti, il che significa che è possibile modificarli o utilizzarli per modificare gli elementi nella sequenza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Sono utilizzati per attraversare una sequenza, ma sono costanti.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Questo significa che non è possibile utilizzarli per modificare gli elementi nella sequenza.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Tuttavia, possono essere utilizzati per leggere il valore degli elementi in modo sicuro. Questo è utile quando si desidera assicurarsi che la sequenza rimanga invariata durante l'iterazione.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734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Iterator vs const_iterator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F72A-AB96-D8C5-C33E-1FE9D86AA92B}"/>
              </a:ext>
            </a:extLst>
          </p:cNvPr>
          <p:cNvSpPr txBox="1"/>
          <p:nvPr/>
        </p:nvSpPr>
        <p:spPr>
          <a:xfrm>
            <a:off x="465827" y="1552126"/>
            <a:ext cx="8333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bidirezionali e agiscono su determinate posizioni del vettore. Quali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begin() </a:t>
            </a:r>
            <a:r>
              <a:rPr lang="it-IT" dirty="0"/>
              <a:t>– accesso al primo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it-IT" dirty="0"/>
              <a:t>– accesso all’ultimo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 sono alcuni altri metodi di inserimento: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insert() </a:t>
            </a:r>
            <a:r>
              <a:rPr lang="it-IT" dirty="0"/>
              <a:t>– inserimento in una posizione precisa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Può risultare inefficiente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– inserimento davanti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7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Conversioni e casting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91434" y="1305341"/>
            <a:ext cx="8081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Converte </a:t>
            </a:r>
            <a:r>
              <a:rPr lang="it-IT" i="1" dirty="0"/>
              <a:t>staticamente </a:t>
            </a:r>
            <a:r>
              <a:rPr lang="it-IT" dirty="0"/>
              <a:t>i tipi (non controlla a tempo di esecuzione) tra loro compatibili. Questo può avvenire in senso </a:t>
            </a:r>
            <a:r>
              <a:rPr lang="it-IT" i="1" dirty="0"/>
              <a:t>narrow/wide.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Rimuove il </a:t>
            </a:r>
            <a:r>
              <a:rPr lang="it-IT" i="1" dirty="0"/>
              <a:t>const</a:t>
            </a:r>
            <a:r>
              <a:rPr lang="it-IT" dirty="0"/>
              <a:t> da riferimenti o puntatori che si riferiscono ad oggetti non costanti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B243D-5723-5ECE-4C9A-B41F2231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53" y="2485046"/>
            <a:ext cx="3368332" cy="10211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4FC0440-FFF5-F83E-DD03-1DCF3629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03" y="4508923"/>
            <a:ext cx="5057793" cy="16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Template: 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di un metodo (o modello) per generare istanze di una funzione che non dipendono dal tipo di argomento. </a:t>
            </a:r>
          </a:p>
          <a:p>
            <a:endParaRPr lang="it-IT" dirty="0"/>
          </a:p>
          <a:p>
            <a:r>
              <a:rPr lang="it-IT" dirty="0"/>
              <a:t>Essenzialmente, modella il tipo sottostante a prescindere dal suo valore, sostituendo il tipo (</a:t>
            </a:r>
            <a:r>
              <a:rPr lang="it-IT" i="1" dirty="0"/>
              <a:t>typename</a:t>
            </a:r>
            <a:r>
              <a:rPr lang="it-IT" dirty="0"/>
              <a:t>) con la classe desiderata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AD2870-5EEE-9C00-F4AD-2EF6D72D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91" y="2759569"/>
            <a:ext cx="3810217" cy="3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Template: 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template </a:t>
            </a:r>
            <a:r>
              <a:rPr lang="it-IT" i="1" dirty="0"/>
              <a:t>deducono</a:t>
            </a:r>
            <a:r>
              <a:rPr lang="it-IT" dirty="0"/>
              <a:t> il tipo di argomenti esaminando tutti i parametri attuali passati al template da sinistra verso destra (e deve essere esattamente lo stesso).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La costruzione per parametri è detta </a:t>
            </a:r>
            <a:r>
              <a:rPr lang="it-IT" i="1" dirty="0"/>
              <a:t>istanziazione del template</a:t>
            </a:r>
            <a:r>
              <a:rPr lang="it-IT" dirty="0"/>
              <a:t>. </a:t>
            </a:r>
          </a:p>
          <a:p>
            <a:r>
              <a:rPr lang="it-IT" dirty="0"/>
              <a:t>Essa può essere implicita (esempio sopra, non specifico i tipi e vengono dedotti) oppure esplicita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F6C243-1C87-01AC-1A8E-4CD3DBC7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09" y="1957344"/>
            <a:ext cx="3759477" cy="16622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746891-9A4F-992F-543F-FE3E516C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83" y="4675330"/>
            <a:ext cx="3604203" cy="15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Template: 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metodo o classe parte di template di classe deve avere la dichiarazione apposita sovrastante.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Generalmente i template sono </a:t>
            </a:r>
            <a:r>
              <a:rPr lang="it-IT" i="1" dirty="0"/>
              <a:t>compilati per separazione</a:t>
            </a:r>
            <a:r>
              <a:rPr lang="it-IT" dirty="0"/>
              <a:t>, dichiarando istanze multiple a seconda del contesto.</a:t>
            </a:r>
          </a:p>
          <a:p>
            <a:endParaRPr lang="it-IT" dirty="0"/>
          </a:p>
          <a:p>
            <a:r>
              <a:rPr lang="it-IT" dirty="0"/>
              <a:t>Hanno alcuni svantaggi: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rendono difficile il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hanno information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sono supportati da tutti i compilatori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BD2CB0-26D9-0A76-CD21-8A8D849C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65" y="2053355"/>
            <a:ext cx="532684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6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 di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uso classico è il </a:t>
            </a:r>
            <a:r>
              <a:rPr lang="it-IT" i="1" dirty="0"/>
              <a:t>template di classe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Piuttosto che definire istanze multiple di una classe (sx), ne definiamo una (dx).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06E7BB-9D7A-BFDD-BCEC-CB8F416D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7" y="2271321"/>
            <a:ext cx="3534722" cy="39083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964A40A-8FAE-B507-F459-6D621114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7" y="2774890"/>
            <a:ext cx="2205416" cy="23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 di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A1014F-8462-20BD-6CFD-F429E5C7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1800615"/>
            <a:ext cx="2903472" cy="34292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B0D142-56EA-7CC7-B65B-C872DCDF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22" y="2064902"/>
            <a:ext cx="289585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Metodi di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325435"/>
            <a:ext cx="8081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metodi di template possono essere </a:t>
            </a:r>
            <a:r>
              <a:rPr lang="it-IT" i="1" dirty="0"/>
              <a:t>inline</a:t>
            </a:r>
            <a:r>
              <a:rPr lang="it-IT" dirty="0"/>
              <a:t> (sx) oppure </a:t>
            </a:r>
            <a:r>
              <a:rPr lang="it-IT" i="1" dirty="0"/>
              <a:t>definiti esternamente </a:t>
            </a:r>
            <a:r>
              <a:rPr lang="it-IT" dirty="0"/>
              <a:t>(dx).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Vengono usati se e solo se il programma usa effettivamente quei metodi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BD25C4D-1D7C-D6A0-4169-1CC24E63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7" y="1891759"/>
            <a:ext cx="4427174" cy="34636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B97F421-374D-20C1-BA08-E31142A3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67" y="2484038"/>
            <a:ext cx="2522439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960</Words>
  <Application>Microsoft Office PowerPoint</Application>
  <PresentationFormat>Presentazione su schermo (4:3)</PresentationFormat>
  <Paragraphs>201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Tema di Office</vt:lpstr>
      <vt:lpstr>Tutorato 3</vt:lpstr>
      <vt:lpstr>Conversioni e casting</vt:lpstr>
      <vt:lpstr>Conversioni e casting</vt:lpstr>
      <vt:lpstr>Template: definizioni</vt:lpstr>
      <vt:lpstr>Template: definizioni</vt:lpstr>
      <vt:lpstr>Template: definizioni</vt:lpstr>
      <vt:lpstr>Template di classe</vt:lpstr>
      <vt:lpstr>Template di classe</vt:lpstr>
      <vt:lpstr>Metodi di template</vt:lpstr>
      <vt:lpstr>Friend e template</vt:lpstr>
      <vt:lpstr>Friend e template</vt:lpstr>
      <vt:lpstr>Friend e template</vt:lpstr>
      <vt:lpstr>Esercizio 1: Cosa Stampa</vt:lpstr>
      <vt:lpstr>Esercizio 1: Soluzione</vt:lpstr>
      <vt:lpstr>Template di classe annidati</vt:lpstr>
      <vt:lpstr>Esercizio 2: Compila/Non compila</vt:lpstr>
      <vt:lpstr>Esercizio 2: Soluzione</vt:lpstr>
      <vt:lpstr>Esercizio 3: Template</vt:lpstr>
      <vt:lpstr>Esercizio 3: Soluzione</vt:lpstr>
      <vt:lpstr>Contenitori libreria STL</vt:lpstr>
      <vt:lpstr>Contenitori libreria STL</vt:lpstr>
      <vt:lpstr>Contenitori libreria STL</vt:lpstr>
      <vt:lpstr>Contenitori libreria STL</vt:lpstr>
      <vt:lpstr>Contenitori libreria STL</vt:lpstr>
      <vt:lpstr>Vector</vt:lpstr>
      <vt:lpstr>Iterator vs const_iterator</vt:lpstr>
      <vt:lpstr>Iterator vs const_iterator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69</cp:revision>
  <dcterms:created xsi:type="dcterms:W3CDTF">2023-10-16T19:00:43Z</dcterms:created>
  <dcterms:modified xsi:type="dcterms:W3CDTF">2023-11-09T21:53:21Z</dcterms:modified>
</cp:coreProperties>
</file>