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99" r:id="rId1"/>
  </p:sldMasterIdLst>
  <p:notesMasterIdLst>
    <p:notesMasterId r:id="rId76"/>
  </p:notesMasterIdLst>
  <p:handoutMasterIdLst>
    <p:handoutMasterId r:id="rId77"/>
  </p:handoutMasterIdLst>
  <p:sldIdLst>
    <p:sldId id="256" r:id="rId2"/>
    <p:sldId id="257" r:id="rId3"/>
    <p:sldId id="258" r:id="rId4"/>
    <p:sldId id="273" r:id="rId5"/>
    <p:sldId id="335" r:id="rId6"/>
    <p:sldId id="337" r:id="rId7"/>
    <p:sldId id="338" r:id="rId8"/>
    <p:sldId id="336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363" r:id="rId34"/>
    <p:sldId id="364" r:id="rId35"/>
    <p:sldId id="365" r:id="rId36"/>
    <p:sldId id="366" r:id="rId37"/>
    <p:sldId id="367" r:id="rId38"/>
    <p:sldId id="368" r:id="rId39"/>
    <p:sldId id="369" r:id="rId40"/>
    <p:sldId id="370" r:id="rId41"/>
    <p:sldId id="371" r:id="rId42"/>
    <p:sldId id="373" r:id="rId43"/>
    <p:sldId id="372" r:id="rId44"/>
    <p:sldId id="374" r:id="rId45"/>
    <p:sldId id="375" r:id="rId46"/>
    <p:sldId id="376" r:id="rId47"/>
    <p:sldId id="377" r:id="rId48"/>
    <p:sldId id="378" r:id="rId49"/>
    <p:sldId id="379" r:id="rId50"/>
    <p:sldId id="428" r:id="rId51"/>
    <p:sldId id="429" r:id="rId52"/>
    <p:sldId id="380" r:id="rId53"/>
    <p:sldId id="381" r:id="rId54"/>
    <p:sldId id="382" r:id="rId55"/>
    <p:sldId id="383" r:id="rId56"/>
    <p:sldId id="384" r:id="rId57"/>
    <p:sldId id="385" r:id="rId58"/>
    <p:sldId id="386" r:id="rId59"/>
    <p:sldId id="387" r:id="rId60"/>
    <p:sldId id="389" r:id="rId61"/>
    <p:sldId id="388" r:id="rId62"/>
    <p:sldId id="390" r:id="rId63"/>
    <p:sldId id="391" r:id="rId64"/>
    <p:sldId id="392" r:id="rId65"/>
    <p:sldId id="393" r:id="rId66"/>
    <p:sldId id="394" r:id="rId67"/>
    <p:sldId id="395" r:id="rId68"/>
    <p:sldId id="431" r:id="rId69"/>
    <p:sldId id="430" r:id="rId70"/>
    <p:sldId id="432" r:id="rId71"/>
    <p:sldId id="433" r:id="rId72"/>
    <p:sldId id="434" r:id="rId73"/>
    <p:sldId id="435" r:id="rId74"/>
    <p:sldId id="442" r:id="rId75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78"/>
    </p:embeddedFont>
  </p:embeddedFontLst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99"/>
    <a:srgbClr val="66CCFF"/>
    <a:srgbClr val="800080"/>
    <a:srgbClr val="00FF00"/>
    <a:srgbClr val="9933FF"/>
    <a:srgbClr val="00CC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0" autoAdjust="0"/>
    <p:restoredTop sz="99828" autoAdjust="0"/>
  </p:normalViewPr>
  <p:slideViewPr>
    <p:cSldViewPr>
      <p:cViewPr varScale="1">
        <p:scale>
          <a:sx n="82" d="100"/>
          <a:sy n="82" d="100"/>
        </p:scale>
        <p:origin x="15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0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1.fnt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E404A2AE-4F0E-42F0-B2DE-6634405857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8D8D65E6-0785-47EE-93E9-302E96727C4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7700" name="Rectangle 4">
            <a:extLst>
              <a:ext uri="{FF2B5EF4-FFF2-40B4-BE49-F238E27FC236}">
                <a16:creationId xmlns:a16="http://schemas.microsoft.com/office/drawing/2014/main" id="{276930CC-9FC1-4152-8EDF-C1BAB989391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7701" name="Rectangle 5">
            <a:extLst>
              <a:ext uri="{FF2B5EF4-FFF2-40B4-BE49-F238E27FC236}">
                <a16:creationId xmlns:a16="http://schemas.microsoft.com/office/drawing/2014/main" id="{F2F39BE1-A99C-45ED-8806-471FDD75B2C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>
              <a:defRPr/>
            </a:pPr>
            <a:fld id="{68993614-A5A0-4094-B21D-7847A7A5D4A2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CB79E7BF-70CC-4666-83EA-7E20BD23B0B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A8612867-8AD1-40B4-83CD-F4A71B853CD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AB02D8E3-491F-402D-BB29-916701A1F32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8901" name="Rectangle 5">
            <a:extLst>
              <a:ext uri="{FF2B5EF4-FFF2-40B4-BE49-F238E27FC236}">
                <a16:creationId xmlns:a16="http://schemas.microsoft.com/office/drawing/2014/main" id="{548FBCFD-583E-43D7-B597-5BF06DF28CA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208902" name="Rectangle 6">
            <a:extLst>
              <a:ext uri="{FF2B5EF4-FFF2-40B4-BE49-F238E27FC236}">
                <a16:creationId xmlns:a16="http://schemas.microsoft.com/office/drawing/2014/main" id="{D540922D-FFEB-415D-9086-AB7597B94D2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8903" name="Rectangle 7">
            <a:extLst>
              <a:ext uri="{FF2B5EF4-FFF2-40B4-BE49-F238E27FC236}">
                <a16:creationId xmlns:a16="http://schemas.microsoft.com/office/drawing/2014/main" id="{9785DF4B-F088-46B1-88B8-C578CAD9F2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pPr>
              <a:defRPr/>
            </a:pPr>
            <a:fld id="{C7034C30-91E9-44D1-9278-8D83236F453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EF709A69-1AF3-445E-AF24-E9D84058B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8" y="739775"/>
            <a:ext cx="7656512" cy="5089525"/>
          </a:xfrm>
          <a:prstGeom prst="roundRect">
            <a:avLst>
              <a:gd name="adj" fmla="val 0"/>
            </a:avLst>
          </a:prstGeom>
          <a:solidFill>
            <a:srgbClr val="FF6600"/>
          </a:solidFill>
          <a:ln>
            <a:noFill/>
          </a:ln>
        </p:spPr>
        <p:txBody>
          <a:bodyPr wrap="none" anchor="ctr"/>
          <a:lstStyle>
            <a:lvl1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it-IT" altLang="it-IT" sz="2400">
              <a:latin typeface="Times New Roman" panose="02020603050405020304" pitchFamily="18" charset="0"/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EB6D26D1-D1E1-42D3-B163-35CDBC650A9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82650" y="835025"/>
            <a:ext cx="7435850" cy="48974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it-IT" altLang="it-IT" sz="2400">
              <a:latin typeface="Times New Roman" panose="02020603050405020304" pitchFamily="18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D64A4A42-C4FD-4FAE-823F-1499A25257B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743075" y="3387725"/>
            <a:ext cx="5641975" cy="20145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88900">
            <a:solidFill>
              <a:srgbClr val="009999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it-IT" altLang="it-IT" sz="1800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63638" y="904875"/>
            <a:ext cx="6850062" cy="1997075"/>
          </a:xfrm>
        </p:spPr>
        <p:txBody>
          <a:bodyPr anchor="ctr" anchorCtr="1"/>
          <a:lstStyle>
            <a:lvl1pPr algn="ctr">
              <a:defRPr sz="3500" i="1">
                <a:solidFill>
                  <a:srgbClr val="000099"/>
                </a:solidFill>
              </a:defRPr>
            </a:lvl1pPr>
          </a:lstStyle>
          <a:p>
            <a:pPr lvl="0"/>
            <a:r>
              <a:rPr lang="it-IT" noProof="0"/>
              <a:t>Fare clic per modificare lo stile del titolo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06600" y="3571875"/>
            <a:ext cx="5013672" cy="1677988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BE9BBA2-7D07-403B-B3BB-28D7103760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6418319"/>
            <a:ext cx="1929589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DDCD3BB-0CFF-493E-943D-27AAFD883C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975" y="5956300"/>
            <a:ext cx="6540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4696577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64CA4A-38CD-481D-B8E1-E470F8DA54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1FD204E-C8BE-4970-814A-8B25A9DA246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1596148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738A03B-47CA-4A17-B868-27067FABCF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12D2B6F-9119-4597-8895-2C42D411C4B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8833148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005691-1559-4D33-A094-BBC062B0C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2938C40-AD3F-4BA6-B5E1-91673EC4D3E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4150106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86300" y="1905000"/>
            <a:ext cx="3771900" cy="19431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86300" y="4000500"/>
            <a:ext cx="3771900" cy="19431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D551415-5A9E-4531-8E3B-12EF73972D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4CE74-77D9-4C47-B482-90F2B466A0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2671813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901670879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3B8B828-6361-4FE6-91E8-700140B757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3F6F72D-5461-49ED-A117-F6913B9CFF8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3690086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6E8486-2F9A-411A-8479-79818F90EC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EC38575-2DF0-4256-81C1-3594C48C9F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3764096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B6E846E-A1F2-4A93-8770-8983C83C9B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F9F0116-B03B-4B42-BE4F-14BCB8A9D81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6863049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FF3B7BC-BDEE-46DA-8AA9-4A6BCCD212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FE9516-3B91-4A2F-B354-E5D429BCDD3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5991922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EEBB4E1-B964-49E8-86D1-3161CA4175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402F9F5-0F2B-46E7-A9C1-EC3255C117F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13679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215610-E904-43EF-AC09-93E441FF29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E5B42D-FA65-4FE7-BCC8-351D6E6520B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185485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FFE1A2-D276-4FCE-B3AC-EAE0CEEFBD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F8B0ABB-1593-4585-A17B-1939FC91C6E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217960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F36E304-B88D-47FA-AFA8-CEF186F2C0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323DEC4-A1FE-427D-B70C-DC279C1B3A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05000"/>
            <a:ext cx="769620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grpSp>
        <p:nvGrpSpPr>
          <p:cNvPr id="1028" name="Group 7">
            <a:extLst>
              <a:ext uri="{FF2B5EF4-FFF2-40B4-BE49-F238E27FC236}">
                <a16:creationId xmlns:a16="http://schemas.microsoft.com/office/drawing/2014/main" id="{AC8B087B-62FB-413D-BF57-EBA6AE14B8A0}"/>
              </a:ext>
            </a:extLst>
          </p:cNvPr>
          <p:cNvGrpSpPr>
            <a:grpSpLocks/>
          </p:cNvGrpSpPr>
          <p:nvPr/>
        </p:nvGrpSpPr>
        <p:grpSpPr bwMode="auto">
          <a:xfrm>
            <a:off x="168275" y="228600"/>
            <a:ext cx="8823325" cy="6440488"/>
            <a:chOff x="106" y="144"/>
            <a:chExt cx="5558" cy="3840"/>
          </a:xfrm>
        </p:grpSpPr>
        <p:sp>
          <p:nvSpPr>
            <p:cNvPr id="1029" name="AutoShape 8">
              <a:extLst>
                <a:ext uri="{FF2B5EF4-FFF2-40B4-BE49-F238E27FC236}">
                  <a16:creationId xmlns:a16="http://schemas.microsoft.com/office/drawing/2014/main" id="{BB7EDB1E-3C7A-4185-B702-F522D71E2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0"/>
              </a:avLst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anose="05000000000000000000" pitchFamily="2" charset="2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anose="05000000000000000000" pitchFamily="2" charset="2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anose="05000000000000000000" pitchFamily="2" charset="2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anose="05000000000000000000" pitchFamily="2" charset="2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it-IT" altLang="it-IT" sz="2400">
                <a:latin typeface="Times New Roman" panose="02020603050405020304" pitchFamily="18" charset="0"/>
              </a:endParaRPr>
            </a:p>
          </p:txBody>
        </p:sp>
        <p:sp>
          <p:nvSpPr>
            <p:cNvPr id="1030" name="Line 9">
              <a:extLst>
                <a:ext uri="{FF2B5EF4-FFF2-40B4-BE49-F238E27FC236}">
                  <a16:creationId xmlns:a16="http://schemas.microsoft.com/office/drawing/2014/main" id="{B6A80160-0CA6-4CBB-88DB-14A861CBB6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89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  <p:sldLayoutId id="2147484200" r:id="rId12"/>
    <p:sldLayoutId id="2147484201" r:id="rId13"/>
  </p:sldLayoutIdLst>
  <p:transition>
    <p:dissolve/>
    <p:sndAc>
      <p:stSnd>
        <p:snd r:embed="rId15" name="click.wav"/>
      </p:stSnd>
    </p:sndAc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2">
            <a:extLst>
              <a:ext uri="{FF2B5EF4-FFF2-40B4-BE49-F238E27FC236}">
                <a16:creationId xmlns:a16="http://schemas.microsoft.com/office/drawing/2014/main" id="{26BE911A-DE86-409D-95B5-D16243E8FFC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Unità di apprendimento 6</a:t>
            </a:r>
          </a:p>
        </p:txBody>
      </p:sp>
      <p:sp>
        <p:nvSpPr>
          <p:cNvPr id="16387" name="Rectangle 23">
            <a:extLst>
              <a:ext uri="{FF2B5EF4-FFF2-40B4-BE49-F238E27FC236}">
                <a16:creationId xmlns:a16="http://schemas.microsoft.com/office/drawing/2014/main" id="{B9E71312-1490-4E58-821D-9CFE3B8B18E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006600" y="3571875"/>
            <a:ext cx="5013325" cy="1677988"/>
          </a:xfrm>
        </p:spPr>
        <p:txBody>
          <a:bodyPr/>
          <a:lstStyle/>
          <a:p>
            <a:pPr eaLnBrk="1" hangingPunct="1"/>
            <a:r>
              <a:rPr lang="it-IT" altLang="it-IT" dirty="0"/>
              <a:t>Introduzione alle reti</a:t>
            </a:r>
          </a:p>
        </p:txBody>
      </p:sp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3138C4-F6A8-407A-A652-1FB7C877F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meccanismo a strati (o a livelli)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81F96F-C149-42F3-848D-6799E3BFE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meccanismo a </a:t>
            </a:r>
            <a:r>
              <a:rPr lang="it-IT" b="1" dirty="0">
                <a:solidFill>
                  <a:srgbClr val="0000FF"/>
                </a:solidFill>
              </a:rPr>
              <a:t>livelli</a:t>
            </a:r>
            <a:r>
              <a:rPr lang="it-IT" dirty="0"/>
              <a:t> o a </a:t>
            </a:r>
            <a:r>
              <a:rPr lang="it-IT" b="1" dirty="0">
                <a:solidFill>
                  <a:srgbClr val="FF0000"/>
                </a:solidFill>
              </a:rPr>
              <a:t>strati</a:t>
            </a:r>
            <a:r>
              <a:rPr lang="it-IT" dirty="0"/>
              <a:t> permette agli </a:t>
            </a:r>
            <a:r>
              <a:rPr lang="it-IT" b="1" dirty="0" err="1">
                <a:solidFill>
                  <a:srgbClr val="FF0000"/>
                </a:solidFill>
              </a:rPr>
              <a:t>host</a:t>
            </a:r>
            <a:r>
              <a:rPr lang="it-IT" dirty="0"/>
              <a:t> di dialogare anche se si tratta di </a:t>
            </a:r>
            <a:r>
              <a:rPr lang="it-IT" b="1" dirty="0" err="1">
                <a:solidFill>
                  <a:srgbClr val="FF0000"/>
                </a:solidFill>
              </a:rPr>
              <a:t>host</a:t>
            </a:r>
            <a:r>
              <a:rPr lang="it-IT" dirty="0"/>
              <a:t> diversi</a:t>
            </a:r>
          </a:p>
          <a:p>
            <a:r>
              <a:rPr lang="it-IT" dirty="0"/>
              <a:t>Ciascun </a:t>
            </a:r>
            <a:r>
              <a:rPr lang="it-IT" b="1" dirty="0">
                <a:solidFill>
                  <a:srgbClr val="0000FF"/>
                </a:solidFill>
              </a:rPr>
              <a:t>livello</a:t>
            </a:r>
            <a:r>
              <a:rPr lang="it-IT" dirty="0"/>
              <a:t> si occupa di ogni aspetto specifico del proprio livello in modo indipendente dall’implementazione dei </a:t>
            </a:r>
            <a:r>
              <a:rPr lang="it-IT" b="1" dirty="0">
                <a:solidFill>
                  <a:srgbClr val="0000FF"/>
                </a:solidFill>
              </a:rPr>
              <a:t>livelli</a:t>
            </a:r>
            <a:r>
              <a:rPr lang="it-IT" dirty="0"/>
              <a:t> sottostanti</a:t>
            </a:r>
          </a:p>
        </p:txBody>
      </p:sp>
    </p:spTree>
    <p:extLst>
      <p:ext uri="{BB962C8B-B14F-4D97-AF65-F5344CB8AC3E}">
        <p14:creationId xmlns:p14="http://schemas.microsoft.com/office/powerpoint/2010/main" val="3889819957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7DC9C7-7D46-4450-98F3-78399FA5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</a:t>
            </a:r>
            <a:r>
              <a:rPr lang="it-IT" dirty="0" err="1"/>
              <a:t>host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8C2D6F8-5771-4EBC-B4E9-E67CFBBB4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 il termine </a:t>
            </a:r>
            <a:r>
              <a:rPr lang="it-IT" b="1" dirty="0" err="1">
                <a:solidFill>
                  <a:srgbClr val="FF0000"/>
                </a:solidFill>
              </a:rPr>
              <a:t>host</a:t>
            </a:r>
            <a:r>
              <a:rPr lang="it-IT" dirty="0"/>
              <a:t> (</a:t>
            </a:r>
            <a:r>
              <a:rPr lang="it-IT" b="1" dirty="0"/>
              <a:t>ospite</a:t>
            </a:r>
            <a:r>
              <a:rPr lang="it-IT" dirty="0"/>
              <a:t>) si indica un qualsiasi dispositivo dotato di CPU in grado di connettersi a una rete</a:t>
            </a:r>
          </a:p>
        </p:txBody>
      </p:sp>
    </p:spTree>
    <p:extLst>
      <p:ext uri="{BB962C8B-B14F-4D97-AF65-F5344CB8AC3E}">
        <p14:creationId xmlns:p14="http://schemas.microsoft.com/office/powerpoint/2010/main" val="2761603728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54A27F-F37F-4D67-87A7-6ABBDB04C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Livelli del modello ISO/OSI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75D2388-7A1B-464E-B90A-070C22F46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62" y="1988840"/>
            <a:ext cx="684847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5043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5F934C-E993-4796-A860-83B31165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Livello fisico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C275B12-5709-4785-90BA-945961843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Definisce le caratteristiche dei segnali e dei dispositivi necessari per connettere due o più </a:t>
            </a:r>
            <a:r>
              <a:rPr lang="it-IT" b="1" dirty="0">
                <a:solidFill>
                  <a:srgbClr val="FF0000"/>
                </a:solidFill>
              </a:rPr>
              <a:t>end system </a:t>
            </a:r>
            <a:r>
              <a:rPr lang="it-IT" dirty="0"/>
              <a:t>mediante il mezzo trasmissivo, visto come un canale pronto a trasportare segnali elettrici (oppure ottici), prodotti della “trasformazione” fisica dell’informazione che i due terminali devono trasmettersi</a:t>
            </a:r>
          </a:p>
        </p:txBody>
      </p:sp>
    </p:spTree>
    <p:extLst>
      <p:ext uri="{BB962C8B-B14F-4D97-AF65-F5344CB8AC3E}">
        <p14:creationId xmlns:p14="http://schemas.microsoft.com/office/powerpoint/2010/main" val="1291521239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371E64-6675-42AB-A62B-1B4EFFF73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Livello fisico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C5E33E9-4106-45C7-8B27-0D1EE7099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57" y="2132856"/>
            <a:ext cx="30575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77738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A22F49-6F3A-4EF3-BB3F-623AE68CA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Livello fisico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48DC63-0DFD-4C21-8DA1-BCCF04D4E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</a:t>
            </a:r>
            <a:r>
              <a:rPr lang="it-IT" b="1" dirty="0">
                <a:solidFill>
                  <a:srgbClr val="FF0000"/>
                </a:solidFill>
              </a:rPr>
              <a:t>messaggi</a:t>
            </a:r>
            <a:r>
              <a:rPr lang="it-IT" dirty="0"/>
              <a:t> da trasmettere sono costituiti da una sequenza di bit e per essere immessi nel sistema fisico necessitano di un dispositivo di interfacciamento chiamato </a:t>
            </a:r>
            <a:r>
              <a:rPr lang="it-IT" b="1" dirty="0" err="1">
                <a:solidFill>
                  <a:srgbClr val="0000FF"/>
                </a:solidFill>
              </a:rPr>
              <a:t>DCE</a:t>
            </a:r>
            <a:r>
              <a:rPr lang="it-IT" dirty="0"/>
              <a:t> (</a:t>
            </a:r>
            <a:r>
              <a:rPr lang="it-IT" b="1" dirty="0">
                <a:solidFill>
                  <a:srgbClr val="FF0000"/>
                </a:solidFill>
              </a:rPr>
              <a:t>Data </a:t>
            </a:r>
            <a:r>
              <a:rPr lang="it-IT" b="1" dirty="0" err="1">
                <a:solidFill>
                  <a:srgbClr val="FF0000"/>
                </a:solidFill>
              </a:rPr>
              <a:t>Communication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Equipment</a:t>
            </a:r>
            <a:r>
              <a:rPr lang="it-IT" dirty="0"/>
              <a:t>), che generalmente è rappresentato da una porta seriale</a:t>
            </a:r>
          </a:p>
        </p:txBody>
      </p:sp>
    </p:spTree>
    <p:extLst>
      <p:ext uri="{BB962C8B-B14F-4D97-AF65-F5344CB8AC3E}">
        <p14:creationId xmlns:p14="http://schemas.microsoft.com/office/powerpoint/2010/main" val="3823592532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E395AF-F2F0-4449-88BF-B70FD759B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Livello di collegamento (data link)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0CAF05-5839-405C-A3D1-6BAFB5657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Definisce, nella sequenza di bit trasmessa dal livello fisico, la struttura del messaggio dividendolo in </a:t>
            </a:r>
            <a:r>
              <a:rPr lang="it-IT" b="1" dirty="0">
                <a:solidFill>
                  <a:srgbClr val="0000FF"/>
                </a:solidFill>
              </a:rPr>
              <a:t>trame</a:t>
            </a:r>
            <a:r>
              <a:rPr lang="it-IT" dirty="0"/>
              <a:t> (</a:t>
            </a:r>
            <a:r>
              <a:rPr lang="it-IT" b="1" dirty="0">
                <a:solidFill>
                  <a:srgbClr val="FF0000"/>
                </a:solidFill>
              </a:rPr>
              <a:t>frame</a:t>
            </a:r>
            <a:r>
              <a:rPr lang="it-IT" dirty="0"/>
              <a:t>) </a:t>
            </a:r>
          </a:p>
          <a:p>
            <a:r>
              <a:rPr lang="it-IT" dirty="0"/>
              <a:t>Individua l'inizio e la fine del messaggio, scomponendo i </a:t>
            </a:r>
            <a:r>
              <a:rPr lang="it-IT" b="1" dirty="0">
                <a:solidFill>
                  <a:srgbClr val="FF0000"/>
                </a:solidFill>
              </a:rPr>
              <a:t>frame</a:t>
            </a:r>
            <a:r>
              <a:rPr lang="it-IT" dirty="0"/>
              <a:t> in </a:t>
            </a:r>
            <a:r>
              <a:rPr lang="it-IT" b="1" dirty="0">
                <a:solidFill>
                  <a:srgbClr val="0000FF"/>
                </a:solidFill>
              </a:rPr>
              <a:t>campi</a:t>
            </a:r>
            <a:r>
              <a:rPr lang="it-IT" dirty="0"/>
              <a:t> , ciascuno con un proprio significato e un proprio compito</a:t>
            </a:r>
          </a:p>
        </p:txBody>
      </p:sp>
    </p:spTree>
    <p:extLst>
      <p:ext uri="{BB962C8B-B14F-4D97-AF65-F5344CB8AC3E}">
        <p14:creationId xmlns:p14="http://schemas.microsoft.com/office/powerpoint/2010/main" val="803465937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0163F9-1016-4E52-B8A3-A37F3E90B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Livello di collegamento: formato del frame 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19414270-5AC2-4347-B8C7-307AD7235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05001"/>
            <a:ext cx="7696200" cy="1668016"/>
          </a:xfrm>
        </p:spPr>
        <p:txBody>
          <a:bodyPr/>
          <a:lstStyle/>
          <a:p>
            <a:r>
              <a:rPr lang="it-IT" dirty="0"/>
              <a:t>Il messaggio inizia ad avere senso, iniziano le operazioni del protocollo di collegamento sul messaggio stesso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6F2BD54-9755-47B1-8219-188AF4B1E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4725144"/>
            <a:ext cx="870585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51952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CAD431-C608-493D-8A2B-7E1BC8BC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Livello di collegamento: sintesi delle funzioni svolte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C3F08B6-82E5-41A1-B72C-8711BEACD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05000"/>
            <a:ext cx="8130480" cy="4619625"/>
          </a:xfrm>
        </p:spPr>
        <p:txBody>
          <a:bodyPr/>
          <a:lstStyle/>
          <a:p>
            <a:r>
              <a:rPr lang="it-IT" dirty="0"/>
              <a:t>Suddivide i bit ricevuti in </a:t>
            </a:r>
            <a:r>
              <a:rPr lang="it-IT" b="1" dirty="0">
                <a:solidFill>
                  <a:srgbClr val="0000FF"/>
                </a:solidFill>
              </a:rPr>
              <a:t>frame</a:t>
            </a:r>
          </a:p>
          <a:p>
            <a:r>
              <a:rPr lang="it-IT" dirty="0"/>
              <a:t>Individua la presenza di </a:t>
            </a:r>
            <a:r>
              <a:rPr lang="it-IT" b="1" dirty="0">
                <a:solidFill>
                  <a:srgbClr val="FF0000"/>
                </a:solidFill>
              </a:rPr>
              <a:t>errori</a:t>
            </a:r>
            <a:r>
              <a:rPr lang="it-IT" dirty="0"/>
              <a:t> nei </a:t>
            </a:r>
            <a:r>
              <a:rPr lang="it-IT" b="1" dirty="0">
                <a:solidFill>
                  <a:srgbClr val="0000FF"/>
                </a:solidFill>
              </a:rPr>
              <a:t>frame</a:t>
            </a:r>
            <a:r>
              <a:rPr lang="it-IT" dirty="0"/>
              <a:t> e gestisce meccanismi di correzione</a:t>
            </a:r>
          </a:p>
          <a:p>
            <a:r>
              <a:rPr lang="it-IT" dirty="0"/>
              <a:t>Definisce l’</a:t>
            </a:r>
            <a:r>
              <a:rPr lang="it-IT" b="1" dirty="0">
                <a:solidFill>
                  <a:srgbClr val="FF0000"/>
                </a:solidFill>
              </a:rPr>
              <a:t>accesso multiplo </a:t>
            </a:r>
            <a:r>
              <a:rPr lang="it-IT" dirty="0"/>
              <a:t>da parte di utenti diversi allo stesso canale</a:t>
            </a:r>
          </a:p>
          <a:p>
            <a:r>
              <a:rPr lang="it-IT" dirty="0"/>
              <a:t>Regola la trasmissione tra dispositivi che lavorano a velocità diverse</a:t>
            </a:r>
          </a:p>
          <a:p>
            <a:r>
              <a:rPr lang="it-IT" dirty="0"/>
              <a:t>Fornisce servizi al livello superiore (di rete)</a:t>
            </a:r>
          </a:p>
        </p:txBody>
      </p:sp>
    </p:spTree>
    <p:extLst>
      <p:ext uri="{BB962C8B-B14F-4D97-AF65-F5344CB8AC3E}">
        <p14:creationId xmlns:p14="http://schemas.microsoft.com/office/powerpoint/2010/main" val="2261543046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0BDF65-89B8-4BE4-8256-586F86B8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Livello di rete (network)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A76AA2-31A6-41BD-A5E5-8935C513E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Consente il colloquio tra un </a:t>
            </a:r>
            <a:r>
              <a:rPr lang="it-IT" b="1" dirty="0">
                <a:solidFill>
                  <a:srgbClr val="0000FF"/>
                </a:solidFill>
              </a:rPr>
              <a:t>nodo</a:t>
            </a:r>
            <a:r>
              <a:rPr lang="it-IT" dirty="0"/>
              <a:t> e un dispositivo </a:t>
            </a:r>
            <a:r>
              <a:rPr lang="it-IT" b="1" dirty="0">
                <a:solidFill>
                  <a:srgbClr val="FF0000"/>
                </a:solidFill>
              </a:rPr>
              <a:t>intermedio</a:t>
            </a:r>
            <a:r>
              <a:rPr lang="it-IT" dirty="0"/>
              <a:t> di rete e tra coppie di </a:t>
            </a:r>
            <a:r>
              <a:rPr lang="it-IT" b="1" dirty="0">
                <a:solidFill>
                  <a:srgbClr val="0000FF"/>
                </a:solidFill>
              </a:rPr>
              <a:t>nodi</a:t>
            </a:r>
            <a:r>
              <a:rPr lang="it-IT" dirty="0"/>
              <a:t> intermedi</a:t>
            </a:r>
          </a:p>
          <a:p>
            <a:r>
              <a:rPr lang="it-IT" dirty="0"/>
              <a:t>L'utente vede la rete di comunicazione come un </a:t>
            </a:r>
            <a:r>
              <a:rPr lang="it-IT" b="1" dirty="0">
                <a:solidFill>
                  <a:srgbClr val="FF0000"/>
                </a:solidFill>
              </a:rPr>
              <a:t>unico canale </a:t>
            </a:r>
            <a:r>
              <a:rPr lang="it-IT" dirty="0"/>
              <a:t>che collega la sorgente alla destinazione</a:t>
            </a:r>
          </a:p>
        </p:txBody>
      </p:sp>
    </p:spTree>
    <p:extLst>
      <p:ext uri="{BB962C8B-B14F-4D97-AF65-F5344CB8AC3E}">
        <p14:creationId xmlns:p14="http://schemas.microsoft.com/office/powerpoint/2010/main" val="2621400426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59825FC-F050-4C64-9739-F6A9A5A00EE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Unità di apprendimento 6</a:t>
            </a:r>
            <a:br>
              <a:rPr lang="it-IT" altLang="it-IT" dirty="0"/>
            </a:br>
            <a:r>
              <a:rPr lang="it-IT" altLang="it-IT" dirty="0">
                <a:solidFill>
                  <a:srgbClr val="FF6600"/>
                </a:solidFill>
              </a:rPr>
              <a:t>Lezione 1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D3F25ED-0FB1-4B91-837C-612D12F1A39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006600" y="3571875"/>
            <a:ext cx="5013325" cy="1677988"/>
          </a:xfrm>
        </p:spPr>
        <p:txBody>
          <a:bodyPr/>
          <a:lstStyle/>
          <a:p>
            <a:pPr eaLnBrk="1" hangingPunct="1"/>
            <a:r>
              <a:rPr lang="it-IT" altLang="it-IT" dirty="0"/>
              <a:t>Fondamenti di Networking</a:t>
            </a:r>
          </a:p>
        </p:txBody>
      </p:sp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DD68FD-F24B-4C66-B2F9-DC71E9829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Livello di rete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48B25B-35E0-4433-A8D9-1D0A7CFD6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All’aumentare del numero di reti connesse che si frappongono tra sorgente e destinazione, cresce la possibilità di realizzare più </a:t>
            </a:r>
            <a:r>
              <a:rPr lang="it-IT" b="1" dirty="0">
                <a:solidFill>
                  <a:srgbClr val="FF0000"/>
                </a:solidFill>
              </a:rPr>
              <a:t>percorsi</a:t>
            </a:r>
            <a:r>
              <a:rPr lang="it-IT" dirty="0"/>
              <a:t> alternativi per mettere in collegamento i due </a:t>
            </a:r>
            <a:r>
              <a:rPr lang="it-IT" b="1" dirty="0" err="1">
                <a:solidFill>
                  <a:srgbClr val="0000FF"/>
                </a:solidFill>
              </a:rPr>
              <a:t>host</a:t>
            </a:r>
            <a:endParaRPr lang="it-IT" b="1" dirty="0">
              <a:solidFill>
                <a:srgbClr val="0000FF"/>
              </a:solidFill>
            </a:endParaRPr>
          </a:p>
          <a:p>
            <a:r>
              <a:rPr lang="it-IT" dirty="0"/>
              <a:t>Il livello di rete definisce il percorso che i dati devono seguire per raggiungere la destinazione finale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1563533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BDD4FF-39E6-47B6-9009-5D1891BF7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Livello di rete: sintesi delle funzioni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19A2B4-1F92-408E-90CA-3E50CA11E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905000"/>
            <a:ext cx="8424936" cy="4619625"/>
          </a:xfrm>
        </p:spPr>
        <p:txBody>
          <a:bodyPr/>
          <a:lstStyle/>
          <a:p>
            <a:r>
              <a:rPr lang="it-IT" b="1" dirty="0">
                <a:solidFill>
                  <a:srgbClr val="FF0000"/>
                </a:solidFill>
              </a:rPr>
              <a:t>Multiplazione</a:t>
            </a:r>
            <a:r>
              <a:rPr lang="it-IT" dirty="0"/>
              <a:t> di due o più flussi di dati sullo stesso circuito fisico</a:t>
            </a:r>
          </a:p>
          <a:p>
            <a:r>
              <a:rPr lang="it-IT" b="1" dirty="0">
                <a:solidFill>
                  <a:srgbClr val="FF0000"/>
                </a:solidFill>
              </a:rPr>
              <a:t>Instradamento</a:t>
            </a:r>
            <a:r>
              <a:rPr lang="it-IT" dirty="0"/>
              <a:t> (</a:t>
            </a:r>
            <a:r>
              <a:rPr lang="it-IT" b="1" dirty="0" err="1">
                <a:solidFill>
                  <a:srgbClr val="0000FF"/>
                </a:solidFill>
              </a:rPr>
              <a:t>routing</a:t>
            </a:r>
            <a:r>
              <a:rPr lang="it-IT" dirty="0"/>
              <a:t>) dei dati dalla stazione di partenza a quella di arrivo</a:t>
            </a:r>
          </a:p>
          <a:p>
            <a:r>
              <a:rPr lang="it-IT" dirty="0"/>
              <a:t>Controllo della </a:t>
            </a:r>
            <a:r>
              <a:rPr lang="it-IT" b="1" dirty="0">
                <a:solidFill>
                  <a:srgbClr val="FF0000"/>
                </a:solidFill>
              </a:rPr>
              <a:t>congestione</a:t>
            </a:r>
            <a:r>
              <a:rPr lang="it-IT" dirty="0"/>
              <a:t> della rete</a:t>
            </a:r>
          </a:p>
          <a:p>
            <a:r>
              <a:rPr lang="it-IT" b="1" dirty="0">
                <a:solidFill>
                  <a:srgbClr val="FF0000"/>
                </a:solidFill>
              </a:rPr>
              <a:t>Interconnessione</a:t>
            </a:r>
            <a:r>
              <a:rPr lang="it-IT" dirty="0"/>
              <a:t> di reti (</a:t>
            </a:r>
            <a:r>
              <a:rPr lang="it-IT" b="1" dirty="0">
                <a:solidFill>
                  <a:srgbClr val="0000FF"/>
                </a:solidFill>
              </a:rPr>
              <a:t>internetworking</a:t>
            </a:r>
            <a:r>
              <a:rPr lang="it-IT" dirty="0"/>
              <a:t>)</a:t>
            </a:r>
          </a:p>
          <a:p>
            <a:r>
              <a:rPr lang="it-IT" dirty="0"/>
              <a:t>Fornitura di servizi al livello superiore (</a:t>
            </a:r>
            <a:r>
              <a:rPr lang="it-IT" b="1" dirty="0">
                <a:solidFill>
                  <a:srgbClr val="FF0000"/>
                </a:solidFill>
              </a:rPr>
              <a:t>trasporto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8359066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BE778E-4967-4EF3-AC99-96008F02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Livello di trasporto (</a:t>
            </a:r>
            <a:r>
              <a:rPr lang="it-IT" dirty="0" err="1"/>
              <a:t>transport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DA5E9C-EBD2-4EA2-9735-1D083942A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05000"/>
            <a:ext cx="7986464" cy="4619625"/>
          </a:xfrm>
        </p:spPr>
        <p:txBody>
          <a:bodyPr/>
          <a:lstStyle/>
          <a:p>
            <a:r>
              <a:rPr lang="it-IT" dirty="0"/>
              <a:t>Il </a:t>
            </a:r>
            <a:r>
              <a:rPr lang="it-IT" b="1" dirty="0">
                <a:solidFill>
                  <a:srgbClr val="FF0000"/>
                </a:solidFill>
              </a:rPr>
              <a:t>messaggio</a:t>
            </a:r>
            <a:r>
              <a:rPr lang="it-IT" dirty="0"/>
              <a:t> trasmesso </a:t>
            </a:r>
            <a:r>
              <a:rPr lang="it-IT" dirty="0" err="1"/>
              <a:t>dall’host</a:t>
            </a:r>
            <a:r>
              <a:rPr lang="it-IT" dirty="0"/>
              <a:t> sorgente viene scomposto in segmenti numerati progressivamente, che vengono distribuiti in </a:t>
            </a:r>
            <a:r>
              <a:rPr lang="it-IT" b="1" dirty="0">
                <a:solidFill>
                  <a:srgbClr val="FF0000"/>
                </a:solidFill>
              </a:rPr>
              <a:t>sequenza</a:t>
            </a:r>
            <a:r>
              <a:rPr lang="it-IT" dirty="0"/>
              <a:t> sulla rete</a:t>
            </a:r>
          </a:p>
          <a:p>
            <a:r>
              <a:rPr lang="it-IT" dirty="0"/>
              <a:t>A causa della dinamicità del traffico, non è detto che tutti i messaggi percorrano lo stesso canale e arrivino a destinazione nello </a:t>
            </a:r>
            <a:r>
              <a:rPr lang="it-IT" b="1" dirty="0">
                <a:solidFill>
                  <a:srgbClr val="FF0000"/>
                </a:solidFill>
              </a:rPr>
              <a:t>stesso ordine </a:t>
            </a:r>
            <a:r>
              <a:rPr lang="it-IT" dirty="0"/>
              <a:t>con cui sono partiti</a:t>
            </a:r>
          </a:p>
        </p:txBody>
      </p:sp>
    </p:spTree>
    <p:extLst>
      <p:ext uri="{BB962C8B-B14F-4D97-AF65-F5344CB8AC3E}">
        <p14:creationId xmlns:p14="http://schemas.microsoft.com/office/powerpoint/2010/main" val="1849937889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EA47D5-FDDC-448E-92AD-BC4CF0132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Livello di trasporto (</a:t>
            </a:r>
            <a:r>
              <a:rPr lang="it-IT" dirty="0" err="1"/>
              <a:t>transport</a:t>
            </a:r>
            <a:r>
              <a:rPr lang="it-IT" dirty="0"/>
              <a:t>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DDF70D9-EE25-4FB7-9BCB-834DDCB36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68" y="2554153"/>
            <a:ext cx="8748464" cy="174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84811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71232C-C6AD-4A51-8170-BF4C88BF4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Livello di trasporto (</a:t>
            </a:r>
            <a:r>
              <a:rPr lang="it-IT" dirty="0" err="1"/>
              <a:t>transport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E95299-3D89-43AD-A3FB-E2BAA027C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Effettua la </a:t>
            </a:r>
            <a:r>
              <a:rPr lang="it-IT" b="1" dirty="0">
                <a:solidFill>
                  <a:srgbClr val="FF0000"/>
                </a:solidFill>
              </a:rPr>
              <a:t>ricostruzione</a:t>
            </a:r>
            <a:r>
              <a:rPr lang="it-IT" dirty="0"/>
              <a:t> esatta dei dati dell’utente rimuovendo anche le cause di possibile errore</a:t>
            </a:r>
          </a:p>
          <a:p>
            <a:r>
              <a:rPr lang="it-IT" dirty="0"/>
              <a:t>Il livello di trasporto si occupa di rendere </a:t>
            </a:r>
            <a:r>
              <a:rPr lang="it-IT" b="1" dirty="0">
                <a:solidFill>
                  <a:srgbClr val="FF0000"/>
                </a:solidFill>
              </a:rPr>
              <a:t>affidabile</a:t>
            </a:r>
            <a:r>
              <a:rPr lang="it-IT" dirty="0"/>
              <a:t> la trasmissione accorgendosi di eventuali guasti sulla rete e analizzando la ricostruzione del messaggio</a:t>
            </a:r>
          </a:p>
        </p:txBody>
      </p:sp>
    </p:spTree>
    <p:extLst>
      <p:ext uri="{BB962C8B-B14F-4D97-AF65-F5344CB8AC3E}">
        <p14:creationId xmlns:p14="http://schemas.microsoft.com/office/powerpoint/2010/main" val="123032816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F21E11-B44A-4FC3-9FB5-7A3B8FD7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Livello di trasporto (</a:t>
            </a:r>
            <a:r>
              <a:rPr lang="it-IT" dirty="0" err="1"/>
              <a:t>transport</a:t>
            </a:r>
            <a:r>
              <a:rPr lang="it-IT" dirty="0"/>
              <a:t>): funzioni in sintesi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6C1F60-9EC1-48F6-8C1E-23D38F337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05000"/>
            <a:ext cx="7986464" cy="4619625"/>
          </a:xfrm>
        </p:spPr>
        <p:txBody>
          <a:bodyPr/>
          <a:lstStyle/>
          <a:p>
            <a:r>
              <a:rPr lang="it-IT" b="1" dirty="0">
                <a:solidFill>
                  <a:srgbClr val="FF0000"/>
                </a:solidFill>
              </a:rPr>
              <a:t>Segmenta</a:t>
            </a:r>
            <a:r>
              <a:rPr lang="it-IT" dirty="0"/>
              <a:t> e </a:t>
            </a:r>
            <a:r>
              <a:rPr lang="it-IT" b="1" dirty="0">
                <a:solidFill>
                  <a:srgbClr val="FF0000"/>
                </a:solidFill>
              </a:rPr>
              <a:t>assembla</a:t>
            </a:r>
            <a:r>
              <a:rPr lang="it-IT" dirty="0"/>
              <a:t> i dati</a:t>
            </a:r>
          </a:p>
          <a:p>
            <a:r>
              <a:rPr lang="it-IT" dirty="0"/>
              <a:t>Controlla i dati (</a:t>
            </a:r>
            <a:r>
              <a:rPr lang="it-IT" b="1" dirty="0">
                <a:solidFill>
                  <a:srgbClr val="0000FF"/>
                </a:solidFill>
              </a:rPr>
              <a:t>end-to-end</a:t>
            </a:r>
            <a:r>
              <a:rPr lang="it-IT" dirty="0"/>
              <a:t>) per prevenire errori e malfunzionamenti e fornire un servizio affidabile al livello di sessione</a:t>
            </a:r>
          </a:p>
          <a:p>
            <a:r>
              <a:rPr lang="it-IT" dirty="0"/>
              <a:t>Definisce la qualità del servizio</a:t>
            </a:r>
          </a:p>
          <a:p>
            <a:r>
              <a:rPr lang="it-IT" dirty="0"/>
              <a:t>Fornisce i servizi al livello superiore (livello di </a:t>
            </a:r>
            <a:r>
              <a:rPr lang="it-IT" b="1" dirty="0">
                <a:solidFill>
                  <a:srgbClr val="FF0000"/>
                </a:solidFill>
              </a:rPr>
              <a:t>sessione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8338029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050F9A-FED9-4F59-B9C5-F8314D92B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Livello di sessione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21BDB6-FEE8-4EF8-A351-2D98E68C9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Nella comunicazione tra due sistemi non è sufficiente garantire che il messaggio trasmesso dal mittente giunga a destinazione</a:t>
            </a:r>
          </a:p>
          <a:p>
            <a:r>
              <a:rPr lang="it-IT" dirty="0"/>
              <a:t>E' necessario gestire completamente il dialogo creando applicazioni che prendono il nome di </a:t>
            </a:r>
            <a:r>
              <a:rPr lang="it-IT" b="1" dirty="0">
                <a:solidFill>
                  <a:srgbClr val="0000FF"/>
                </a:solidFill>
              </a:rPr>
              <a:t>sessioni di lavoro </a:t>
            </a:r>
            <a:r>
              <a:rPr lang="it-IT" dirty="0"/>
              <a:t>che possono anche coinvolgere più </a:t>
            </a:r>
            <a:r>
              <a:rPr lang="it-IT" dirty="0" err="1"/>
              <a:t>host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7187028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F1E05B-818E-4113-9CB6-4E1A708B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Livello di sessione: sintesi delle funzioni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2B6290-658A-4117-BE53-8BE7C2838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Suddivide il dialogo tra le applicazioni in unità logiche (</a:t>
            </a:r>
            <a:r>
              <a:rPr lang="it-IT" b="1" dirty="0">
                <a:solidFill>
                  <a:srgbClr val="0000FF"/>
                </a:solidFill>
              </a:rPr>
              <a:t>sessioni</a:t>
            </a:r>
            <a:r>
              <a:rPr lang="it-IT" dirty="0"/>
              <a:t>)</a:t>
            </a:r>
          </a:p>
          <a:p>
            <a:r>
              <a:rPr lang="it-IT" dirty="0"/>
              <a:t>Gestisce la chiusura ordinata (</a:t>
            </a:r>
            <a:r>
              <a:rPr lang="it-IT" b="1" dirty="0">
                <a:solidFill>
                  <a:srgbClr val="FF0000"/>
                </a:solidFill>
              </a:rPr>
              <a:t>soft</a:t>
            </a:r>
            <a:r>
              <a:rPr lang="it-IT" dirty="0"/>
              <a:t>) del dialogo</a:t>
            </a:r>
          </a:p>
          <a:p>
            <a:r>
              <a:rPr lang="it-IT" dirty="0"/>
              <a:t>Introduce i cosiddetti punti di </a:t>
            </a:r>
            <a:r>
              <a:rPr lang="it-IT" b="1" dirty="0">
                <a:solidFill>
                  <a:srgbClr val="FF0000"/>
                </a:solidFill>
              </a:rPr>
              <a:t>sincronizzazione</a:t>
            </a:r>
          </a:p>
          <a:p>
            <a:r>
              <a:rPr lang="it-IT" dirty="0"/>
              <a:t>Fornisce servizi al livello superiore (livello di </a:t>
            </a:r>
            <a:r>
              <a:rPr lang="it-IT" b="1" dirty="0">
                <a:solidFill>
                  <a:srgbClr val="FF0000"/>
                </a:solidFill>
              </a:rPr>
              <a:t>presentazione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65277226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AA1BAA-60AF-4D51-A03C-9AF1635EB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Livello di presentazione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E19EA3-8FB2-4223-8414-9D7AB8858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Si occupa della </a:t>
            </a:r>
            <a:r>
              <a:rPr lang="it-IT" b="1" dirty="0">
                <a:solidFill>
                  <a:srgbClr val="FF0000"/>
                </a:solidFill>
              </a:rPr>
              <a:t>sintassi</a:t>
            </a:r>
            <a:r>
              <a:rPr lang="it-IT" dirty="0"/>
              <a:t> e della </a:t>
            </a:r>
            <a:r>
              <a:rPr lang="it-IT" b="1" dirty="0">
                <a:solidFill>
                  <a:srgbClr val="FF0000"/>
                </a:solidFill>
              </a:rPr>
              <a:t>semantica</a:t>
            </a:r>
            <a:r>
              <a:rPr lang="it-IT" dirty="0"/>
              <a:t> delle informazioni da trasferire</a:t>
            </a:r>
          </a:p>
          <a:p>
            <a:r>
              <a:rPr lang="it-IT" dirty="0"/>
              <a:t>Se due interlocutori utilizzano linguaggi diversi, è possibile che interpretino diversamente i dati sia nel tipo sia nel formato</a:t>
            </a:r>
          </a:p>
        </p:txBody>
      </p:sp>
    </p:spTree>
    <p:extLst>
      <p:ext uri="{BB962C8B-B14F-4D97-AF65-F5344CB8AC3E}">
        <p14:creationId xmlns:p14="http://schemas.microsoft.com/office/powerpoint/2010/main" val="1166004223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58D191-D004-42FA-BA48-C5D3E55B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Livello di presentazione (</a:t>
            </a:r>
            <a:r>
              <a:rPr lang="it-IT" dirty="0" err="1"/>
              <a:t>presentation</a:t>
            </a:r>
            <a:r>
              <a:rPr lang="it-IT" dirty="0"/>
              <a:t> </a:t>
            </a:r>
            <a:r>
              <a:rPr lang="it-IT" dirty="0" err="1"/>
              <a:t>layer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396F39-3C34-471F-92DE-964987FD3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Nell'</a:t>
            </a:r>
            <a:r>
              <a:rPr lang="it-IT" b="1" dirty="0">
                <a:solidFill>
                  <a:srgbClr val="FF0000"/>
                </a:solidFill>
              </a:rPr>
              <a:t>intestazione</a:t>
            </a:r>
            <a:r>
              <a:rPr lang="it-IT" dirty="0"/>
              <a:t>, che precede i dati da consegnare, è indicata la </a:t>
            </a:r>
            <a:r>
              <a:rPr lang="it-IT" b="1" dirty="0">
                <a:solidFill>
                  <a:srgbClr val="FF0000"/>
                </a:solidFill>
              </a:rPr>
              <a:t>struttura</a:t>
            </a:r>
            <a:r>
              <a:rPr lang="it-IT" dirty="0"/>
              <a:t> record, con quantità, natura e lunghezza di ogni singolo </a:t>
            </a:r>
            <a:r>
              <a:rPr lang="it-IT" b="1" dirty="0">
                <a:solidFill>
                  <a:srgbClr val="0000FF"/>
                </a:solidFill>
              </a:rPr>
              <a:t>campo</a:t>
            </a:r>
          </a:p>
          <a:p>
            <a:r>
              <a:rPr lang="it-IT" dirty="0"/>
              <a:t>Si occupa inoltre di svolgere una funzione di sicurezza, effettuando il </a:t>
            </a:r>
            <a:r>
              <a:rPr lang="it-IT" b="1" dirty="0">
                <a:solidFill>
                  <a:srgbClr val="0000FF"/>
                </a:solidFill>
              </a:rPr>
              <a:t>criptaggio</a:t>
            </a:r>
            <a:r>
              <a:rPr lang="it-IT" dirty="0"/>
              <a:t> dei dati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7112855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AB8F6DD-38F2-4C96-9C5B-3EB67BDC02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In questa lezione impareremo:</a:t>
            </a:r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F623A865-B1E9-4754-BE91-EC678FCD23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distinguere i livelli della architettura ISO-OSI e TCP/IP</a:t>
            </a:r>
          </a:p>
          <a:p>
            <a:pPr eaLnBrk="1" hangingPunct="1">
              <a:defRPr/>
            </a:pPr>
            <a: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come funziona il protocollo </a:t>
            </a:r>
            <a:r>
              <a:rPr lang="it-IT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TCP-IP</a:t>
            </a:r>
            <a:endParaRPr lang="it-IT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it-IT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conoscere gli elementi fondamentali di una rete a individuare le topologie di rete</a:t>
            </a:r>
          </a:p>
        </p:txBody>
      </p:sp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2BF036-FA7E-424A-A3F0-CA8D7E000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Livello di presentazione: sintesi delle funzioni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042556-0528-48EC-8C5F-0DFD1D003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>
                <a:solidFill>
                  <a:srgbClr val="0000FF"/>
                </a:solidFill>
              </a:rPr>
              <a:t>Rappresenta</a:t>
            </a:r>
            <a:r>
              <a:rPr lang="it-IT" dirty="0"/>
              <a:t> i dati</a:t>
            </a:r>
          </a:p>
          <a:p>
            <a:r>
              <a:rPr lang="it-IT" b="1" dirty="0">
                <a:solidFill>
                  <a:srgbClr val="0000FF"/>
                </a:solidFill>
              </a:rPr>
              <a:t>Comprime</a:t>
            </a:r>
            <a:r>
              <a:rPr lang="it-IT" dirty="0"/>
              <a:t> i dati</a:t>
            </a:r>
          </a:p>
          <a:p>
            <a:r>
              <a:rPr lang="it-IT" b="1" dirty="0">
                <a:solidFill>
                  <a:srgbClr val="0000FF"/>
                </a:solidFill>
              </a:rPr>
              <a:t>Cifra</a:t>
            </a:r>
            <a:r>
              <a:rPr lang="it-IT" dirty="0"/>
              <a:t> i dati</a:t>
            </a:r>
          </a:p>
          <a:p>
            <a:r>
              <a:rPr lang="it-IT" dirty="0"/>
              <a:t>Fornisce servizi al livello superiore (livello </a:t>
            </a:r>
            <a:r>
              <a:rPr lang="it-IT" b="1" dirty="0">
                <a:solidFill>
                  <a:srgbClr val="FF0000"/>
                </a:solidFill>
              </a:rPr>
              <a:t>applicativo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5268974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F9943B-FC64-42F2-A7B2-4E9CCDF9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Livello applicativo (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layer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193804-03C4-4AEE-B95D-A1EE7A5C7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 contatto con l’utente della rete che manda in esecuzione un’applicazione</a:t>
            </a:r>
          </a:p>
          <a:p>
            <a:r>
              <a:rPr lang="it-IT" dirty="0"/>
              <a:t>Fornisce agli utenti il mezzo per accedere alle reti, fungendo da interfaccia tra il sistema informativo e il mondo reale</a:t>
            </a:r>
          </a:p>
        </p:txBody>
      </p:sp>
    </p:spTree>
    <p:extLst>
      <p:ext uri="{BB962C8B-B14F-4D97-AF65-F5344CB8AC3E}">
        <p14:creationId xmlns:p14="http://schemas.microsoft.com/office/powerpoint/2010/main" val="2689762297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28B277-E5F1-4F36-95FC-24E7CB10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Livello applicativo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A6A81A-2E98-4AE1-9B83-88FBE21E4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 svolgere i propri compiti, il </a:t>
            </a:r>
            <a:r>
              <a:rPr lang="it-IT" b="1" dirty="0">
                <a:solidFill>
                  <a:srgbClr val="FF0000"/>
                </a:solidFill>
              </a:rPr>
              <a:t>programma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applicativo</a:t>
            </a:r>
            <a:r>
              <a:rPr lang="it-IT" dirty="0"/>
              <a:t> dell’utente ha bisogno di comunicare con altre applicazioni remote e quindi il modello è un </a:t>
            </a:r>
            <a:r>
              <a:rPr lang="it-IT" b="1" dirty="0">
                <a:solidFill>
                  <a:srgbClr val="0000FF"/>
                </a:solidFill>
              </a:rPr>
              <a:t>processo distribuito</a:t>
            </a:r>
          </a:p>
          <a:p>
            <a:r>
              <a:rPr lang="it-IT" dirty="0"/>
              <a:t>Sono stati definiti </a:t>
            </a:r>
            <a:r>
              <a:rPr lang="it-IT" b="1" dirty="0">
                <a:solidFill>
                  <a:srgbClr val="0000FF"/>
                </a:solidFill>
              </a:rPr>
              <a:t>protocolli</a:t>
            </a:r>
            <a:r>
              <a:rPr lang="it-IT" dirty="0"/>
              <a:t> specifici per un insieme di applicazioni universali, come il </a:t>
            </a:r>
            <a:r>
              <a:rPr lang="it-IT" b="1" dirty="0">
                <a:solidFill>
                  <a:srgbClr val="FF0000"/>
                </a:solidFill>
              </a:rPr>
              <a:t>File Transfer</a:t>
            </a:r>
            <a:r>
              <a:rPr lang="it-IT" dirty="0"/>
              <a:t>, l’accesso a </a:t>
            </a:r>
            <a:r>
              <a:rPr lang="it-IT" b="1" dirty="0">
                <a:solidFill>
                  <a:srgbClr val="FF0000"/>
                </a:solidFill>
              </a:rPr>
              <a:t>database</a:t>
            </a:r>
            <a:r>
              <a:rPr lang="it-IT" dirty="0"/>
              <a:t>, la </a:t>
            </a:r>
            <a:r>
              <a:rPr lang="it-IT" b="1" dirty="0">
                <a:solidFill>
                  <a:srgbClr val="FF0000"/>
                </a:solidFill>
              </a:rPr>
              <a:t>posta elettronica </a:t>
            </a:r>
            <a:r>
              <a:rPr lang="it-IT" dirty="0"/>
              <a:t>ecc...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745171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1CD5DA-CAA3-4853-9264-30B43C8F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Livello applicativo: sintesi delle funzioni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A5E5BF-9007-4C7E-9EA5-E9860C31C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05000"/>
            <a:ext cx="7842448" cy="4619625"/>
          </a:xfrm>
        </p:spPr>
        <p:txBody>
          <a:bodyPr/>
          <a:lstStyle/>
          <a:p>
            <a:r>
              <a:rPr lang="it-IT" b="1" dirty="0">
                <a:solidFill>
                  <a:srgbClr val="FF0000"/>
                </a:solidFill>
              </a:rPr>
              <a:t>Trasferisce</a:t>
            </a:r>
            <a:r>
              <a:rPr lang="it-IT" dirty="0"/>
              <a:t> e permette </a:t>
            </a:r>
            <a:r>
              <a:rPr lang="it-IT" b="1" dirty="0">
                <a:solidFill>
                  <a:srgbClr val="FF0000"/>
                </a:solidFill>
              </a:rPr>
              <a:t>accesso</a:t>
            </a:r>
            <a:r>
              <a:rPr lang="it-IT" dirty="0"/>
              <a:t> e </a:t>
            </a:r>
            <a:r>
              <a:rPr lang="it-IT" b="1" dirty="0">
                <a:solidFill>
                  <a:srgbClr val="FF0000"/>
                </a:solidFill>
              </a:rPr>
              <a:t>gestione</a:t>
            </a:r>
            <a:r>
              <a:rPr lang="it-IT" dirty="0"/>
              <a:t> dei </a:t>
            </a:r>
            <a:r>
              <a:rPr lang="it-IT" b="1" dirty="0">
                <a:solidFill>
                  <a:srgbClr val="FF0000"/>
                </a:solidFill>
              </a:rPr>
              <a:t>file</a:t>
            </a:r>
          </a:p>
          <a:p>
            <a:r>
              <a:rPr lang="it-IT" dirty="0"/>
              <a:t>Consente il servizio di </a:t>
            </a:r>
            <a:r>
              <a:rPr lang="it-IT" b="1" dirty="0">
                <a:solidFill>
                  <a:srgbClr val="0000FF"/>
                </a:solidFill>
              </a:rPr>
              <a:t>Terminale virtuale</a:t>
            </a:r>
          </a:p>
          <a:p>
            <a:r>
              <a:rPr lang="it-IT" dirty="0"/>
              <a:t>Gestisce i </a:t>
            </a:r>
            <a:r>
              <a:rPr lang="it-IT" b="1" dirty="0">
                <a:solidFill>
                  <a:srgbClr val="FF0000"/>
                </a:solidFill>
              </a:rPr>
              <a:t>messaggi</a:t>
            </a:r>
            <a:r>
              <a:rPr lang="it-IT" dirty="0"/>
              <a:t> (come la posta elettronica)</a:t>
            </a:r>
          </a:p>
          <a:p>
            <a:r>
              <a:rPr lang="it-IT" dirty="0"/>
              <a:t>Consente lo scambio di risultati tra programmi (</a:t>
            </a:r>
            <a:r>
              <a:rPr lang="it-IT" b="1" dirty="0">
                <a:solidFill>
                  <a:srgbClr val="0000FF"/>
                </a:solidFill>
              </a:rPr>
              <a:t>client</a:t>
            </a:r>
            <a:r>
              <a:rPr lang="it-IT" dirty="0"/>
              <a:t>/</a:t>
            </a:r>
            <a:r>
              <a:rPr lang="it-IT" b="1" dirty="0">
                <a:solidFill>
                  <a:srgbClr val="0000FF"/>
                </a:solidFill>
              </a:rPr>
              <a:t>server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5672930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30AE73-2F34-4A8F-A512-CD151E528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 di rete </a:t>
            </a:r>
            <a:r>
              <a:rPr lang="it-IT" dirty="0" err="1"/>
              <a:t>TCP-IP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EB3758-731D-4DA0-95A1-BF5D232E0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05000"/>
            <a:ext cx="7914456" cy="4619625"/>
          </a:xfrm>
        </p:spPr>
        <p:txBody>
          <a:bodyPr/>
          <a:lstStyle/>
          <a:p>
            <a:r>
              <a:rPr lang="it-IT" dirty="0"/>
              <a:t>Si basa su 4 livelli, a differenza di </a:t>
            </a:r>
            <a:r>
              <a:rPr lang="it-IT" b="1" dirty="0">
                <a:solidFill>
                  <a:srgbClr val="0000FF"/>
                </a:solidFill>
              </a:rPr>
              <a:t>ISO-OSI</a:t>
            </a:r>
            <a:r>
              <a:rPr lang="it-IT" dirty="0"/>
              <a:t> mancano i livelli presentazione e sessione</a:t>
            </a:r>
          </a:p>
          <a:p>
            <a:r>
              <a:rPr lang="it-IT" dirty="0"/>
              <a:t>I livelli di </a:t>
            </a:r>
            <a:r>
              <a:rPr lang="it-IT" b="1" dirty="0">
                <a:solidFill>
                  <a:srgbClr val="FF0000"/>
                </a:solidFill>
              </a:rPr>
              <a:t>rete</a:t>
            </a:r>
            <a:r>
              <a:rPr lang="it-IT" dirty="0"/>
              <a:t> e </a:t>
            </a:r>
            <a:r>
              <a:rPr lang="it-IT" b="1" dirty="0">
                <a:solidFill>
                  <a:srgbClr val="FF0000"/>
                </a:solidFill>
              </a:rPr>
              <a:t>trasporto</a:t>
            </a:r>
            <a:r>
              <a:rPr lang="it-IT" dirty="0"/>
              <a:t> </a:t>
            </a:r>
            <a:r>
              <a:rPr lang="it-IT" b="1" dirty="0">
                <a:solidFill>
                  <a:srgbClr val="0000FF"/>
                </a:solidFill>
              </a:rPr>
              <a:t>TCP/IP </a:t>
            </a:r>
            <a:r>
              <a:rPr lang="it-IT" dirty="0"/>
              <a:t>e </a:t>
            </a:r>
            <a:r>
              <a:rPr lang="it-IT" b="1" dirty="0">
                <a:solidFill>
                  <a:srgbClr val="0000FF"/>
                </a:solidFill>
              </a:rPr>
              <a:t>ISO-OSI</a:t>
            </a:r>
            <a:r>
              <a:rPr lang="it-IT" dirty="0"/>
              <a:t> corrispondono, hanno lo stesso nome ma </a:t>
            </a:r>
            <a:r>
              <a:rPr lang="it-IT" b="1" u="sng" dirty="0"/>
              <a:t>funzioni diverse</a:t>
            </a:r>
          </a:p>
          <a:p>
            <a:r>
              <a:rPr lang="it-IT" dirty="0"/>
              <a:t>I 2 livelli più bassi </a:t>
            </a:r>
            <a:r>
              <a:rPr lang="it-IT" b="1" dirty="0">
                <a:solidFill>
                  <a:srgbClr val="0000FF"/>
                </a:solidFill>
              </a:rPr>
              <a:t>ISO-OSI</a:t>
            </a:r>
            <a:r>
              <a:rPr lang="it-IT" dirty="0"/>
              <a:t> corrispondono al livello </a:t>
            </a:r>
            <a:r>
              <a:rPr lang="it-IT" b="1" dirty="0" err="1">
                <a:solidFill>
                  <a:srgbClr val="FF0000"/>
                </a:solidFill>
              </a:rPr>
              <a:t>host</a:t>
            </a:r>
            <a:r>
              <a:rPr lang="it-IT" b="1" dirty="0">
                <a:solidFill>
                  <a:srgbClr val="FF0000"/>
                </a:solidFill>
              </a:rPr>
              <a:t>-rete</a:t>
            </a:r>
            <a:r>
              <a:rPr lang="it-IT" dirty="0"/>
              <a:t> di </a:t>
            </a:r>
            <a:r>
              <a:rPr lang="it-IT" b="1" dirty="0">
                <a:solidFill>
                  <a:srgbClr val="0000FF"/>
                </a:solidFill>
              </a:rPr>
              <a:t>TCP/IP</a:t>
            </a:r>
          </a:p>
        </p:txBody>
      </p:sp>
    </p:spTree>
    <p:extLst>
      <p:ext uri="{BB962C8B-B14F-4D97-AF65-F5344CB8AC3E}">
        <p14:creationId xmlns:p14="http://schemas.microsoft.com/office/powerpoint/2010/main" val="2959459884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6C71A1-4DC9-4C0E-8C8D-D2BE8562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 </a:t>
            </a:r>
            <a:r>
              <a:rPr lang="it-IT" dirty="0" err="1"/>
              <a:t>TCP-IP</a:t>
            </a:r>
            <a:r>
              <a:rPr lang="it-IT" dirty="0"/>
              <a:t> e ISO-OSI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5EBECB5-9308-4BE4-B43A-45C39BCDD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064" y="1932112"/>
            <a:ext cx="7035871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042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3039FE-B1C2-4A3D-9A81-D908A1989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 </a:t>
            </a:r>
            <a:r>
              <a:rPr lang="it-IT" dirty="0" err="1"/>
              <a:t>TCP-IP</a:t>
            </a:r>
            <a:r>
              <a:rPr lang="it-IT" dirty="0"/>
              <a:t> e ISO-OSI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C796AF-1DAF-4C1B-AECC-9A3024D2A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05000"/>
            <a:ext cx="7696200" cy="4619625"/>
          </a:xfrm>
        </p:spPr>
        <p:txBody>
          <a:bodyPr/>
          <a:lstStyle/>
          <a:p>
            <a:r>
              <a:rPr lang="it-IT" dirty="0"/>
              <a:t>Il modello </a:t>
            </a:r>
            <a:r>
              <a:rPr lang="it-IT" b="1" dirty="0">
                <a:solidFill>
                  <a:srgbClr val="0000FF"/>
                </a:solidFill>
              </a:rPr>
              <a:t>ISO-OSI</a:t>
            </a:r>
            <a:r>
              <a:rPr lang="it-IT" dirty="0"/>
              <a:t> si limita a specificare cosa dovrebbe fare ciascun livello</a:t>
            </a:r>
          </a:p>
          <a:p>
            <a:r>
              <a:rPr lang="it-IT" b="1" dirty="0">
                <a:solidFill>
                  <a:srgbClr val="0000FF"/>
                </a:solidFill>
              </a:rPr>
              <a:t>ISO-OSI</a:t>
            </a:r>
            <a:r>
              <a:rPr lang="it-IT" dirty="0"/>
              <a:t> non indica con precisione i servizi e i protocolli che devono essere usati</a:t>
            </a:r>
          </a:p>
          <a:p>
            <a:r>
              <a:rPr lang="it-IT" b="1" dirty="0">
                <a:solidFill>
                  <a:srgbClr val="0000FF"/>
                </a:solidFill>
              </a:rPr>
              <a:t>ISO-OSI</a:t>
            </a:r>
            <a:r>
              <a:rPr lang="it-IT" dirty="0"/>
              <a:t> non può essere considerato un’architettura di rete, come invece </a:t>
            </a:r>
            <a:r>
              <a:rPr lang="it-IT" b="1" dirty="0">
                <a:solidFill>
                  <a:srgbClr val="0000FF"/>
                </a:solidFill>
              </a:rPr>
              <a:t>TCP/IP</a:t>
            </a:r>
          </a:p>
          <a:p>
            <a:r>
              <a:rPr lang="it-IT" b="1" dirty="0">
                <a:solidFill>
                  <a:srgbClr val="0000FF"/>
                </a:solidFill>
              </a:rPr>
              <a:t>TCP/IP </a:t>
            </a:r>
            <a:r>
              <a:rPr lang="it-IT" dirty="0"/>
              <a:t>è una suite di protocolli</a:t>
            </a:r>
          </a:p>
        </p:txBody>
      </p:sp>
    </p:spTree>
    <p:extLst>
      <p:ext uri="{BB962C8B-B14F-4D97-AF65-F5344CB8AC3E}">
        <p14:creationId xmlns:p14="http://schemas.microsoft.com/office/powerpoint/2010/main" val="1869817059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3D5717-D506-4692-99FB-A298D668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Livello applicativo TCP/IP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E8931D-B978-4619-ADA5-09046C309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</a:t>
            </a:r>
            <a:r>
              <a:rPr lang="it-IT" b="1" dirty="0">
                <a:solidFill>
                  <a:srgbClr val="0000FF"/>
                </a:solidFill>
              </a:rPr>
              <a:t>livello applicativo </a:t>
            </a:r>
            <a:r>
              <a:rPr lang="it-IT" dirty="0"/>
              <a:t>(o di </a:t>
            </a:r>
            <a:r>
              <a:rPr lang="it-IT" b="1" dirty="0">
                <a:solidFill>
                  <a:srgbClr val="0000FF"/>
                </a:solidFill>
              </a:rPr>
              <a:t>applicazione</a:t>
            </a:r>
            <a:r>
              <a:rPr lang="it-IT" dirty="0"/>
              <a:t>)</a:t>
            </a:r>
            <a:r>
              <a:rPr lang="it-IT" b="1" dirty="0">
                <a:solidFill>
                  <a:srgbClr val="0000FF"/>
                </a:solidFill>
              </a:rPr>
              <a:t> </a:t>
            </a:r>
            <a:r>
              <a:rPr lang="it-IT" dirty="0"/>
              <a:t>del TCP/IP comprende tutti i protocolli di alto livello e di dialogo con l’utente</a:t>
            </a:r>
          </a:p>
        </p:txBody>
      </p:sp>
    </p:spTree>
    <p:extLst>
      <p:ext uri="{BB962C8B-B14F-4D97-AF65-F5344CB8AC3E}">
        <p14:creationId xmlns:p14="http://schemas.microsoft.com/office/powerpoint/2010/main" val="509182466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55FACA-B2E7-42EC-9A33-2814A56B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Protocolli del livello di applicazione del TCP/IP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5D750E3-3FFC-40EC-9DD1-176AF840E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19" y="2351979"/>
            <a:ext cx="8674162" cy="243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97329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D2A2F9-8B7B-4568-8940-080E023C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Livello di trasporto TCP/IP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303E7B-857E-4B1E-BC26-17A471F5F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Crea una </a:t>
            </a:r>
            <a:r>
              <a:rPr lang="it-IT" b="1" dirty="0">
                <a:solidFill>
                  <a:srgbClr val="0000FF"/>
                </a:solidFill>
              </a:rPr>
              <a:t>connessione logica </a:t>
            </a:r>
            <a:r>
              <a:rPr lang="it-IT" dirty="0"/>
              <a:t>tra sorgente e destinazione, indipendentemente dalla rete utilizzata</a:t>
            </a:r>
          </a:p>
          <a:p>
            <a:r>
              <a:rPr lang="it-IT" b="1" dirty="0">
                <a:solidFill>
                  <a:srgbClr val="FF0000"/>
                </a:solidFill>
              </a:rPr>
              <a:t>Assembla</a:t>
            </a:r>
            <a:r>
              <a:rPr lang="it-IT" dirty="0"/>
              <a:t> e </a:t>
            </a:r>
            <a:r>
              <a:rPr lang="it-IT" b="1" dirty="0">
                <a:solidFill>
                  <a:srgbClr val="FF0000"/>
                </a:solidFill>
              </a:rPr>
              <a:t>segmenta</a:t>
            </a:r>
            <a:r>
              <a:rPr lang="it-IT" dirty="0"/>
              <a:t> i dati che riceve dal livello di applicazione e inviando al destinatario un </a:t>
            </a:r>
            <a:r>
              <a:rPr lang="it-IT" b="1" dirty="0">
                <a:solidFill>
                  <a:srgbClr val="0000FF"/>
                </a:solidFill>
              </a:rPr>
              <a:t>segmento</a:t>
            </a:r>
            <a:r>
              <a:rPr lang="it-IT" dirty="0"/>
              <a:t> per volta</a:t>
            </a:r>
          </a:p>
        </p:txBody>
      </p:sp>
    </p:spTree>
    <p:extLst>
      <p:ext uri="{BB962C8B-B14F-4D97-AF65-F5344CB8AC3E}">
        <p14:creationId xmlns:p14="http://schemas.microsoft.com/office/powerpoint/2010/main" val="2625800196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olo 1">
            <a:extLst>
              <a:ext uri="{FF2B5EF4-FFF2-40B4-BE49-F238E27FC236}">
                <a16:creationId xmlns:a16="http://schemas.microsoft.com/office/drawing/2014/main" id="{3D5AC4D6-CCCC-4787-9D0A-74C822E377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Mappa concettuale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66AE24D-22CF-405D-81BF-C67882C33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378" y="1836586"/>
            <a:ext cx="7122368" cy="4804390"/>
          </a:xfrm>
          <a:prstGeom prst="rect">
            <a:avLst/>
          </a:prstGeom>
        </p:spPr>
      </p:pic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177E4B-5C0A-40D7-857C-EF8952A1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Livello di trasporto TCP/IP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6BF02E-76FD-457F-AB3E-A7989E2E8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905000"/>
            <a:ext cx="8568952" cy="4619625"/>
          </a:xfrm>
        </p:spPr>
        <p:txBody>
          <a:bodyPr/>
          <a:lstStyle/>
          <a:p>
            <a:r>
              <a:rPr lang="it-IT" dirty="0"/>
              <a:t>Al </a:t>
            </a:r>
            <a:r>
              <a:rPr lang="it-IT" b="1" dirty="0">
                <a:solidFill>
                  <a:srgbClr val="0000FF"/>
                </a:solidFill>
              </a:rPr>
              <a:t>segmento</a:t>
            </a:r>
            <a:r>
              <a:rPr lang="it-IT" dirty="0"/>
              <a:t> assegna un </a:t>
            </a:r>
            <a:r>
              <a:rPr lang="it-IT" b="1" dirty="0">
                <a:solidFill>
                  <a:srgbClr val="FF0000"/>
                </a:solidFill>
              </a:rPr>
              <a:t>numero</a:t>
            </a:r>
            <a:r>
              <a:rPr lang="it-IT" dirty="0"/>
              <a:t> per verificarne la consegna al destinatario e garantire l’affidabilità di trasmissione</a:t>
            </a:r>
          </a:p>
          <a:p>
            <a:r>
              <a:rPr lang="it-IT" dirty="0"/>
              <a:t>Distinguiamo 2 tipi di servizi:</a:t>
            </a:r>
          </a:p>
          <a:p>
            <a:pPr lvl="1"/>
            <a:r>
              <a:rPr lang="it-IT" dirty="0"/>
              <a:t>Servizi affidabili orientati alla connessione, detti di tipo "</a:t>
            </a:r>
            <a:r>
              <a:rPr lang="it-IT" b="1" i="1" dirty="0"/>
              <a:t>stream</a:t>
            </a:r>
            <a:r>
              <a:rPr lang="it-IT" dirty="0"/>
              <a:t>", offerti dal </a:t>
            </a:r>
            <a:r>
              <a:rPr lang="it-IT" b="1" dirty="0" err="1">
                <a:solidFill>
                  <a:srgbClr val="0000FF"/>
                </a:solidFill>
              </a:rPr>
              <a:t>TCP</a:t>
            </a:r>
            <a:r>
              <a:rPr lang="it-IT" dirty="0"/>
              <a:t> (</a:t>
            </a:r>
            <a:r>
              <a:rPr lang="it-IT" b="1" dirty="0">
                <a:solidFill>
                  <a:srgbClr val="FF0000"/>
                </a:solidFill>
              </a:rPr>
              <a:t>Transmission Control </a:t>
            </a:r>
            <a:r>
              <a:rPr lang="it-IT" b="1" dirty="0" err="1">
                <a:solidFill>
                  <a:srgbClr val="FF0000"/>
                </a:solidFill>
              </a:rPr>
              <a:t>Protocol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Servizi senza connessione, detti di tipo "</a:t>
            </a:r>
            <a:r>
              <a:rPr lang="it-IT" b="1" i="1" dirty="0" err="1"/>
              <a:t>datagram</a:t>
            </a:r>
            <a:r>
              <a:rPr lang="it-IT" dirty="0"/>
              <a:t>", offerti dall’</a:t>
            </a:r>
            <a:r>
              <a:rPr lang="it-IT" b="1" dirty="0" err="1">
                <a:solidFill>
                  <a:srgbClr val="0000FF"/>
                </a:solidFill>
              </a:rPr>
              <a:t>UDP</a:t>
            </a:r>
            <a:r>
              <a:rPr lang="it-IT" dirty="0"/>
              <a:t> (</a:t>
            </a:r>
            <a:r>
              <a:rPr lang="it-IT" b="1" dirty="0">
                <a:solidFill>
                  <a:srgbClr val="FF0000"/>
                </a:solidFill>
              </a:rPr>
              <a:t>User </a:t>
            </a:r>
            <a:r>
              <a:rPr lang="it-IT" b="1" dirty="0" err="1">
                <a:solidFill>
                  <a:srgbClr val="FF0000"/>
                </a:solidFill>
              </a:rPr>
              <a:t>Datagram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Protocol</a:t>
            </a:r>
            <a:r>
              <a:rPr lang="it-IT" dirty="0"/>
              <a:t>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1437201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737C2D-BF84-417A-A6AF-42B731EE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Livello Internet (livello </a:t>
            </a:r>
            <a:r>
              <a:rPr lang="it-IT" dirty="0" err="1"/>
              <a:t>IP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B28018-A210-4406-A1C9-C37792F20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Seleziona il </a:t>
            </a:r>
            <a:r>
              <a:rPr lang="it-IT" b="1" i="1" dirty="0"/>
              <a:t>miglior percorso </a:t>
            </a:r>
            <a:r>
              <a:rPr lang="it-IT" dirty="0"/>
              <a:t>attraverso la rete per recapitare il </a:t>
            </a:r>
            <a:r>
              <a:rPr lang="it-IT" b="1" dirty="0">
                <a:solidFill>
                  <a:srgbClr val="FF0000"/>
                </a:solidFill>
              </a:rPr>
              <a:t>messaggio</a:t>
            </a:r>
            <a:r>
              <a:rPr lang="it-IT" dirty="0"/>
              <a:t> al destinatario</a:t>
            </a:r>
          </a:p>
          <a:p>
            <a:r>
              <a:rPr lang="it-IT" dirty="0"/>
              <a:t>L’obiettivo di interconnettere più reti, anche in caso di guasto di nodi intermedi, ha portato alla scelta di un livello di rete a commutazione di pacchetto di tipo </a:t>
            </a:r>
            <a:r>
              <a:rPr lang="it-IT" b="1" dirty="0" err="1">
                <a:solidFill>
                  <a:srgbClr val="FF0000"/>
                </a:solidFill>
              </a:rPr>
              <a:t>connectionless</a:t>
            </a:r>
            <a:endParaRPr lang="it-IT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394779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6F2AA2-EA83-4BAD-ACAA-26545C539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Comunicazione </a:t>
            </a:r>
            <a:r>
              <a:rPr lang="it-IT" dirty="0" err="1"/>
              <a:t>connectionless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741F3B-58E4-4FE6-883E-942D99525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05000"/>
            <a:ext cx="8058472" cy="4619625"/>
          </a:xfrm>
        </p:spPr>
        <p:txBody>
          <a:bodyPr/>
          <a:lstStyle/>
          <a:p>
            <a:r>
              <a:rPr lang="it-IT" dirty="0"/>
              <a:t>La comunicazione </a:t>
            </a:r>
            <a:r>
              <a:rPr lang="it-IT" b="1" dirty="0" err="1">
                <a:solidFill>
                  <a:srgbClr val="FF0000"/>
                </a:solidFill>
              </a:rPr>
              <a:t>connectionless</a:t>
            </a:r>
            <a:r>
              <a:rPr lang="it-IT" dirty="0"/>
              <a:t> si basa sul fatto che tra due punti finali della rete in cui un messaggio può viaggiare </a:t>
            </a:r>
            <a:r>
              <a:rPr lang="it-IT" b="1" u="sng" dirty="0"/>
              <a:t>non esiste </a:t>
            </a:r>
            <a:r>
              <a:rPr lang="it-IT" dirty="0"/>
              <a:t>una connessione diretta</a:t>
            </a:r>
          </a:p>
          <a:p>
            <a:r>
              <a:rPr lang="it-IT" dirty="0"/>
              <a:t>Il mittente trasmette i dati senza accertarsi che il destinatario sia disponibile e in attesa della comunicazione</a:t>
            </a:r>
          </a:p>
        </p:txBody>
      </p:sp>
    </p:spTree>
    <p:extLst>
      <p:ext uri="{BB962C8B-B14F-4D97-AF65-F5344CB8AC3E}">
        <p14:creationId xmlns:p14="http://schemas.microsoft.com/office/powerpoint/2010/main" val="2563071337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ECA357-B589-4D98-AD81-AD22F40AB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Livello Internet (livello </a:t>
            </a:r>
            <a:r>
              <a:rPr lang="it-IT" dirty="0" err="1"/>
              <a:t>IP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FEE160-154D-4184-B700-C612C0E40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</a:t>
            </a:r>
            <a:r>
              <a:rPr lang="it-IT" b="1" dirty="0">
                <a:solidFill>
                  <a:srgbClr val="0000FF"/>
                </a:solidFill>
              </a:rPr>
              <a:t>pacchetti</a:t>
            </a:r>
            <a:r>
              <a:rPr lang="it-IT" dirty="0"/>
              <a:t> nei quali il messaggio è stato segmentato raggiungono in genere la destinazione su percorsi differenti e quindi anche l’ordine di arrivo potrebbe essere diverso dall’ordine di partenza</a:t>
            </a:r>
          </a:p>
          <a:p>
            <a:r>
              <a:rPr lang="it-IT" dirty="0"/>
              <a:t>E' compito del livello superiore (</a:t>
            </a:r>
            <a:r>
              <a:rPr lang="it-IT" b="1" dirty="0">
                <a:solidFill>
                  <a:srgbClr val="0000FF"/>
                </a:solidFill>
              </a:rPr>
              <a:t>trasporto</a:t>
            </a:r>
            <a:r>
              <a:rPr lang="it-IT" dirty="0"/>
              <a:t>) ricomporre correttamente l’intero messaggio</a:t>
            </a:r>
          </a:p>
        </p:txBody>
      </p:sp>
    </p:spTree>
    <p:extLst>
      <p:ext uri="{BB962C8B-B14F-4D97-AF65-F5344CB8AC3E}">
        <p14:creationId xmlns:p14="http://schemas.microsoft.com/office/powerpoint/2010/main" val="1679257948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070621-224C-49A4-9C41-B2CF1CB8E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Livello di Host-rete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226D55-71C7-4805-B4EA-C7C9E956D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livello sottostante il livello Internet non è in realtà specificato rigorosamente dal modello di riferimento TCP/IP, in quanto il protocollo che si utilizza varia da un </a:t>
            </a:r>
            <a:r>
              <a:rPr lang="it-IT" dirty="0" err="1"/>
              <a:t>host</a:t>
            </a:r>
            <a:r>
              <a:rPr lang="it-IT" dirty="0"/>
              <a:t> all’altro e da rete a rete, includendo quindi tutti i dettagli contenuti nei livelli 1 (fisico) e 2 (di collegamento) del modello ISO-OSI</a:t>
            </a:r>
          </a:p>
        </p:txBody>
      </p:sp>
    </p:spTree>
    <p:extLst>
      <p:ext uri="{BB962C8B-B14F-4D97-AF65-F5344CB8AC3E}">
        <p14:creationId xmlns:p14="http://schemas.microsoft.com/office/powerpoint/2010/main" val="1686704235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6432EE-B409-4043-A790-41F8F388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Componenti base di una rete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D564E2-5A1E-4C34-9FC9-5AC5C2263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i="1" dirty="0"/>
              <a:t>"Una rete informatica è una combinazione di hardware, software e cablaggio che, assieme, permettono a più dispositivi di elaborazione di comunicare tra loro" </a:t>
            </a:r>
            <a:r>
              <a:rPr lang="it-IT" dirty="0"/>
              <a:t>(Wendell </a:t>
            </a:r>
            <a:r>
              <a:rPr lang="it-IT" dirty="0" err="1"/>
              <a:t>Odom</a:t>
            </a:r>
            <a:r>
              <a:rPr lang="it-IT" dirty="0"/>
              <a:t>)</a:t>
            </a:r>
          </a:p>
          <a:p>
            <a:r>
              <a:rPr lang="it-IT" dirty="0"/>
              <a:t>La connessione tra le diverse reti informatiche prende il nome di </a:t>
            </a:r>
            <a:r>
              <a:rPr lang="it-IT" b="1" dirty="0">
                <a:solidFill>
                  <a:srgbClr val="0000FF"/>
                </a:solidFill>
              </a:rPr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428605137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1CCCAD-6FE4-4A2F-A980-9D63E63C2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Componenti base di una rete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7E0743A-57F4-4F9A-BA61-273C1DAD2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93" y="1999224"/>
            <a:ext cx="7399414" cy="433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69437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9D924D-2BC0-439A-B047-ED1644B59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Una rete è in genere formata da: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6F91F8-F95D-44F4-B118-11AB5C1FA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Almeno due </a:t>
            </a:r>
            <a:r>
              <a:rPr lang="it-IT" b="1" dirty="0" err="1">
                <a:solidFill>
                  <a:srgbClr val="0000FF"/>
                </a:solidFill>
              </a:rPr>
              <a:t>host</a:t>
            </a:r>
            <a:r>
              <a:rPr lang="it-IT" dirty="0"/>
              <a:t>: possono essere computer, oppure dispositivi di tipo diverso, come tablet, smartphone, consolle per videogiochi ecc.</a:t>
            </a:r>
          </a:p>
          <a:p>
            <a:r>
              <a:rPr lang="it-IT" dirty="0"/>
              <a:t>Almeno una scheda di rete su ciascun </a:t>
            </a:r>
            <a:r>
              <a:rPr lang="it-IT" dirty="0" err="1"/>
              <a:t>host</a:t>
            </a:r>
            <a:r>
              <a:rPr lang="it-IT" dirty="0"/>
              <a:t>, chiamata </a:t>
            </a:r>
            <a:r>
              <a:rPr lang="it-IT" b="1" dirty="0" err="1">
                <a:solidFill>
                  <a:srgbClr val="0000FF"/>
                </a:solidFill>
              </a:rPr>
              <a:t>NIC</a:t>
            </a:r>
            <a:r>
              <a:rPr lang="it-IT" dirty="0"/>
              <a:t> (</a:t>
            </a:r>
            <a:r>
              <a:rPr lang="it-IT" b="1" dirty="0">
                <a:solidFill>
                  <a:srgbClr val="FF0000"/>
                </a:solidFill>
              </a:rPr>
              <a:t>Network Interface Card</a:t>
            </a:r>
            <a:r>
              <a:rPr lang="it-IT" dirty="0"/>
              <a:t>), che permette al computer di colloquiare con la rete</a:t>
            </a:r>
          </a:p>
        </p:txBody>
      </p:sp>
    </p:spTree>
    <p:extLst>
      <p:ext uri="{BB962C8B-B14F-4D97-AF65-F5344CB8AC3E}">
        <p14:creationId xmlns:p14="http://schemas.microsoft.com/office/powerpoint/2010/main" val="1802947728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40A56-9BE2-4101-90BC-D179594B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Una rete è in genere formata da: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E324B0-5144-4BB5-97E4-C30E20059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05000"/>
            <a:ext cx="8058472" cy="4619625"/>
          </a:xfrm>
        </p:spPr>
        <p:txBody>
          <a:bodyPr/>
          <a:lstStyle/>
          <a:p>
            <a:r>
              <a:rPr lang="it-IT" dirty="0"/>
              <a:t>Il mezzo di collegamento o </a:t>
            </a:r>
            <a:r>
              <a:rPr lang="it-IT" b="1" dirty="0">
                <a:solidFill>
                  <a:srgbClr val="0000FF"/>
                </a:solidFill>
              </a:rPr>
              <a:t>cavo </a:t>
            </a:r>
            <a:r>
              <a:rPr lang="it-IT" dirty="0"/>
              <a:t>(</a:t>
            </a:r>
            <a:r>
              <a:rPr lang="it-IT" b="1" dirty="0" err="1">
                <a:solidFill>
                  <a:srgbClr val="FF0000"/>
                </a:solidFill>
              </a:rPr>
              <a:t>wired</a:t>
            </a:r>
            <a:r>
              <a:rPr lang="it-IT" dirty="0"/>
              <a:t>) o sistemi di connessione senza cavo (</a:t>
            </a:r>
            <a:r>
              <a:rPr lang="it-IT" b="1" dirty="0">
                <a:solidFill>
                  <a:srgbClr val="FF0000"/>
                </a:solidFill>
              </a:rPr>
              <a:t>wireless</a:t>
            </a:r>
            <a:r>
              <a:rPr lang="it-IT" dirty="0"/>
              <a:t>)</a:t>
            </a:r>
          </a:p>
          <a:p>
            <a:r>
              <a:rPr lang="it-IT" b="1" dirty="0">
                <a:solidFill>
                  <a:srgbClr val="FF0000"/>
                </a:solidFill>
              </a:rPr>
              <a:t>Software di rete</a:t>
            </a:r>
            <a:r>
              <a:rPr lang="it-IT" dirty="0"/>
              <a:t>, normalmente già presente nei più comuni sistemi operativi, come per esempio Windows, Linux, oppure Mac OS</a:t>
            </a:r>
          </a:p>
          <a:p>
            <a:r>
              <a:rPr lang="it-IT" b="1" dirty="0">
                <a:solidFill>
                  <a:srgbClr val="FF0000"/>
                </a:solidFill>
              </a:rPr>
              <a:t>Punto di aggregazione</a:t>
            </a:r>
            <a:r>
              <a:rPr lang="it-IT" dirty="0"/>
              <a:t>: dispositivo in grado di connettere tutti i cavi (</a:t>
            </a:r>
            <a:r>
              <a:rPr lang="it-IT" b="1" dirty="0">
                <a:solidFill>
                  <a:srgbClr val="0000FF"/>
                </a:solidFill>
              </a:rPr>
              <a:t>switch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8089084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27F45E-A69E-4A0D-AC9F-D9A4E43B7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33400"/>
            <a:ext cx="8202488" cy="1143000"/>
          </a:xfrm>
        </p:spPr>
        <p:txBody>
          <a:bodyPr/>
          <a:lstStyle/>
          <a:p>
            <a:r>
              <a:rPr lang="it-IT" dirty="0"/>
              <a:t>Modelli di rete</a:t>
            </a:r>
            <a:br>
              <a:rPr lang="it-IT" dirty="0"/>
            </a:br>
            <a:r>
              <a:rPr lang="it-IT" dirty="0"/>
              <a:t>di sistemi informativi: mainframe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9E4970B-B65A-47F9-B7D8-62676C727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290762"/>
            <a:ext cx="66770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47796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6CD20D-83E4-46DA-A67B-6A3892CB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reti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1AA61F-1372-4D42-B91D-557221CBA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struttura informativa risultante dalla connessione di più elaboratori prende il nome di </a:t>
            </a:r>
            <a:r>
              <a:rPr lang="it-IT" b="1" dirty="0">
                <a:solidFill>
                  <a:srgbClr val="FF0000"/>
                </a:solidFill>
              </a:rPr>
              <a:t>rete di computer </a:t>
            </a:r>
            <a:r>
              <a:rPr lang="it-IT" dirty="0"/>
              <a:t>(locale o remota)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3543639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27F45E-A69E-4A0D-AC9F-D9A4E43B7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533400"/>
            <a:ext cx="8352928" cy="1143000"/>
          </a:xfrm>
        </p:spPr>
        <p:txBody>
          <a:bodyPr/>
          <a:lstStyle/>
          <a:p>
            <a:r>
              <a:rPr lang="it-IT" dirty="0"/>
              <a:t>Modelli di rete</a:t>
            </a:r>
            <a:br>
              <a:rPr lang="it-IT" dirty="0"/>
            </a:br>
            <a:r>
              <a:rPr lang="it-IT" dirty="0"/>
              <a:t>di sistemi informativi: client/server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CEBE8F9-6BF2-4DF0-B209-6181A0EF0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312875"/>
            <a:ext cx="6480720" cy="227237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51719B7-32FB-4C3B-B704-883FB4F70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768" y="1841800"/>
            <a:ext cx="3742159" cy="213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16519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27F45E-A69E-4A0D-AC9F-D9A4E43B7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533400"/>
            <a:ext cx="8352928" cy="1143000"/>
          </a:xfrm>
        </p:spPr>
        <p:txBody>
          <a:bodyPr/>
          <a:lstStyle/>
          <a:p>
            <a:r>
              <a:rPr lang="it-IT" dirty="0"/>
              <a:t>Modelli di rete</a:t>
            </a:r>
            <a:br>
              <a:rPr lang="it-IT" dirty="0"/>
            </a:br>
            <a:r>
              <a:rPr lang="it-IT" dirty="0"/>
              <a:t>di sistemi informativi: peer-to-peer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BD26EEE-A7BE-4266-83A2-5E09B83E8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2276872"/>
            <a:ext cx="5200799" cy="27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99508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377328-38A3-43D0-8D69-3A1A44DB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cablaggio delle reti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7AB523-4948-424A-8B6A-EEA44A392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05000"/>
            <a:ext cx="7842448" cy="4619625"/>
          </a:xfrm>
        </p:spPr>
        <p:txBody>
          <a:bodyPr/>
          <a:lstStyle/>
          <a:p>
            <a:r>
              <a:rPr lang="it-IT" dirty="0"/>
              <a:t>Con il termine </a:t>
            </a:r>
            <a:r>
              <a:rPr lang="it-IT" b="1" dirty="0">
                <a:solidFill>
                  <a:srgbClr val="FF0000"/>
                </a:solidFill>
              </a:rPr>
              <a:t>cablaggio</a:t>
            </a:r>
            <a:r>
              <a:rPr lang="it-IT" dirty="0"/>
              <a:t> si indicano le modalità con le quali si effettuano i collegamenti fisici tra i dispositivi di rete</a:t>
            </a:r>
          </a:p>
          <a:p>
            <a:r>
              <a:rPr lang="it-IT" dirty="0"/>
              <a:t>Il </a:t>
            </a:r>
            <a:r>
              <a:rPr lang="it-IT" b="1" dirty="0">
                <a:solidFill>
                  <a:srgbClr val="FF0000"/>
                </a:solidFill>
              </a:rPr>
              <a:t>cablaggio</a:t>
            </a:r>
            <a:r>
              <a:rPr lang="it-IT" dirty="0"/>
              <a:t> viene realizzato mediante tre diverse tipologie di </a:t>
            </a:r>
            <a:r>
              <a:rPr lang="it-IT" b="1" dirty="0">
                <a:solidFill>
                  <a:srgbClr val="0000FF"/>
                </a:solidFill>
              </a:rPr>
              <a:t>cavi</a:t>
            </a:r>
            <a:r>
              <a:rPr lang="it-IT" dirty="0"/>
              <a:t>:</a:t>
            </a:r>
          </a:p>
          <a:p>
            <a:pPr lvl="1"/>
            <a:r>
              <a:rPr lang="it-IT" b="1" dirty="0">
                <a:solidFill>
                  <a:srgbClr val="0000FF"/>
                </a:solidFill>
              </a:rPr>
              <a:t>cavo coassiale</a:t>
            </a:r>
          </a:p>
          <a:p>
            <a:pPr lvl="1"/>
            <a:r>
              <a:rPr lang="it-IT" b="1" dirty="0">
                <a:solidFill>
                  <a:srgbClr val="0000FF"/>
                </a:solidFill>
              </a:rPr>
              <a:t>doppino</a:t>
            </a:r>
          </a:p>
          <a:p>
            <a:pPr lvl="1"/>
            <a:r>
              <a:rPr lang="it-IT" b="1" dirty="0">
                <a:solidFill>
                  <a:srgbClr val="0000FF"/>
                </a:solidFill>
              </a:rPr>
              <a:t>fibra ottica</a:t>
            </a:r>
          </a:p>
        </p:txBody>
      </p:sp>
    </p:spTree>
    <p:extLst>
      <p:ext uri="{BB962C8B-B14F-4D97-AF65-F5344CB8AC3E}">
        <p14:creationId xmlns:p14="http://schemas.microsoft.com/office/powerpoint/2010/main" val="1250175537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1D370C-9624-4A80-B610-E7AA4E5E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Cavo coassiale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23CD60-E1D0-45C2-985C-A40737F78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05001"/>
            <a:ext cx="7696200" cy="1884040"/>
          </a:xfrm>
        </p:spPr>
        <p:txBody>
          <a:bodyPr/>
          <a:lstStyle/>
          <a:p>
            <a:r>
              <a:rPr lang="it-IT" dirty="0"/>
              <a:t>Il </a:t>
            </a:r>
            <a:r>
              <a:rPr lang="it-IT" b="1" dirty="0">
                <a:solidFill>
                  <a:srgbClr val="0000FF"/>
                </a:solidFill>
              </a:rPr>
              <a:t>cavo coassiale</a:t>
            </a:r>
            <a:r>
              <a:rPr lang="it-IT" dirty="0"/>
              <a:t>, molto simile al cavo utilizzato per le antenne della TV, è ormai poco utilizzato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6CE8D1D-9F4A-454E-B295-BA54FFF0E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4293096"/>
            <a:ext cx="4996483" cy="113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63633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DB3B56-F165-489E-8E3E-5AEFAA3F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Doppino in rame (</a:t>
            </a:r>
            <a:r>
              <a:rPr lang="it-IT" dirty="0" err="1"/>
              <a:t>10BaseT</a:t>
            </a:r>
            <a:r>
              <a:rPr lang="it-IT" dirty="0"/>
              <a:t>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11F707-1140-45AD-A9F5-1775F8591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05001"/>
            <a:ext cx="7914456" cy="2244080"/>
          </a:xfrm>
        </p:spPr>
        <p:txBody>
          <a:bodyPr/>
          <a:lstStyle/>
          <a:p>
            <a:r>
              <a:rPr lang="it-IT" dirty="0"/>
              <a:t>E' usato nelle reti LAN, è conforme a diversi standard: </a:t>
            </a:r>
            <a:r>
              <a:rPr lang="it-IT" b="1" dirty="0" err="1">
                <a:solidFill>
                  <a:srgbClr val="0000FF"/>
                </a:solidFill>
              </a:rPr>
              <a:t>UTP</a:t>
            </a:r>
            <a:r>
              <a:rPr lang="it-IT" dirty="0"/>
              <a:t> (</a:t>
            </a:r>
            <a:r>
              <a:rPr lang="it-IT" b="1" dirty="0" err="1">
                <a:solidFill>
                  <a:srgbClr val="FF0000"/>
                </a:solidFill>
              </a:rPr>
              <a:t>Unshielded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Twisted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Pair</a:t>
            </a:r>
            <a:r>
              <a:rPr lang="it-IT" dirty="0"/>
              <a:t>), </a:t>
            </a:r>
            <a:r>
              <a:rPr lang="it-IT" b="1" dirty="0">
                <a:solidFill>
                  <a:srgbClr val="0000FF"/>
                </a:solidFill>
              </a:rPr>
              <a:t>FTP</a:t>
            </a:r>
            <a:r>
              <a:rPr lang="it-IT" dirty="0"/>
              <a:t> (</a:t>
            </a:r>
            <a:r>
              <a:rPr lang="it-IT" b="1" dirty="0" err="1">
                <a:solidFill>
                  <a:srgbClr val="FF0000"/>
                </a:solidFill>
              </a:rPr>
              <a:t>Foiled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Twisted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Pair</a:t>
            </a:r>
            <a:r>
              <a:rPr lang="it-IT" dirty="0"/>
              <a:t>) e </a:t>
            </a:r>
            <a:r>
              <a:rPr lang="it-IT" b="1" dirty="0">
                <a:solidFill>
                  <a:srgbClr val="0000FF"/>
                </a:solidFill>
              </a:rPr>
              <a:t>STP</a:t>
            </a:r>
            <a:r>
              <a:rPr lang="it-IT" dirty="0"/>
              <a:t> (</a:t>
            </a:r>
            <a:r>
              <a:rPr lang="it-IT" b="1" dirty="0" err="1">
                <a:solidFill>
                  <a:srgbClr val="FF0000"/>
                </a:solidFill>
              </a:rPr>
              <a:t>Shielded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Twisted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Pair</a:t>
            </a:r>
            <a:r>
              <a:rPr lang="it-IT" dirty="0"/>
              <a:t>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FB5F9C0-2413-4623-896C-BD3C25CB8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4288187"/>
            <a:ext cx="4320480" cy="234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36767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1D1D79-2A79-4DE3-9C68-B1A7AB6D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Fibra ottica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111CB3-AC70-4D5E-8B5B-70BFC424F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05001"/>
            <a:ext cx="7696200" cy="2100064"/>
          </a:xfrm>
        </p:spPr>
        <p:txBody>
          <a:bodyPr/>
          <a:lstStyle/>
          <a:p>
            <a:r>
              <a:rPr lang="it-IT" dirty="0"/>
              <a:t>Riservata per linee ad </a:t>
            </a:r>
            <a:r>
              <a:rPr lang="it-IT" b="1" dirty="0">
                <a:solidFill>
                  <a:srgbClr val="FF0000"/>
                </a:solidFill>
              </a:rPr>
              <a:t>alta velocità</a:t>
            </a:r>
            <a:r>
              <a:rPr lang="it-IT" dirty="0"/>
              <a:t>, viene usata per connettere tra di loro dispositivi che si scambiano grandi quantità di dati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AB32C8E-9992-4A98-935E-C624A40BE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4437112"/>
            <a:ext cx="4757838" cy="221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80326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8178A8-D4B0-4CB4-AC1B-BC4A84A2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dispositivi di rete: schede di rete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E2669E-E768-46B9-A1E6-C232C2C16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05000"/>
            <a:ext cx="8058472" cy="4619625"/>
          </a:xfrm>
        </p:spPr>
        <p:txBody>
          <a:bodyPr/>
          <a:lstStyle/>
          <a:p>
            <a:r>
              <a:rPr lang="it-IT" dirty="0"/>
              <a:t>Schede </a:t>
            </a:r>
            <a:r>
              <a:rPr lang="it-IT" b="1" dirty="0">
                <a:solidFill>
                  <a:srgbClr val="0000FF"/>
                </a:solidFill>
              </a:rPr>
              <a:t>Ethernet</a:t>
            </a:r>
            <a:r>
              <a:rPr lang="it-IT" dirty="0"/>
              <a:t> (obsolete), con velocità di comunicazione al massimo di 10 Mbps</a:t>
            </a:r>
          </a:p>
          <a:p>
            <a:r>
              <a:rPr lang="it-IT" dirty="0"/>
              <a:t>Schede </a:t>
            </a:r>
            <a:r>
              <a:rPr lang="it-IT" b="1" dirty="0">
                <a:solidFill>
                  <a:srgbClr val="0000FF"/>
                </a:solidFill>
              </a:rPr>
              <a:t>Fast Ethernet</a:t>
            </a:r>
            <a:r>
              <a:rPr lang="it-IT" dirty="0"/>
              <a:t>, che permettono una velocità di comunicazione al massimo di </a:t>
            </a:r>
            <a:r>
              <a:rPr lang="it-IT" b="1" dirty="0">
                <a:solidFill>
                  <a:srgbClr val="FF0000"/>
                </a:solidFill>
              </a:rPr>
              <a:t>100 Mbps</a:t>
            </a:r>
          </a:p>
          <a:p>
            <a:r>
              <a:rPr lang="it-IT" dirty="0"/>
              <a:t>Schede </a:t>
            </a:r>
            <a:r>
              <a:rPr lang="it-IT" b="1" dirty="0">
                <a:solidFill>
                  <a:srgbClr val="0000FF"/>
                </a:solidFill>
              </a:rPr>
              <a:t>Gigabit Ethernet</a:t>
            </a:r>
            <a:r>
              <a:rPr lang="it-IT" dirty="0"/>
              <a:t>, più recenti, che permettono una velocità di comunicazione al massimo di 1000 Mbps (</a:t>
            </a:r>
            <a:r>
              <a:rPr lang="it-IT" b="1" dirty="0" err="1">
                <a:solidFill>
                  <a:srgbClr val="FF0000"/>
                </a:solidFill>
              </a:rPr>
              <a:t>1Gbps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5670792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CCDB28-4CBC-42AB-91F9-35155B21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dispositivi di rete: schede di rete WiFi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15215F-A46F-4643-8E40-FC22E54FF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sigla Wi-Fi indica il sistema standardizzato </a:t>
            </a:r>
            <a:r>
              <a:rPr lang="it-IT" b="1" dirty="0">
                <a:solidFill>
                  <a:srgbClr val="0000FF"/>
                </a:solidFill>
              </a:rPr>
              <a:t>IEEE </a:t>
            </a:r>
            <a:r>
              <a:rPr lang="it-IT" b="1" dirty="0" err="1">
                <a:solidFill>
                  <a:srgbClr val="0000FF"/>
                </a:solidFill>
              </a:rPr>
              <a:t>802.11b</a:t>
            </a:r>
            <a:r>
              <a:rPr lang="it-IT" b="1" dirty="0">
                <a:solidFill>
                  <a:srgbClr val="0000FF"/>
                </a:solidFill>
              </a:rPr>
              <a:t> Direct </a:t>
            </a:r>
            <a:r>
              <a:rPr lang="it-IT" b="1" dirty="0" err="1">
                <a:solidFill>
                  <a:srgbClr val="0000FF"/>
                </a:solidFill>
              </a:rPr>
              <a:t>Sequence</a:t>
            </a:r>
            <a:r>
              <a:rPr lang="it-IT" b="1" dirty="0">
                <a:solidFill>
                  <a:srgbClr val="0000FF"/>
                </a:solidFill>
              </a:rPr>
              <a:t> </a:t>
            </a:r>
            <a:r>
              <a:rPr lang="it-IT" dirty="0"/>
              <a:t>per la trasmissione di dati senza fili</a:t>
            </a:r>
            <a:endParaRPr lang="it-IT" b="1" dirty="0">
              <a:solidFill>
                <a:srgbClr val="0000FF"/>
              </a:solidFill>
            </a:endParaRPr>
          </a:p>
          <a:p>
            <a:r>
              <a:rPr lang="it-IT" dirty="0"/>
              <a:t>Il nome utilizzato fu poi "Wi-Fi", più semplice e breve, coniato dalla </a:t>
            </a:r>
            <a:r>
              <a:rPr lang="it-IT" b="1" dirty="0" err="1">
                <a:solidFill>
                  <a:srgbClr val="0000FF"/>
                </a:solidFill>
              </a:rPr>
              <a:t>WECA</a:t>
            </a:r>
            <a:r>
              <a:rPr lang="it-IT" dirty="0"/>
              <a:t> (</a:t>
            </a:r>
            <a:r>
              <a:rPr lang="it-IT" b="1" dirty="0">
                <a:solidFill>
                  <a:srgbClr val="FF0000"/>
                </a:solidFill>
              </a:rPr>
              <a:t>Wireless Ethernet Compatibility Alliance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871059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747D6E-10EF-46BC-8079-24CDD7F9C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Scheda di rete Ethernet e Wi-Fi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3D5AD4F-00B2-4E75-AC7A-B85770854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" y="2238375"/>
            <a:ext cx="77438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235960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48C1F3-7B70-453E-8F36-9B95E810B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switch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13AD73-19BA-468B-B858-A349CC120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Mettono in comunicazione tutti gli Host della rete</a:t>
            </a:r>
          </a:p>
          <a:p>
            <a:r>
              <a:rPr lang="it-IT" dirty="0"/>
              <a:t>Invia i </a:t>
            </a:r>
            <a:r>
              <a:rPr lang="it-IT" b="1" dirty="0">
                <a:solidFill>
                  <a:srgbClr val="0000FF"/>
                </a:solidFill>
              </a:rPr>
              <a:t>pacchetti</a:t>
            </a:r>
            <a:r>
              <a:rPr lang="it-IT" dirty="0"/>
              <a:t> di dati solo alla porta specifica del destinatario, grazie a una lettura delle informazioni che contengono l’</a:t>
            </a:r>
            <a:r>
              <a:rPr lang="it-IT" b="1" dirty="0">
                <a:solidFill>
                  <a:srgbClr val="FF0000"/>
                </a:solidFill>
              </a:rPr>
              <a:t>indirizzo</a:t>
            </a:r>
            <a:r>
              <a:rPr lang="it-IT" dirty="0"/>
              <a:t> di ogni pacchetto</a:t>
            </a:r>
          </a:p>
        </p:txBody>
      </p:sp>
    </p:spTree>
    <p:extLst>
      <p:ext uri="{BB962C8B-B14F-4D97-AF65-F5344CB8AC3E}">
        <p14:creationId xmlns:p14="http://schemas.microsoft.com/office/powerpoint/2010/main" val="4030712217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5C37B8-1E3A-4E16-96B5-7239AAEC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Architetture di rete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D9121D-1A4A-463D-BB84-0F3856523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Le </a:t>
            </a:r>
            <a:r>
              <a:rPr lang="it-IT" b="1" dirty="0">
                <a:solidFill>
                  <a:srgbClr val="FF0000"/>
                </a:solidFill>
              </a:rPr>
              <a:t>architetture di rete </a:t>
            </a:r>
            <a:r>
              <a:rPr lang="it-IT" dirty="0"/>
              <a:t>hanno una struttura </a:t>
            </a:r>
            <a:r>
              <a:rPr lang="it-IT" b="1" dirty="0">
                <a:solidFill>
                  <a:srgbClr val="FF0000"/>
                </a:solidFill>
              </a:rPr>
              <a:t>gerarchica</a:t>
            </a:r>
            <a:r>
              <a:rPr lang="it-IT" dirty="0"/>
              <a:t> organizzata in </a:t>
            </a:r>
            <a:r>
              <a:rPr lang="it-IT" b="1" dirty="0">
                <a:solidFill>
                  <a:srgbClr val="0000FF"/>
                </a:solidFill>
              </a:rPr>
              <a:t>livelli</a:t>
            </a:r>
            <a:r>
              <a:rPr lang="it-IT" dirty="0"/>
              <a:t>, ciascuno dei quali interagisce con il livello superiore fornendo servizi, e col livello inferiore acquisendo e trasformando i dati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7759903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AE3C51-62FE-448F-8411-52B3AF3A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Gli switch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53E9BA9-8432-404A-9486-2717C79E0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2347912"/>
            <a:ext cx="85725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11078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C0A1FA-8EE4-41A6-B955-71FECD41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pacchetto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BA5D1D-70F4-4BF4-931A-B0B755AA2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 pacchetto possiede una intestazione (</a:t>
            </a:r>
            <a:r>
              <a:rPr lang="it-IT" b="1" dirty="0" err="1">
                <a:solidFill>
                  <a:srgbClr val="0000FF"/>
                </a:solidFill>
              </a:rPr>
              <a:t>header</a:t>
            </a:r>
            <a:r>
              <a:rPr lang="it-IT" dirty="0"/>
              <a:t>) che ne indica il tipo di contenuto, l’indirizzo del destinatario e i dati da trasmettere veri e propri</a:t>
            </a:r>
          </a:p>
          <a:p>
            <a:r>
              <a:rPr lang="it-IT" dirty="0"/>
              <a:t>Paragonabile ad una busta contenente i dati, il cui indirizzo indicato all’esterno è rappresentato dall’</a:t>
            </a:r>
            <a:r>
              <a:rPr lang="it-IT" b="1" dirty="0" err="1">
                <a:solidFill>
                  <a:srgbClr val="0000FF"/>
                </a:solidFill>
              </a:rPr>
              <a:t>header</a:t>
            </a:r>
            <a:r>
              <a:rPr lang="it-IT" dirty="0"/>
              <a:t> (intestazione) del pacchetto stesso</a:t>
            </a:r>
          </a:p>
        </p:txBody>
      </p:sp>
    </p:spTree>
    <p:extLst>
      <p:ext uri="{BB962C8B-B14F-4D97-AF65-F5344CB8AC3E}">
        <p14:creationId xmlns:p14="http://schemas.microsoft.com/office/powerpoint/2010/main" val="1576845877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9292D4-EE0D-4C1A-868B-B105D0EC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router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2AB7BB-07E3-4BAA-93B8-30A86644E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</a:t>
            </a:r>
            <a:r>
              <a:rPr lang="it-IT" b="1" dirty="0">
                <a:solidFill>
                  <a:srgbClr val="0000FF"/>
                </a:solidFill>
              </a:rPr>
              <a:t>router</a:t>
            </a:r>
            <a:r>
              <a:rPr lang="it-IT" dirty="0"/>
              <a:t> smistano, o per meglio dire instradare, i dati nelle reti</a:t>
            </a:r>
          </a:p>
          <a:p>
            <a:r>
              <a:rPr lang="it-IT" dirty="0"/>
              <a:t>Gestiscono il traffico verso l’esterno della rete locale, basandosi su una mappa di rete denominata </a:t>
            </a:r>
            <a:r>
              <a:rPr lang="it-IT" b="1" dirty="0">
                <a:solidFill>
                  <a:srgbClr val="0000FF"/>
                </a:solidFill>
              </a:rPr>
              <a:t>tabella di </a:t>
            </a:r>
            <a:r>
              <a:rPr lang="it-IT" b="1" dirty="0" err="1">
                <a:solidFill>
                  <a:srgbClr val="0000FF"/>
                </a:solidFill>
              </a:rPr>
              <a:t>routing</a:t>
            </a:r>
            <a:r>
              <a:rPr lang="it-IT" dirty="0"/>
              <a:t>, i </a:t>
            </a:r>
            <a:r>
              <a:rPr lang="it-IT" b="1" dirty="0">
                <a:solidFill>
                  <a:srgbClr val="0000FF"/>
                </a:solidFill>
              </a:rPr>
              <a:t>router</a:t>
            </a:r>
            <a:r>
              <a:rPr lang="it-IT" dirty="0"/>
              <a:t> instradano i pacchetti verso le loro destinazioni attraverso i percorsi più </a:t>
            </a:r>
            <a:r>
              <a:rPr lang="it-IT" b="1" dirty="0">
                <a:solidFill>
                  <a:srgbClr val="FF0000"/>
                </a:solidFill>
              </a:rPr>
              <a:t>efficaci</a:t>
            </a:r>
          </a:p>
        </p:txBody>
      </p:sp>
    </p:spTree>
    <p:extLst>
      <p:ext uri="{BB962C8B-B14F-4D97-AF65-F5344CB8AC3E}">
        <p14:creationId xmlns:p14="http://schemas.microsoft.com/office/powerpoint/2010/main" val="1283534045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126AFE-F96B-422F-9247-5CA8B39DF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router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8EC78C-DB62-4414-9469-1C7C032F1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 cade la connessione, per non interrompere il traffico, un </a:t>
            </a:r>
            <a:r>
              <a:rPr lang="it-IT" b="1" dirty="0">
                <a:solidFill>
                  <a:srgbClr val="0000FF"/>
                </a:solidFill>
              </a:rPr>
              <a:t>router</a:t>
            </a:r>
            <a:r>
              <a:rPr lang="it-IT" dirty="0"/>
              <a:t> sorgente può definire anche un eventuale </a:t>
            </a:r>
            <a:r>
              <a:rPr lang="it-IT" b="1" dirty="0">
                <a:solidFill>
                  <a:srgbClr val="FF0000"/>
                </a:solidFill>
              </a:rPr>
              <a:t>percorso alternativo</a:t>
            </a:r>
          </a:p>
          <a:p>
            <a:r>
              <a:rPr lang="it-IT" dirty="0"/>
              <a:t>I </a:t>
            </a:r>
            <a:r>
              <a:rPr lang="it-IT" b="1" dirty="0">
                <a:solidFill>
                  <a:srgbClr val="0000FF"/>
                </a:solidFill>
              </a:rPr>
              <a:t>router</a:t>
            </a:r>
            <a:r>
              <a:rPr lang="it-IT" dirty="0"/>
              <a:t> permettono di comunicare anche a reti che utilizzano protocolli di tipo diverso</a:t>
            </a:r>
          </a:p>
        </p:txBody>
      </p:sp>
    </p:spTree>
    <p:extLst>
      <p:ext uri="{BB962C8B-B14F-4D97-AF65-F5344CB8AC3E}">
        <p14:creationId xmlns:p14="http://schemas.microsoft.com/office/powerpoint/2010/main" val="4158437838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EEF05B-39A7-4F83-B25E-B5810D365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router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2CFED5-E234-4442-AC12-DE031BD9F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Tra i protocolli di comunicazione più utilizzati vi sono </a:t>
            </a:r>
            <a:r>
              <a:rPr lang="it-IT" b="1" dirty="0" err="1">
                <a:solidFill>
                  <a:srgbClr val="0000FF"/>
                </a:solidFill>
              </a:rPr>
              <a:t>IP</a:t>
            </a:r>
            <a:r>
              <a:rPr lang="it-IT" dirty="0"/>
              <a:t> (</a:t>
            </a:r>
            <a:r>
              <a:rPr lang="it-IT" b="1" dirty="0">
                <a:solidFill>
                  <a:srgbClr val="FF0000"/>
                </a:solidFill>
              </a:rPr>
              <a:t>Internet </a:t>
            </a:r>
            <a:r>
              <a:rPr lang="it-IT" b="1" dirty="0" err="1">
                <a:solidFill>
                  <a:srgbClr val="FF0000"/>
                </a:solidFill>
              </a:rPr>
              <a:t>Protocol</a:t>
            </a:r>
            <a:r>
              <a:rPr lang="it-IT" dirty="0"/>
              <a:t>), </a:t>
            </a:r>
            <a:r>
              <a:rPr lang="it-IT" b="1" dirty="0" err="1">
                <a:solidFill>
                  <a:srgbClr val="0000FF"/>
                </a:solidFill>
              </a:rPr>
              <a:t>IPX</a:t>
            </a:r>
            <a:r>
              <a:rPr lang="it-IT" dirty="0"/>
              <a:t> (</a:t>
            </a:r>
            <a:r>
              <a:rPr lang="it-IT" b="1" dirty="0">
                <a:solidFill>
                  <a:srgbClr val="FF0000"/>
                </a:solidFill>
              </a:rPr>
              <a:t>Internet </a:t>
            </a:r>
            <a:r>
              <a:rPr lang="it-IT" b="1" dirty="0" err="1">
                <a:solidFill>
                  <a:srgbClr val="FF0000"/>
                </a:solidFill>
              </a:rPr>
              <a:t>Packet</a:t>
            </a:r>
            <a:r>
              <a:rPr lang="it-IT" b="1" dirty="0">
                <a:solidFill>
                  <a:srgbClr val="FF0000"/>
                </a:solidFill>
              </a:rPr>
              <a:t> Exchange</a:t>
            </a:r>
            <a:r>
              <a:rPr lang="it-IT" dirty="0"/>
              <a:t>) e </a:t>
            </a:r>
            <a:r>
              <a:rPr lang="it-IT" b="1" dirty="0">
                <a:solidFill>
                  <a:srgbClr val="0000FF"/>
                </a:solidFill>
              </a:rPr>
              <a:t>AppleTalk</a:t>
            </a:r>
          </a:p>
          <a:p>
            <a:r>
              <a:rPr lang="it-IT" dirty="0"/>
              <a:t>I router possono anche collegare reti situate nello stesso luogo o in un gruppo di edifici, ma sono usati soprattutto per il collegamento tra reti fisicamente distanti, chiamate </a:t>
            </a:r>
            <a:r>
              <a:rPr lang="it-IT" b="1" dirty="0">
                <a:solidFill>
                  <a:srgbClr val="0000FF"/>
                </a:solidFill>
              </a:rPr>
              <a:t>WAN</a:t>
            </a:r>
            <a:r>
              <a:rPr lang="it-IT" dirty="0"/>
              <a:t> (</a:t>
            </a:r>
            <a:r>
              <a:rPr lang="it-IT" b="1" dirty="0">
                <a:solidFill>
                  <a:srgbClr val="FF0000"/>
                </a:solidFill>
              </a:rPr>
              <a:t>Wide Area Network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791893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B1AC43-BD74-41E7-BA13-C4A518CE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router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0993E30-B9EB-425A-8374-976533427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916832"/>
            <a:ext cx="57816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17317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5111C8-0018-4E5F-8C8F-F36D536B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topologie di rete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6C0E8F0-E469-4F29-A3D1-41B90A461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49" y="2132856"/>
            <a:ext cx="8591302" cy="280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0587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85D01C-5A56-444C-AC90-E461803E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Topologia di rete Wireless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D7FEB59-A71F-44A9-96A8-B2878D8AB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839" y="1988840"/>
            <a:ext cx="6652321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93945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3C9838-11D9-4C11-B8EE-1E2BC278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Larghezza di banda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743E28-8916-4159-AE30-C52609A5F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Indica la quantità di dati che possono circolare in un dato periodo di tempo, in un mezzo trasmissivo</a:t>
            </a:r>
          </a:p>
          <a:p>
            <a:r>
              <a:rPr lang="it-IT" dirty="0"/>
              <a:t>Si misura in </a:t>
            </a:r>
            <a:r>
              <a:rPr lang="it-IT" b="1" dirty="0">
                <a:solidFill>
                  <a:srgbClr val="FF0000"/>
                </a:solidFill>
              </a:rPr>
              <a:t>bit al secondo </a:t>
            </a:r>
            <a:r>
              <a:rPr lang="it-IT" dirty="0"/>
              <a:t>(</a:t>
            </a:r>
            <a:r>
              <a:rPr lang="it-IT" b="1" dirty="0">
                <a:solidFill>
                  <a:srgbClr val="0000FF"/>
                </a:solidFill>
              </a:rPr>
              <a:t>bps</a:t>
            </a:r>
            <a:r>
              <a:rPr lang="it-IT" dirty="0"/>
              <a:t> o </a:t>
            </a:r>
            <a:r>
              <a:rPr lang="it-IT" b="1" dirty="0">
                <a:solidFill>
                  <a:srgbClr val="0000FF"/>
                </a:solidFill>
              </a:rPr>
              <a:t>bit/s</a:t>
            </a:r>
            <a:r>
              <a:rPr lang="it-IT" dirty="0"/>
              <a:t>)</a:t>
            </a:r>
          </a:p>
          <a:p>
            <a:r>
              <a:rPr lang="it-IT" dirty="0"/>
              <a:t>La </a:t>
            </a:r>
            <a:r>
              <a:rPr lang="it-IT" b="1" dirty="0">
                <a:solidFill>
                  <a:srgbClr val="FF0000"/>
                </a:solidFill>
              </a:rPr>
              <a:t>banda</a:t>
            </a:r>
            <a:r>
              <a:rPr lang="it-IT" dirty="0"/>
              <a:t> dipende anche dal tipo di mezzo fisico utilizzato, per esempio doppino, fibra o wireless, e dal suo stato qualitativo</a:t>
            </a:r>
          </a:p>
        </p:txBody>
      </p:sp>
    </p:spTree>
    <p:extLst>
      <p:ext uri="{BB962C8B-B14F-4D97-AF65-F5344CB8AC3E}">
        <p14:creationId xmlns:p14="http://schemas.microsoft.com/office/powerpoint/2010/main" val="1506071096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A80E4B-3647-45DC-86B9-08C4A7985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collisioni e la banda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03E6DF-0305-4971-9834-71EFD1787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905000"/>
            <a:ext cx="8064896" cy="4619625"/>
          </a:xfrm>
        </p:spPr>
        <p:txBody>
          <a:bodyPr/>
          <a:lstStyle/>
          <a:p>
            <a:r>
              <a:rPr lang="it-IT" dirty="0"/>
              <a:t>All’interno di una rete, i dati inviati da una scheda Ethernet a un’altra possono provocare delle </a:t>
            </a:r>
            <a:r>
              <a:rPr lang="it-IT" b="1" dirty="0">
                <a:solidFill>
                  <a:srgbClr val="0000FF"/>
                </a:solidFill>
              </a:rPr>
              <a:t>collisioni</a:t>
            </a:r>
            <a:r>
              <a:rPr lang="it-IT" dirty="0"/>
              <a:t>, essendo la linea condivisa da diversi computer</a:t>
            </a:r>
          </a:p>
          <a:p>
            <a:r>
              <a:rPr lang="it-IT" dirty="0"/>
              <a:t>Quando viene utilizzato più del 50% della banda, le collisioni provocano la congestione della rete:</a:t>
            </a:r>
          </a:p>
          <a:p>
            <a:pPr lvl="1"/>
            <a:r>
              <a:rPr lang="it-IT" b="1" i="1" dirty="0"/>
              <a:t>allungamento dei  tempi per stampare un file, navigare su Internet, inviare un file ecc...</a:t>
            </a:r>
          </a:p>
        </p:txBody>
      </p:sp>
    </p:spTree>
    <p:extLst>
      <p:ext uri="{BB962C8B-B14F-4D97-AF65-F5344CB8AC3E}">
        <p14:creationId xmlns:p14="http://schemas.microsoft.com/office/powerpoint/2010/main" val="1607153406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0E7542-3B7F-416F-9C9F-15926524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Architetture di rete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09651A-F617-4F96-B9CF-E51F67B7C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</a:t>
            </a:r>
            <a:r>
              <a:rPr lang="it-IT" b="1" dirty="0">
                <a:solidFill>
                  <a:srgbClr val="0000FF"/>
                </a:solidFill>
              </a:rPr>
              <a:t>livelli</a:t>
            </a:r>
            <a:r>
              <a:rPr lang="it-IT" dirty="0"/>
              <a:t> rendono astratti i dati e li “svincolano” dall'aspetto fisico, in modo che possano essere utilizzati indipendentemente dalla tipologia di struttura hardware</a:t>
            </a:r>
          </a:p>
          <a:p>
            <a:r>
              <a:rPr lang="it-IT" dirty="0"/>
              <a:t>Nel dialogo tra i </a:t>
            </a:r>
            <a:r>
              <a:rPr lang="it-IT" b="1" dirty="0">
                <a:solidFill>
                  <a:srgbClr val="0000FF"/>
                </a:solidFill>
              </a:rPr>
              <a:t>livelli</a:t>
            </a:r>
            <a:r>
              <a:rPr lang="it-IT" dirty="0"/>
              <a:t> vengono rispettate delle convenzioni e delle regole chiamate </a:t>
            </a:r>
            <a:r>
              <a:rPr lang="it-IT" b="1" dirty="0">
                <a:solidFill>
                  <a:srgbClr val="FF0000"/>
                </a:solidFill>
              </a:rPr>
              <a:t>protocolli</a:t>
            </a:r>
          </a:p>
        </p:txBody>
      </p:sp>
    </p:spTree>
    <p:extLst>
      <p:ext uri="{BB962C8B-B14F-4D97-AF65-F5344CB8AC3E}">
        <p14:creationId xmlns:p14="http://schemas.microsoft.com/office/powerpoint/2010/main" val="772587383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E48562-8505-42E2-9E25-15289A6F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VPN (Virtual Private Network)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57B6A8-9AAF-4F38-A5EF-98670D90E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Permette di collegarsi a una rete LAN:</a:t>
            </a:r>
          </a:p>
          <a:p>
            <a:pPr lvl="1"/>
            <a:r>
              <a:rPr lang="it-IT" dirty="0"/>
              <a:t>Da </a:t>
            </a:r>
            <a:r>
              <a:rPr lang="it-IT" b="1" dirty="0">
                <a:solidFill>
                  <a:srgbClr val="FF0000"/>
                </a:solidFill>
              </a:rPr>
              <a:t>postazione remota</a:t>
            </a:r>
          </a:p>
          <a:p>
            <a:pPr lvl="1"/>
            <a:r>
              <a:rPr lang="it-IT" dirty="0"/>
              <a:t>Usando </a:t>
            </a:r>
            <a:r>
              <a:rPr lang="it-IT" b="1" dirty="0">
                <a:solidFill>
                  <a:srgbClr val="FF0000"/>
                </a:solidFill>
              </a:rPr>
              <a:t>Internet</a:t>
            </a:r>
          </a:p>
          <a:p>
            <a:pPr lvl="1"/>
            <a:r>
              <a:rPr lang="it-IT" dirty="0"/>
              <a:t>Previa </a:t>
            </a:r>
            <a:r>
              <a:rPr lang="it-IT" b="1" dirty="0">
                <a:solidFill>
                  <a:srgbClr val="FF0000"/>
                </a:solidFill>
              </a:rPr>
              <a:t>autenticazione</a:t>
            </a:r>
          </a:p>
          <a:p>
            <a:r>
              <a:rPr lang="it-IT" dirty="0"/>
              <a:t>Il client </a:t>
            </a:r>
            <a:r>
              <a:rPr lang="it-IT" b="1" dirty="0">
                <a:solidFill>
                  <a:srgbClr val="0000FF"/>
                </a:solidFill>
              </a:rPr>
              <a:t>VPN</a:t>
            </a:r>
            <a:r>
              <a:rPr lang="it-IT" dirty="0"/>
              <a:t> connesso alla rete LAN diventa parte di essa, come se fosse fisicamente posizionato all’interno della rete stessa</a:t>
            </a:r>
          </a:p>
        </p:txBody>
      </p:sp>
    </p:spTree>
    <p:extLst>
      <p:ext uri="{BB962C8B-B14F-4D97-AF65-F5344CB8AC3E}">
        <p14:creationId xmlns:p14="http://schemas.microsoft.com/office/powerpoint/2010/main" val="2251021171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49F92-414C-470C-B5D7-025CE20F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ADSL (</a:t>
            </a:r>
            <a:r>
              <a:rPr lang="it-IT" dirty="0" err="1"/>
              <a:t>Asymmetric</a:t>
            </a:r>
            <a:r>
              <a:rPr lang="it-IT" dirty="0"/>
              <a:t> Digital </a:t>
            </a:r>
            <a:r>
              <a:rPr lang="it-IT" dirty="0" err="1"/>
              <a:t>Subscriber</a:t>
            </a:r>
            <a:r>
              <a:rPr lang="it-IT" dirty="0"/>
              <a:t> Line)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E4C78A0-A221-43F2-8559-762B18738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05001"/>
            <a:ext cx="8130480" cy="3108176"/>
          </a:xfrm>
        </p:spPr>
        <p:txBody>
          <a:bodyPr/>
          <a:lstStyle/>
          <a:p>
            <a:r>
              <a:rPr lang="it-IT" dirty="0"/>
              <a:t>Trasmissione su spettri di frequenza non usati per il trasporto della voce nelle linee telefoniche tradizionali</a:t>
            </a:r>
          </a:p>
          <a:p>
            <a:r>
              <a:rPr lang="it-IT" dirty="0"/>
              <a:t>Le frequenze al di sopra dei </a:t>
            </a:r>
            <a:r>
              <a:rPr lang="it-IT" b="1" dirty="0">
                <a:solidFill>
                  <a:srgbClr val="0000FF"/>
                </a:solidFill>
              </a:rPr>
              <a:t>5 KHz </a:t>
            </a:r>
            <a:r>
              <a:rPr lang="it-IT" dirty="0"/>
              <a:t>sono libere, quindi possono permettere il trasporto di informazioni ad alta velocità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8D86CBD-DB10-4FBF-BAB4-43C303059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41" y="5579698"/>
            <a:ext cx="8269117" cy="89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62468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B6D1D3-E902-477A-9818-45B2B7FB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Suddivisione della banda ADSL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C6F450-10C2-4810-86D2-E3CAA6A5F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05001"/>
            <a:ext cx="7842448" cy="2892152"/>
          </a:xfrm>
        </p:spPr>
        <p:txBody>
          <a:bodyPr/>
          <a:lstStyle/>
          <a:p>
            <a:r>
              <a:rPr lang="it-IT" dirty="0"/>
              <a:t>La banda per la trasmissione dei dati viene suddivisa in 2 parti </a:t>
            </a:r>
            <a:r>
              <a:rPr lang="it-IT" b="1" dirty="0">
                <a:solidFill>
                  <a:srgbClr val="FF0000"/>
                </a:solidFill>
              </a:rPr>
              <a:t>asimmetriche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una più piccola per l’upload dei dati (</a:t>
            </a:r>
            <a:r>
              <a:rPr lang="it-IT" b="1" dirty="0">
                <a:solidFill>
                  <a:srgbClr val="0000FF"/>
                </a:solidFill>
              </a:rPr>
              <a:t>upstream</a:t>
            </a:r>
            <a:r>
              <a:rPr lang="it-IT" dirty="0"/>
              <a:t>)</a:t>
            </a:r>
          </a:p>
          <a:p>
            <a:pPr lvl="1"/>
            <a:r>
              <a:rPr lang="it-IT" dirty="0"/>
              <a:t>Una molto più grande per il download (</a:t>
            </a:r>
            <a:r>
              <a:rPr lang="it-IT" b="1" dirty="0">
                <a:solidFill>
                  <a:srgbClr val="0000FF"/>
                </a:solidFill>
              </a:rPr>
              <a:t>downstream</a:t>
            </a:r>
            <a:r>
              <a:rPr lang="it-IT" dirty="0"/>
              <a:t>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2E587E8-55D0-456C-874F-47BE149F9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" y="5733256"/>
            <a:ext cx="860107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83688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F8FC4D-40DB-46B3-B383-BCFB8463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Linee dedicate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52E3FA-D4C7-466C-B856-7DE303EB2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05000"/>
            <a:ext cx="7696200" cy="3684239"/>
          </a:xfrm>
        </p:spPr>
        <p:txBody>
          <a:bodyPr/>
          <a:lstStyle/>
          <a:p>
            <a:r>
              <a:rPr lang="it-IT" dirty="0"/>
              <a:t>Linee dedicate (</a:t>
            </a:r>
            <a:r>
              <a:rPr lang="it-IT" b="1" dirty="0" err="1">
                <a:solidFill>
                  <a:srgbClr val="0000FF"/>
                </a:solidFill>
              </a:rPr>
              <a:t>CDN</a:t>
            </a:r>
            <a:r>
              <a:rPr lang="it-IT" dirty="0"/>
              <a:t> a </a:t>
            </a:r>
            <a:r>
              <a:rPr lang="it-IT" b="1" dirty="0">
                <a:solidFill>
                  <a:srgbClr val="FF0000"/>
                </a:solidFill>
              </a:rPr>
              <a:t>Circuito Diretto Numerico</a:t>
            </a:r>
            <a:r>
              <a:rPr lang="it-IT" dirty="0"/>
              <a:t>), a larghezza di banda compresa tra </a:t>
            </a:r>
            <a:r>
              <a:rPr lang="it-IT" b="1" dirty="0">
                <a:solidFill>
                  <a:srgbClr val="0000FF"/>
                </a:solidFill>
              </a:rPr>
              <a:t>64 Kbps </a:t>
            </a:r>
            <a:r>
              <a:rPr lang="it-IT" dirty="0"/>
              <a:t>e </a:t>
            </a:r>
            <a:r>
              <a:rPr lang="it-IT" b="1" dirty="0">
                <a:solidFill>
                  <a:srgbClr val="0000FF"/>
                </a:solidFill>
              </a:rPr>
              <a:t>2,5 Gbps</a:t>
            </a:r>
          </a:p>
          <a:p>
            <a:r>
              <a:rPr lang="it-IT" dirty="0"/>
              <a:t>Permettono di collegare sedi diverse con linee dedicate (garanzia di </a:t>
            </a:r>
            <a:r>
              <a:rPr lang="it-IT" b="1" dirty="0">
                <a:solidFill>
                  <a:srgbClr val="FF0000"/>
                </a:solidFill>
              </a:rPr>
              <a:t>sicurezza</a:t>
            </a:r>
            <a:r>
              <a:rPr lang="it-IT" dirty="0"/>
              <a:t> e </a:t>
            </a:r>
            <a:r>
              <a:rPr lang="it-IT" b="1" dirty="0">
                <a:solidFill>
                  <a:srgbClr val="FF0000"/>
                </a:solidFill>
              </a:rPr>
              <a:t>elevate prestazioni</a:t>
            </a:r>
            <a:r>
              <a:rPr lang="it-IT" dirty="0"/>
              <a:t>)</a:t>
            </a:r>
          </a:p>
          <a:p>
            <a:r>
              <a:rPr lang="it-IT" dirty="0"/>
              <a:t>Molto </a:t>
            </a:r>
            <a:r>
              <a:rPr lang="it-IT" b="1" dirty="0">
                <a:solidFill>
                  <a:srgbClr val="FF0000"/>
                </a:solidFill>
              </a:rPr>
              <a:t>costose</a:t>
            </a:r>
          </a:p>
        </p:txBody>
      </p:sp>
    </p:spTree>
    <p:extLst>
      <p:ext uri="{BB962C8B-B14F-4D97-AF65-F5344CB8AC3E}">
        <p14:creationId xmlns:p14="http://schemas.microsoft.com/office/powerpoint/2010/main" val="1481515205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F8FC4D-40DB-46B3-B383-BCFB8463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Linee dedicate </a:t>
            </a:r>
            <a:r>
              <a:rPr lang="it-IT" dirty="0" err="1"/>
              <a:t>CDN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C16C97C-7B2F-4E6A-BEAA-16DF5EDB0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" y="2347912"/>
            <a:ext cx="829627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4347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6459D8-7EAD-4648-A037-9DB0E7C7C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Protocolli di comunicazione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98BEF0-1266-4C0F-B093-206FC9367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</a:t>
            </a:r>
            <a:r>
              <a:rPr lang="it-IT" b="1" dirty="0">
                <a:solidFill>
                  <a:srgbClr val="FF0000"/>
                </a:solidFill>
              </a:rPr>
              <a:t>protocolli</a:t>
            </a:r>
            <a:r>
              <a:rPr lang="it-IT" dirty="0"/>
              <a:t> sono un insieme ben definito di regole che permette lo scambio di informazioni tra sistemi informatici diversi: la loro condivisione consente ai dispositivi connessi di interagire tra di loro</a:t>
            </a:r>
          </a:p>
        </p:txBody>
      </p:sp>
    </p:spTree>
    <p:extLst>
      <p:ext uri="{BB962C8B-B14F-4D97-AF65-F5344CB8AC3E}">
        <p14:creationId xmlns:p14="http://schemas.microsoft.com/office/powerpoint/2010/main" val="3028141206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AF56E1-EDB8-425F-B3A1-D436F101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Scambio dati tra livelli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1DBE90-6C4B-4246-9B73-5C8037767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 livelli comunicano attraverso attraverso </a:t>
            </a:r>
            <a:r>
              <a:rPr lang="it-IT" b="1" dirty="0">
                <a:solidFill>
                  <a:srgbClr val="FF0000"/>
                </a:solidFill>
              </a:rPr>
              <a:t>interfacce</a:t>
            </a:r>
            <a:r>
              <a:rPr lang="it-IT" dirty="0"/>
              <a:t>, che minimizzano le informazioni da trasferire dopo che sono stati modificati di dati secondo le specifiche</a:t>
            </a:r>
          </a:p>
          <a:p>
            <a:r>
              <a:rPr lang="it-IT" dirty="0"/>
              <a:t>I dati scambiati attraverso l’interfaccia prendono il nome di </a:t>
            </a:r>
            <a:r>
              <a:rPr lang="it-IT" b="1" dirty="0" err="1">
                <a:solidFill>
                  <a:srgbClr val="0000FF"/>
                </a:solidFill>
              </a:rPr>
              <a:t>SDU</a:t>
            </a:r>
            <a:r>
              <a:rPr lang="it-IT" dirty="0"/>
              <a:t> (</a:t>
            </a:r>
            <a:r>
              <a:rPr lang="it-IT" b="1" dirty="0">
                <a:solidFill>
                  <a:srgbClr val="FF0000"/>
                </a:solidFill>
              </a:rPr>
              <a:t>Service Data Unit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3013028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theme/theme1.xml><?xml version="1.0" encoding="utf-8"?>
<a:theme xmlns:a="http://schemas.openxmlformats.org/drawingml/2006/main" name="slides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4000" tIns="45720" rIns="5400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pitchFamily="2" charset="2"/>
          <a:buNone/>
          <a:tabLst/>
          <a:defRPr kumimoji="0" lang="it-IT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4000" tIns="45720" rIns="5400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pitchFamily="2" charset="2"/>
          <a:buNone/>
          <a:tabLst/>
          <a:defRPr kumimoji="0" lang="it-IT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</Template>
  <TotalTime>0</TotalTime>
  <Words>2585</Words>
  <Application>Microsoft Office PowerPoint</Application>
  <PresentationFormat>Presentazione su schermo (4:3)</PresentationFormat>
  <Paragraphs>208</Paragraphs>
  <Slides>74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74</vt:i4>
      </vt:variant>
    </vt:vector>
  </HeadingPairs>
  <TitlesOfParts>
    <vt:vector size="79" baseType="lpstr">
      <vt:lpstr>Arial</vt:lpstr>
      <vt:lpstr>Wingdings</vt:lpstr>
      <vt:lpstr>Times New Roman</vt:lpstr>
      <vt:lpstr>Arial Black</vt:lpstr>
      <vt:lpstr>slides</vt:lpstr>
      <vt:lpstr>Unità di apprendimento 6</vt:lpstr>
      <vt:lpstr>Unità di apprendimento 6 Lezione 1</vt:lpstr>
      <vt:lpstr>In questa lezione impareremo:</vt:lpstr>
      <vt:lpstr>Mappa concettuale</vt:lpstr>
      <vt:lpstr>Le reti</vt:lpstr>
      <vt:lpstr>Architetture di rete</vt:lpstr>
      <vt:lpstr>Architetture di rete</vt:lpstr>
      <vt:lpstr>Protocolli di comunicazione</vt:lpstr>
      <vt:lpstr>Scambio dati tra livelli</vt:lpstr>
      <vt:lpstr>Il meccanismo a strati (o a livelli)</vt:lpstr>
      <vt:lpstr>Gli host</vt:lpstr>
      <vt:lpstr>Livelli del modello ISO/OSI</vt:lpstr>
      <vt:lpstr>Livello fisico</vt:lpstr>
      <vt:lpstr>Livello fisico</vt:lpstr>
      <vt:lpstr>Livello fisico</vt:lpstr>
      <vt:lpstr>Livello di collegamento (data link)</vt:lpstr>
      <vt:lpstr>Livello di collegamento: formato del frame </vt:lpstr>
      <vt:lpstr>Livello di collegamento: sintesi delle funzioni svolte</vt:lpstr>
      <vt:lpstr>Livello di rete (network)</vt:lpstr>
      <vt:lpstr>Livello di rete</vt:lpstr>
      <vt:lpstr>Livello di rete: sintesi delle funzioni</vt:lpstr>
      <vt:lpstr>Livello di trasporto (transport)</vt:lpstr>
      <vt:lpstr>Livello di trasporto (transport)</vt:lpstr>
      <vt:lpstr>Livello di trasporto (transport)</vt:lpstr>
      <vt:lpstr>Livello di trasporto (transport): funzioni in sintesi</vt:lpstr>
      <vt:lpstr>Livello di sessione</vt:lpstr>
      <vt:lpstr>Livello di sessione: sintesi delle funzioni</vt:lpstr>
      <vt:lpstr>Livello di presentazione</vt:lpstr>
      <vt:lpstr>Livello di presentazione (presentation layer)</vt:lpstr>
      <vt:lpstr>Livello di presentazione: sintesi delle funzioni</vt:lpstr>
      <vt:lpstr>Livello applicativo (application layer)</vt:lpstr>
      <vt:lpstr>Livello applicativo</vt:lpstr>
      <vt:lpstr>Livello applicativo: sintesi delle funzioni</vt:lpstr>
      <vt:lpstr>Architettura di rete TCP-IP</vt:lpstr>
      <vt:lpstr>Architettura TCP-IP e ISO-OSI</vt:lpstr>
      <vt:lpstr>Architettura TCP-IP e ISO-OSI</vt:lpstr>
      <vt:lpstr>Livello applicativo TCP/IP</vt:lpstr>
      <vt:lpstr>Protocolli del livello di applicazione del TCP/IP</vt:lpstr>
      <vt:lpstr>Livello di trasporto TCP/IP</vt:lpstr>
      <vt:lpstr>Livello di trasporto TCP/IP</vt:lpstr>
      <vt:lpstr>Livello Internet (livello IP)</vt:lpstr>
      <vt:lpstr>Comunicazione connectionless</vt:lpstr>
      <vt:lpstr>Livello Internet (livello IP)</vt:lpstr>
      <vt:lpstr>Livello di Host-rete</vt:lpstr>
      <vt:lpstr>Componenti base di una rete</vt:lpstr>
      <vt:lpstr>Componenti base di una rete</vt:lpstr>
      <vt:lpstr>Una rete è in genere formata da:</vt:lpstr>
      <vt:lpstr>Una rete è in genere formata da:</vt:lpstr>
      <vt:lpstr>Modelli di rete di sistemi informativi: mainframe</vt:lpstr>
      <vt:lpstr>Modelli di rete di sistemi informativi: client/server</vt:lpstr>
      <vt:lpstr>Modelli di rete di sistemi informativi: peer-to-peer</vt:lpstr>
      <vt:lpstr>Il cablaggio delle reti</vt:lpstr>
      <vt:lpstr>Cavo coassiale</vt:lpstr>
      <vt:lpstr>Doppino in rame (10BaseT)</vt:lpstr>
      <vt:lpstr>Fibra ottica</vt:lpstr>
      <vt:lpstr>I dispositivi di rete: schede di rete</vt:lpstr>
      <vt:lpstr>I dispositivi di rete: schede di rete WiFi</vt:lpstr>
      <vt:lpstr>Scheda di rete Ethernet e Wi-Fi</vt:lpstr>
      <vt:lpstr>Gli switch</vt:lpstr>
      <vt:lpstr>Gli switch</vt:lpstr>
      <vt:lpstr>Il pacchetto</vt:lpstr>
      <vt:lpstr>I router</vt:lpstr>
      <vt:lpstr>I router</vt:lpstr>
      <vt:lpstr>I router</vt:lpstr>
      <vt:lpstr>I router</vt:lpstr>
      <vt:lpstr>Le topologie di rete</vt:lpstr>
      <vt:lpstr>Topologia di rete Wireless</vt:lpstr>
      <vt:lpstr>Larghezza di banda</vt:lpstr>
      <vt:lpstr>Le collisioni e la banda</vt:lpstr>
      <vt:lpstr>VPN (Virtual Private Network)</vt:lpstr>
      <vt:lpstr>ADSL (Asymmetric Digital Subscriber Line)</vt:lpstr>
      <vt:lpstr>Suddivisione della banda ADSL</vt:lpstr>
      <vt:lpstr>Linee dedicate</vt:lpstr>
      <vt:lpstr>Linee dedicate CDN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Sistemi e reti</dc:title>
  <dc:creator>.</dc:creator>
  <cp:lastModifiedBy>Gabriel Rovesti</cp:lastModifiedBy>
  <cp:revision>701</cp:revision>
  <dcterms:created xsi:type="dcterms:W3CDTF">2007-11-01T08:11:31Z</dcterms:created>
  <dcterms:modified xsi:type="dcterms:W3CDTF">2024-03-06T17:29:04Z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ore">
    <vt:lpwstr>Elena Bianchi</vt:lpwstr>
  </property>
</Properties>
</file>