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60" r:id="rId3"/>
    <p:sldId id="262" r:id="rId4"/>
    <p:sldId id="261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9" r:id="rId21"/>
    <p:sldId id="282" r:id="rId22"/>
    <p:sldId id="283" r:id="rId23"/>
    <p:sldId id="280" r:id="rId24"/>
    <p:sldId id="281" r:id="rId25"/>
    <p:sldId id="284" r:id="rId26"/>
    <p:sldId id="285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/>
              <a:t>22/11/2023</a:t>
            </a:r>
            <a:endParaRPr lang="en-US" dirty="0"/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7448E7-5274-5BA4-DD09-A17FC962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55" y="1318076"/>
            <a:ext cx="6240023" cy="45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C6E00C-49D9-2D39-DA1C-32023CF9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3" y="1840611"/>
            <a:ext cx="2206228" cy="371619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1592448-5E6A-AA45-6226-949AE7D4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18" y="1840611"/>
            <a:ext cx="5554408" cy="37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A95C0A-2217-3949-63CE-52AC9DC9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18" y="1267485"/>
            <a:ext cx="3707194" cy="49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283371-D70B-FFAF-2C22-92AA1F27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47" y="1805830"/>
            <a:ext cx="6090724" cy="37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 - overloading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317657-740F-5025-C307-7A17F578E3C6}"/>
              </a:ext>
            </a:extLst>
          </p:cNvPr>
          <p:cNvSpPr txBox="1"/>
          <p:nvPr/>
        </p:nvSpPr>
        <p:spPr>
          <a:xfrm>
            <a:off x="274992" y="1392131"/>
            <a:ext cx="870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Ridefinizione: prendo i metodi ereditati della classe base e «ridefinisco» il comportamento, estendendolo per i miei interessi.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anche definito come «overloading» (sovraccarico):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ridefinizione del metodo nasconde sempre tutte le versioni «ridefinite prima» del metodo e «prendiamo quella che si serve» con scoping: </a:t>
            </a:r>
            <a:r>
              <a:rPr lang="it-IT" i="1" dirty="0"/>
              <a:t>name hiding rule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1BE9DE-3829-5854-111E-4C067C96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9" y="3851835"/>
            <a:ext cx="717104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 - overloading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D606DF-096A-A2F2-8C3A-6878E213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05" y="1391580"/>
            <a:ext cx="4972321" cy="46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A276B6-69C8-4BA2-69C3-0C0CAEF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782542"/>
            <a:ext cx="3848433" cy="36731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92762-36BD-4FCC-AF92-AE36C7F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91" y="2563659"/>
            <a:ext cx="461050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A276B6-69C8-4BA2-69C3-0C0CAEF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782542"/>
            <a:ext cx="3848433" cy="36731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92762-36BD-4FCC-AF92-AE36C7F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84" y="2064901"/>
            <a:ext cx="4610500" cy="21109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599C534-2875-0BB8-10E2-69E808C3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57" y="4523685"/>
            <a:ext cx="131075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811BAA-979D-AC93-DE25-1E57B31F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8" y="1824851"/>
            <a:ext cx="3391194" cy="32082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C5D1B2-7DBE-B1F9-121E-B4B8CAF6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57" y="1832471"/>
            <a:ext cx="1844200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811BAA-979D-AC93-DE25-1E57B31F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8" y="1824851"/>
            <a:ext cx="3391194" cy="32082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D158C6-28D0-4F0A-8B18-D3C72247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98" y="1824851"/>
            <a:ext cx="261388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787D48-6E43-A824-6990-A14E7C32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770422"/>
            <a:ext cx="4179286" cy="35706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5158585" y="1609415"/>
            <a:ext cx="3805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orario</a:t>
            </a:r>
            <a:r>
              <a:rPr lang="it-IT" dirty="0"/>
              <a:t>: classe base/superclasse/supertipo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dataora</a:t>
            </a:r>
            <a:r>
              <a:rPr lang="it-IT" dirty="0"/>
              <a:t>: classe derivata/sottoclasse/sottotipo</a:t>
            </a:r>
          </a:p>
          <a:p>
            <a:endParaRPr lang="it-IT" dirty="0"/>
          </a:p>
          <a:p>
            <a:r>
              <a:rPr lang="it-IT" dirty="0"/>
              <a:t>Tutti i membri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orario</a:t>
            </a:r>
            <a:r>
              <a:rPr lang="it-IT" dirty="0"/>
              <a:t> sono ereditati da dataora.</a:t>
            </a:r>
          </a:p>
          <a:p>
            <a:endParaRPr lang="it-IT" dirty="0"/>
          </a:p>
          <a:p>
            <a:r>
              <a:rPr lang="it-IT" dirty="0"/>
              <a:t>Ogni oggetto della classe derivata è utilizzabile anche come oggetto della classe base.</a:t>
            </a:r>
          </a:p>
          <a:p>
            <a:endParaRPr lang="it-IT" dirty="0"/>
          </a:p>
          <a:p>
            <a:r>
              <a:rPr lang="it-IT" dirty="0"/>
              <a:t>Relazione </a:t>
            </a:r>
            <a:r>
              <a:rPr lang="it-IT" i="1" dirty="0"/>
              <a:t>is-a</a:t>
            </a:r>
            <a:r>
              <a:rPr lang="it-IT" dirty="0"/>
              <a:t>: Dataora «è un» orario (relazione di </a:t>
            </a:r>
            <a:r>
              <a:rPr lang="it-IT" i="1" dirty="0"/>
              <a:t>subtyping</a:t>
            </a:r>
            <a:r>
              <a:rPr lang="it-IT" dirty="0"/>
              <a:t>) e sarà suo </a:t>
            </a:r>
            <a:r>
              <a:rPr lang="it-IT" i="1" dirty="0"/>
              <a:t>sottooggetto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Costruttori nelle classi derivate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/>
              <p:nvPr/>
            </p:nvSpPr>
            <p:spPr>
              <a:xfrm>
                <a:off x="274992" y="1980607"/>
                <a:ext cx="87094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Viene sempre invocato per primo il </a:t>
                </a:r>
                <a:r>
                  <a:rPr lang="it-IT" i="1" dirty="0"/>
                  <a:t>costruttore della classe base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Successivamente, viene eseguito il </a:t>
                </a:r>
                <a:r>
                  <a:rPr lang="it-IT" i="1" dirty="0"/>
                  <a:t>costruttore proprio della classe derivata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Infine, viene eseguito il corpo del costruttore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r>
                  <a:rPr lang="it-IT" dirty="0"/>
                  <a:t>Per quanto riguarda il costruttore standard:</a:t>
                </a:r>
              </a:p>
              <a:p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il costruttore di default della classe base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 costruttori di default per tutti i campi dati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2" y="1980607"/>
                <a:ext cx="8709434" cy="3139321"/>
              </a:xfrm>
              <a:prstGeom prst="rect">
                <a:avLst/>
              </a:prstGeom>
              <a:blipFill>
                <a:blip r:embed="rId2"/>
                <a:stretch>
                  <a:fillRect l="-560" t="-1165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8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Distruttori nelle classi derivate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/>
              <p:nvPr/>
            </p:nvSpPr>
            <p:spPr>
              <a:xfrm>
                <a:off x="274992" y="1859339"/>
                <a:ext cx="87094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Viene sempre invocato per primo il </a:t>
                </a:r>
                <a:r>
                  <a:rPr lang="it-IT" i="1" dirty="0"/>
                  <a:t>distruttore della classe base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Successivamente, viene eseguito il </a:t>
                </a:r>
                <a:r>
                  <a:rPr lang="it-IT" i="1" dirty="0"/>
                  <a:t>distruttore proprio della classe derivata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Infine, viene eseguito il corpo del costruttore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r>
                  <a:rPr lang="it-IT" dirty="0"/>
                  <a:t>Per quanto riguarda il distruttore standard:</a:t>
                </a:r>
              </a:p>
              <a:p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il distruttore di default della classe base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 distruttori di default per tutti i campi dati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2" y="1859339"/>
                <a:ext cx="8709434" cy="3139321"/>
              </a:xfrm>
              <a:prstGeom prst="rect">
                <a:avLst/>
              </a:prstGeom>
              <a:blipFill>
                <a:blip r:embed="rId2"/>
                <a:stretch>
                  <a:fillRect l="-560" t="-971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3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Assegnazione con comportamento standard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B58651-E62A-C10A-7E11-23B60959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1" y="2056273"/>
            <a:ext cx="3535986" cy="24919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88BC42-CD89-F544-6B45-263FE334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88" y="1516214"/>
            <a:ext cx="477053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6B1819-6FB6-E822-4954-4D66DD3D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1" y="1260547"/>
            <a:ext cx="2795052" cy="510464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65DC89-B98F-3464-F745-D30AB0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007" y="1557245"/>
            <a:ext cx="2766300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6B1819-6FB6-E822-4954-4D66DD3D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42" y="1260547"/>
            <a:ext cx="2795052" cy="510464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65DC89-B98F-3464-F745-D30AB0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05" y="1260547"/>
            <a:ext cx="2766300" cy="40694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AC572AC-1B13-63FD-FE3C-1A4D2E42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008" y="5500364"/>
            <a:ext cx="310922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0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591E73-C234-D7C6-E7E5-229E1C7E0816}"/>
              </a:ext>
            </a:extLst>
          </p:cNvPr>
          <p:cNvSpPr txBox="1"/>
          <p:nvPr/>
        </p:nvSpPr>
        <p:spPr>
          <a:xfrm>
            <a:off x="274992" y="1383078"/>
            <a:ext cx="870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fare in modo che quando il parametro è passato per riferimento, l’associazione tra oggetto di invocazione e metodo da invocare sia effettuata a tempo di invocazione. In questo senso, usiamo i metodi </a:t>
            </a:r>
            <a:r>
              <a:rPr lang="it-IT" i="1" dirty="0"/>
              <a:t>virtual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15CF6F1-D4D6-82C8-AF0F-B34DE674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76" y="2402905"/>
            <a:ext cx="5131792" cy="37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Overriding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591E73-C234-D7C6-E7E5-229E1C7E0816}"/>
              </a:ext>
            </a:extLst>
          </p:cNvPr>
          <p:cNvSpPr txBox="1"/>
          <p:nvPr/>
        </p:nvSpPr>
        <p:spPr>
          <a:xfrm>
            <a:off x="274992" y="1383078"/>
            <a:ext cx="8709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ridefinizione di un metodo virtuale viene definita </a:t>
            </a:r>
            <a:r>
              <a:rPr lang="it-IT" u="sng" dirty="0"/>
              <a:t>overriding</a:t>
            </a:r>
            <a:r>
              <a:rPr lang="it-IT" dirty="0"/>
              <a:t>.</a:t>
            </a:r>
          </a:p>
          <a:p>
            <a:r>
              <a:rPr lang="it-IT" dirty="0"/>
              <a:t>Si tratta del cosiddetto </a:t>
            </a:r>
            <a:r>
              <a:rPr lang="it-IT" i="1" dirty="0"/>
              <a:t>legame dinamico (dynamic/late binding</a:t>
            </a:r>
            <a:r>
              <a:rPr lang="it-IT" dirty="0"/>
              <a:t>), quindi «associazione fatta a tempo di invocazione tra puntatore ed oggetto invocato».</a:t>
            </a:r>
          </a:p>
          <a:p>
            <a:endParaRPr lang="it-IT" dirty="0"/>
          </a:p>
          <a:p>
            <a:r>
              <a:rPr lang="it-IT" dirty="0"/>
              <a:t>In questo caso, occorre avere: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Identica segnatura (tipo di ritorno e const incluso)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lista argomenti identica ma cambia il tipo di ritorno </a:t>
            </a:r>
            <a:r>
              <a:rPr lang="it-IT" dirty="0">
                <a:sym typeface="Wingdings" panose="05000000000000000000" pitchFamily="2" charset="2"/>
              </a:rPr>
              <a:t>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Nota: alle volte, essendo che le gerarchie sono estese, è possibile «cambiare più forme» (si hanno a disposizione varie classi)  tipo </a:t>
            </a:r>
            <a:r>
              <a:rPr lang="it-IT" i="1" dirty="0">
                <a:sym typeface="Wingdings" panose="05000000000000000000" pitchFamily="2" charset="2"/>
              </a:rPr>
              <a:t>covariante </a:t>
            </a:r>
            <a:r>
              <a:rPr lang="it-IT" dirty="0">
                <a:sym typeface="Wingdings" panose="05000000000000000000" pitchFamily="2" charset="2"/>
              </a:rPr>
              <a:t>(da A, magari vado a B oppure a C)</a:t>
            </a:r>
            <a:r>
              <a:rPr lang="it-IT" dirty="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8120AF-A7DB-5145-3BC3-1B40CF78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36" y="3429000"/>
            <a:ext cx="536494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9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Modellazione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CB80FB-D07C-F354-A9F5-DAC332A1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1" y="1416757"/>
            <a:ext cx="8095658" cy="44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37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04CCD8D-9D74-878F-ED4F-A3C90151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450"/>
            <a:ext cx="9144000" cy="9271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996C497-D2D0-5446-E131-9A04CFA3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4" y="4147249"/>
            <a:ext cx="8633851" cy="16394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66E12-0122-D7F8-DAC9-95318FCD2099}"/>
              </a:ext>
            </a:extLst>
          </p:cNvPr>
          <p:cNvSpPr txBox="1"/>
          <p:nvPr/>
        </p:nvSpPr>
        <p:spPr>
          <a:xfrm>
            <a:off x="373626" y="1868604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</a:t>
            </a:r>
            <a:r>
              <a:rPr lang="it-IT" i="1" dirty="0"/>
              <a:t>dispatching</a:t>
            </a:r>
            <a:r>
              <a:rPr lang="it-IT" dirty="0"/>
              <a:t> si riferisce solo all'azione di trovare la funzione giusta da chiamare. Nel caso generale, quando si definisce un metodo all'interno di una classe</a:t>
            </a:r>
          </a:p>
        </p:txBody>
      </p:sp>
    </p:spTree>
    <p:extLst>
      <p:ext uri="{BB962C8B-B14F-4D97-AF65-F5344CB8AC3E}">
        <p14:creationId xmlns:p14="http://schemas.microsoft.com/office/powerpoint/2010/main" val="30018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AC018A-7823-7A76-21EB-C3A3391F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" y="1416266"/>
            <a:ext cx="3734124" cy="44580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A1DE720-02B9-32E8-83E7-ECC13B6A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0" y="2334555"/>
            <a:ext cx="3817951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398353" y="1609415"/>
            <a:ext cx="8566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senso, si comincia a parlare di </a:t>
            </a:r>
            <a:r>
              <a:rPr lang="it-IT" b="1" dirty="0"/>
              <a:t>gerarchie</a:t>
            </a:r>
            <a:r>
              <a:rPr lang="it-IT" i="1" dirty="0"/>
              <a:t>.</a:t>
            </a:r>
          </a:p>
          <a:p>
            <a:r>
              <a:rPr lang="it-IT" dirty="0"/>
              <a:t>Possiamo classificare i sottotipi </a:t>
            </a:r>
            <a:r>
              <a:rPr lang="it-IT" i="1" dirty="0"/>
              <a:t>diretti </a:t>
            </a:r>
            <a:r>
              <a:rPr lang="it-IT" dirty="0"/>
              <a:t>(subito derivati) da quelli </a:t>
            </a:r>
            <a:r>
              <a:rPr lang="it-IT" i="1" dirty="0"/>
              <a:t>indiretti </a:t>
            </a:r>
            <a:r>
              <a:rPr lang="it-IT" dirty="0"/>
              <a:t>(vari gradi di derivazione).</a:t>
            </a:r>
          </a:p>
          <a:p>
            <a:endParaRPr lang="it-IT" dirty="0"/>
          </a:p>
          <a:p>
            <a:r>
              <a:rPr lang="it-IT" dirty="0"/>
              <a:t>Inoltre, l’ereditarietà è utilizzata per: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Estensione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dataora &lt;: orario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Specializzazione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QButton :&lt; QComponent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 &lt;: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Riutilizzo di codice</a:t>
            </a:r>
          </a:p>
        </p:txBody>
      </p:sp>
      <p:pic>
        <p:nvPicPr>
          <p:cNvPr id="1026" name="Picture 2" descr="Polymorphism in Java with Example Program">
            <a:extLst>
              <a:ext uri="{FF2B5EF4-FFF2-40B4-BE49-F238E27FC236}">
                <a16:creationId xmlns:a16="http://schemas.microsoft.com/office/drawing/2014/main" id="{FAE1B179-C187-AE36-60AB-08605839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82" y="2734416"/>
            <a:ext cx="3286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7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37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304F0F-D1A7-D763-9240-EF5FF95D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" y="1588610"/>
            <a:ext cx="762066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3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Distruttore virtuale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AEB2A6-F7DC-3150-FD2D-73775A3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73" y="2671416"/>
            <a:ext cx="2337043" cy="13930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D2B63-06DF-1D88-0C9D-C5BED82D295E}"/>
              </a:ext>
            </a:extLst>
          </p:cNvPr>
          <p:cNvSpPr txBox="1"/>
          <p:nvPr/>
        </p:nvSpPr>
        <p:spPr>
          <a:xfrm>
            <a:off x="412955" y="1669151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Avendo D classe derivata da B, consideriamo il seguente caso: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 sottooggetto di 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93F54C-7B74-3B52-127A-8AB9D270C470}"/>
              </a:ext>
            </a:extLst>
          </p:cNvPr>
          <p:cNvSpPr txBox="1"/>
          <p:nvPr/>
        </p:nvSpPr>
        <p:spPr>
          <a:xfrm>
            <a:off x="412955" y="4589572"/>
            <a:ext cx="8318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il tipo statico dell'oggetto da cancellare è diverso dal suo tipo dinamico, il tipo statico deve essere una classe base del tipo dinamico dell'oggetto da cancellare e il tipo statico deve avere un </a:t>
            </a:r>
            <a:r>
              <a:rPr lang="it-IT" u="sng" dirty="0"/>
              <a:t>distruttore virtuale </a:t>
            </a:r>
            <a:r>
              <a:rPr lang="it-IT" dirty="0"/>
              <a:t>o il comportamento è </a:t>
            </a:r>
            <a:r>
              <a:rPr lang="it-IT" i="1" dirty="0"/>
              <a:t>indefinito</a:t>
            </a:r>
            <a:r>
              <a:rPr lang="it-IT" dirty="0"/>
              <a:t>.</a:t>
            </a:r>
          </a:p>
          <a:p>
            <a:r>
              <a:rPr lang="it-IT" dirty="0"/>
              <a:t>Questo porta a possibili leak di memoria e risorse.</a:t>
            </a:r>
          </a:p>
        </p:txBody>
      </p:sp>
    </p:spTree>
    <p:extLst>
      <p:ext uri="{BB962C8B-B14F-4D97-AF65-F5344CB8AC3E}">
        <p14:creationId xmlns:p14="http://schemas.microsoft.com/office/powerpoint/2010/main" val="267226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Distruttore virtuale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61058E-EFEE-DBE3-4D8F-726B82A6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48" y="1862979"/>
            <a:ext cx="4732885" cy="37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6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0059FE-AF93-B0EA-A89F-F1482979C908}"/>
              </a:ext>
            </a:extLst>
          </p:cNvPr>
          <p:cNvSpPr txBox="1"/>
          <p:nvPr/>
        </p:nvSpPr>
        <p:spPr>
          <a:xfrm>
            <a:off x="412955" y="1679224"/>
            <a:ext cx="8318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classe </a:t>
            </a:r>
            <a:r>
              <a:rPr lang="it-IT" u="sng" dirty="0"/>
              <a:t>astratta</a:t>
            </a:r>
            <a:r>
              <a:rPr lang="it-IT" dirty="0"/>
              <a:t> è una classe per la quale uno o più metodi sono dichiarati ma non definiti, il che significa che il compilatore sa che questi metodi fanno parte della classe, ma non quale codice eseguire per quel metodo.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Questi sono chiamati metodi astratti (o virtuali puri)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1E8E56-F1BA-C2EE-29A9-16014E0E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19" y="3429000"/>
            <a:ext cx="3595158" cy="16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2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37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275EAE-1C3C-4970-116C-05C4ADC863FE}"/>
              </a:ext>
            </a:extLst>
          </p:cNvPr>
          <p:cNvSpPr txBox="1"/>
          <p:nvPr/>
        </p:nvSpPr>
        <p:spPr>
          <a:xfrm>
            <a:off x="412955" y="1312605"/>
            <a:ext cx="8318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 poter utilizzare effettivamente il metodo </a:t>
            </a:r>
            <a:r>
              <a:rPr lang="it-IT" i="1" dirty="0"/>
              <a:t>draw</a:t>
            </a:r>
            <a:r>
              <a:rPr lang="it-IT" dirty="0"/>
              <a:t>, è necessario derivare da questa classe astratta delle classi che implementino il metodo </a:t>
            </a:r>
            <a:r>
              <a:rPr lang="it-IT" i="1" dirty="0"/>
              <a:t>draw</a:t>
            </a:r>
            <a:r>
              <a:rPr lang="it-IT" dirty="0"/>
              <a:t>, rendendo le classi concrete: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C40E8E-0F0C-1068-F56C-6BF125D9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54" y="2088449"/>
            <a:ext cx="4975372" cy="4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45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35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B2243F-6A1A-7EDD-0385-460ED8C8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3" y="1294282"/>
            <a:ext cx="4359018" cy="31092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462D70-3BB6-E185-ED3C-6BCDFE8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0" y="2848896"/>
            <a:ext cx="5723116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 e polimorfismo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199176" y="1491719"/>
            <a:ext cx="870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relazioni vengono convertite in puntatori/riferimenti in modo </a:t>
            </a:r>
            <a:r>
              <a:rPr lang="it-IT" b="1" dirty="0"/>
              <a:t>polimorfo</a:t>
            </a:r>
            <a:r>
              <a:rPr lang="it-IT" b="1" i="1" dirty="0"/>
              <a:t> </a:t>
            </a:r>
            <a:r>
              <a:rPr lang="it-IT" dirty="0"/>
              <a:t>(cambiando tipo a seconda del tipo di contesto).</a:t>
            </a:r>
          </a:p>
          <a:p>
            <a:endParaRPr lang="it-IT" dirty="0"/>
          </a:p>
          <a:p>
            <a:r>
              <a:rPr lang="it-IT" dirty="0"/>
              <a:t>Possiamo distinguere: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tipi </a:t>
            </a:r>
            <a:r>
              <a:rPr lang="it-IT" u="sng" dirty="0"/>
              <a:t>statici</a:t>
            </a:r>
            <a:r>
              <a:rPr lang="it-IT" dirty="0"/>
              <a:t> – determinati univocamente a tempo di invocazione (a sx dell’uguale)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tipi </a:t>
            </a:r>
            <a:r>
              <a:rPr lang="it-IT" u="sng" dirty="0"/>
              <a:t>dinamici</a:t>
            </a:r>
            <a:r>
              <a:rPr lang="it-IT" dirty="0"/>
              <a:t> – determinati a runtime a seconda del contesto (a dx dell’uguale «se serve»)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1C8E0D-6053-08C4-DD4F-C7E9BAEA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1" y="4111537"/>
            <a:ext cx="3664702" cy="13633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5132A4-1052-DD68-E1AD-7109DCE1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" y="3924600"/>
            <a:ext cx="4229328" cy="17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274992" y="1419291"/>
            <a:ext cx="8709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classe derivata ha accesso alla parte privata della classe base? No.</a:t>
            </a:r>
          </a:p>
          <a:p>
            <a:endParaRPr lang="it-IT" dirty="0"/>
          </a:p>
          <a:p>
            <a:r>
              <a:rPr lang="it-IT" dirty="0"/>
              <a:t>Possiamo usare la keyword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it-IT" dirty="0"/>
              <a:t>per rendere inaccessibile all’esterno le variabili ma farle vedere alle sottoclassi.</a:t>
            </a: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In questo modo, definiamo quali dati vogliamo rendere visibili all’esterno.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6B8B20-A25B-6E20-2AE2-1F1B7741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20" y="2830666"/>
            <a:ext cx="2506805" cy="17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065885-78B0-C65D-E1AC-3B2BB3F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6" y="1237381"/>
            <a:ext cx="4065006" cy="28743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54E12C-13F0-5ED2-1AE9-BE5132A2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4" y="4152755"/>
            <a:ext cx="5771064" cy="19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274992" y="1419291"/>
            <a:ext cx="87094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Esistono diversi tipi di derivazione (tendenzialmente, si usa quella pubblica).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i="1" dirty="0"/>
              <a:t>Note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Derivazioni protette e private </a:t>
            </a:r>
            <a:r>
              <a:rPr lang="it-IT" u="sng" dirty="0"/>
              <a:t>non supportano</a:t>
            </a:r>
            <a:r>
              <a:rPr lang="it-IT" dirty="0"/>
              <a:t> l’ereditarietà di tipo (e non inducono conversioni implicite; la derivazione pubblica le permette).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membri protetti rappresentano comunque una violazione dell’information hiding.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L’ereditarietà privata significa semplicemente «esporre solo alcuni campi della classe base controllando precisamente a quali campi voglio accedere»</a:t>
            </a: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00D3D3-6B30-50AA-7E8C-1E63927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3" y="1909854"/>
            <a:ext cx="7860633" cy="16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9353B5-1E54-829A-5B96-883A95A2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1" y="1828173"/>
            <a:ext cx="3684399" cy="3675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B4F72C-380D-5DB8-D327-19A1EE4C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45" y="1828173"/>
            <a:ext cx="3576829" cy="3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63D8A-DA8F-63DD-A8F2-C67AE43E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3" y="1489869"/>
            <a:ext cx="4018433" cy="4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4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1000</Words>
  <Application>Microsoft Office PowerPoint</Application>
  <PresentationFormat>Presentazione su schermo (4:3)</PresentationFormat>
  <Paragraphs>177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Tema di Office</vt:lpstr>
      <vt:lpstr>Tutorato 4</vt:lpstr>
      <vt:lpstr>Ereditarietà</vt:lpstr>
      <vt:lpstr>Ereditarietà</vt:lpstr>
      <vt:lpstr>Ereditarietà e polimorfismo</vt:lpstr>
      <vt:lpstr>protected</vt:lpstr>
      <vt:lpstr>protected</vt:lpstr>
      <vt:lpstr>Tipi di ereditarietà</vt:lpstr>
      <vt:lpstr>Tipi di ereditarietà</vt:lpstr>
      <vt:lpstr>Tipi di ereditarietà</vt:lpstr>
      <vt:lpstr>Tipi di ereditarietà</vt:lpstr>
      <vt:lpstr>Tipi di ereditarietà</vt:lpstr>
      <vt:lpstr>Tipi di ereditarietà</vt:lpstr>
      <vt:lpstr>Ridefinizione</vt:lpstr>
      <vt:lpstr>Ridefinizione - overloading</vt:lpstr>
      <vt:lpstr>Ridefinizione - overloading</vt:lpstr>
      <vt:lpstr>Esercizio 1 – Cosa Stampa</vt:lpstr>
      <vt:lpstr>Esercizio 1 – Soluzione</vt:lpstr>
      <vt:lpstr>Esercizio 2 – Cosa Stampa</vt:lpstr>
      <vt:lpstr>Esercizio 2 – Soluzione</vt:lpstr>
      <vt:lpstr>Costruttori nelle classi derivate</vt:lpstr>
      <vt:lpstr>Distruttori nelle classi derivate</vt:lpstr>
      <vt:lpstr>Assegnazione con comportamento standard</vt:lpstr>
      <vt:lpstr>Esercizio 3 – Cosa Stampa</vt:lpstr>
      <vt:lpstr>Esercizio 3 – Soluzione</vt:lpstr>
      <vt:lpstr>virtual</vt:lpstr>
      <vt:lpstr>Overriding</vt:lpstr>
      <vt:lpstr>Esercizio 4: Modellazione</vt:lpstr>
      <vt:lpstr>Late binding/Dynamic dispatch</vt:lpstr>
      <vt:lpstr>Late binding/Dynamic dispatch</vt:lpstr>
      <vt:lpstr>Late binding/Dynamic dispatch</vt:lpstr>
      <vt:lpstr>Distruttore virtuale</vt:lpstr>
      <vt:lpstr>Distruttore virtuale</vt:lpstr>
      <vt:lpstr>Classi astratte e classi concrete</vt:lpstr>
      <vt:lpstr>Classi astratte e classi concrete</vt:lpstr>
      <vt:lpstr>Classi astratte e classi concrete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125</cp:revision>
  <dcterms:created xsi:type="dcterms:W3CDTF">2023-10-16T19:00:43Z</dcterms:created>
  <dcterms:modified xsi:type="dcterms:W3CDTF">2023-11-20T19:37:17Z</dcterms:modified>
</cp:coreProperties>
</file>