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70" r:id="rId12"/>
    <p:sldId id="256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0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Stile chiaro 3 - Color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le chiaro 3 - Color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Stile medio 1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ile medio 1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708" autoAdjust="0"/>
    <p:restoredTop sz="86790" autoAdjust="0"/>
  </p:normalViewPr>
  <p:slideViewPr>
    <p:cSldViewPr snapToGrid="0" showGuides="1">
      <p:cViewPr varScale="1">
        <p:scale>
          <a:sx n="129" d="100"/>
          <a:sy n="129" d="100"/>
        </p:scale>
        <p:origin x="408" y="20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11.xml"/><Relationship Id="rId5" Type="http://schemas.openxmlformats.org/officeDocument/2006/relationships/slide" Target="slides/slide10.xml"/><Relationship Id="rId4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800" b="0" i="0" dirty="0">
                <a:latin typeface="Arial" panose="020B0604020202020204" pitchFamily="34" charset="0"/>
                <a:ea typeface="Verdana" panose="020B0604030504040204" pitchFamily="34" charset="0"/>
              </a:rPr>
              <a:t>Titolo del grafico</a:t>
            </a:r>
          </a:p>
        </c:rich>
      </c:tx>
      <c:layout>
        <c:manualLayout>
          <c:xMode val="edge"/>
          <c:yMode val="edge"/>
          <c:x val="0.38569203115638107"/>
          <c:y val="1.89683601777947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F9-D746-B265-B071D229700A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F9-D746-B265-B071D229700A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F9-D746-B265-B071D22970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7569560"/>
        <c:axId val="537565624"/>
      </c:barChart>
      <c:catAx>
        <c:axId val="537569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37565624"/>
        <c:crosses val="autoZero"/>
        <c:auto val="1"/>
        <c:lblAlgn val="ctr"/>
        <c:lblOffset val="100"/>
        <c:noMultiLvlLbl val="0"/>
      </c:catAx>
      <c:valAx>
        <c:axId val="537565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37569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17132-047A-4C30-97AD-7733762F554B}" type="datetimeFigureOut">
              <a:rPr lang="it-IT" smtClean="0"/>
              <a:t>15/02/23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6B536-9FA3-4940-8C9D-ED9264FA1E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2644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DE886-1573-40AC-9E09-050F9AC625A5}" type="datetimeFigureOut">
              <a:rPr lang="it-IT" smtClean="0"/>
              <a:t>15/02/23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491ED-56D3-4375-977F-FA3F9F1C0D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915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491ED-56D3-4375-977F-FA3F9F1C0D1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265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Video: in questo caso è stato inserito un brano musicale, solo a titolo di esempio.</a:t>
            </a:r>
          </a:p>
          <a:p>
            <a:r>
              <a:rPr lang="it-IT" dirty="0"/>
              <a:t>Nel caso di un video con un oratore, è necessaria l’attivazione di sottotitoli. Per attivare i sottotitoli su un video di </a:t>
            </a:r>
            <a:r>
              <a:rPr lang="it-IT" dirty="0" err="1"/>
              <a:t>Youtube</a:t>
            </a:r>
            <a:r>
              <a:rPr lang="it-IT" dirty="0"/>
              <a:t>, all’interno della finestra del video, cliccare sull’apposita icona in basso a destra.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491ED-56D3-4375-977F-FA3F9F1C0D1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8457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491ED-56D3-4375-977F-FA3F9F1C0D1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6586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491ED-56D3-4375-977F-FA3F9F1C0D1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7032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Preferire un carattere sans serif come Arial, </a:t>
            </a:r>
            <a:r>
              <a:rPr lang="it-IT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Helvetica</a:t>
            </a: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Verdana. Font consigliabile da 30 a 40 </a:t>
            </a:r>
            <a:r>
              <a:rPr lang="it-IT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</a:t>
            </a: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Allineare i testi a sinistra, non giustificarli.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Utilizzare non più di tre blocchi di informazione per diapositiva.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 evidenziare titoli o parole chiave, prediligere l’uso del grassetto a corsivo o colori. 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Evitare ombre, sfumature e gradazioni di grigio.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Prestare attenzione al contrasto tra sfondo e testo. Prediligere testo nero su sfondo bianco.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491ED-56D3-4375-977F-FA3F9F1C0D1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4332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aseline="0" dirty="0"/>
              <a:t>Per facilitare la lettura di elenchi da parte della sintesi vocale, u</a:t>
            </a:r>
            <a:r>
              <a:rPr lang="it-IT" dirty="0"/>
              <a:t>tilizzare</a:t>
            </a:r>
            <a:r>
              <a:rPr lang="it-IT" baseline="0" dirty="0"/>
              <a:t> sempre i modelli di elenco forniti dal programma. Quindi non realizzare elenchi solamente inserendo trattini, numeri o punti.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491ED-56D3-4375-977F-FA3F9F1C0D1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0678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Quando viene inserita una tabella,</a:t>
            </a:r>
            <a:r>
              <a:rPr lang="it-IT" baseline="0" dirty="0"/>
              <a:t> in modo che una sintesi vocale la possa leggere  correttamente, selezionare l’intera tabella. Sarà visualizzato sulla barra in alto il menù «Strumenti tabella», selezionare «Righe di intestazione» dal menù «Progettazione».</a:t>
            </a:r>
          </a:p>
          <a:p>
            <a:r>
              <a:rPr lang="it-IT" baseline="0" dirty="0"/>
              <a:t>Per Mac: selezionando la tabella comparirà nella barra in alto «Struttura Tabella», cliccare su «Struttura Tabella» e sulla barra a sinistra selezionare «Con riga di intestazione».</a:t>
            </a:r>
          </a:p>
          <a:p>
            <a:r>
              <a:rPr lang="it-IT" baseline="0" dirty="0"/>
              <a:t>Alcune sintesi vocali leggono correttamente la tabella nel formato .ppt, altre funzionano correttamente convertendo il file in PDF.</a:t>
            </a:r>
          </a:p>
          <a:p>
            <a:r>
              <a:rPr lang="it-IT" baseline="0" dirty="0"/>
              <a:t>Utilizzare una slide aggiuntiva, 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successiva alla Tabella, in cui presentare le informazioni principali della tabella in un breve testo (paragrafo o punti elenco).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491ED-56D3-4375-977F-FA3F9F1C0D1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2122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Quando</a:t>
            </a:r>
            <a:r>
              <a:rPr lang="it-IT" baseline="0" dirty="0"/>
              <a:t> viene inserita una formula, manualmente o mediante un’immagine, dev’essere inserito un testo alternativo che consenta ad una sintesi vocale di leggerla, procedendo in questo modo: cliccare con tasto destro sul campo in cui è inserita la formula, dal menù selezionare «Formato immagine». Si apre il menù a destra e si clicca sull’icona «Dimensioni e Proprietà», si clicca su «Testo Alternativo» e si inserisce la descrizione della formula per intero come da esempio.</a:t>
            </a:r>
          </a:p>
          <a:p>
            <a:r>
              <a:rPr lang="it-IT" baseline="0" dirty="0"/>
              <a:t>Per Mac: per inserire testo alternativo cliccare con tasto destro sull’immagine, dal menu selezionare «Testo Alternativo». Si apre una finestra dove è possibile inserire il testo alternativo.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491ED-56D3-4375-977F-FA3F9F1C0D1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1861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Quando</a:t>
            </a:r>
            <a:r>
              <a:rPr lang="it-IT" baseline="0" dirty="0"/>
              <a:t> viene rappresentata una formula chimica mediante un’immagine, dev’essere inserito un testo alternativo che consenta ad una sintesi vocale di leggerla, procedendo in questo modo: cliccare con tasto destro sul campo in cui è inserita la formula, dal menù selezionare «Formato immagine», si apre il menù a destra e si clicca sull’icona «Dimensioni e Proprietà», si clicca su «Testo Alternativo» e si inserisce la descrizione della formula per intero.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aseline="0" dirty="0"/>
              <a:t>Per Mac: per inserire testo alternativo cliccare con tasto destro sull’immagine, dal menu selezionare «Testo Alternativo», si apre una finestra dove è possibile inserire la descrizione della formula .</a:t>
            </a: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491ED-56D3-4375-977F-FA3F9F1C0D1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8454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Quando viene inserito un grafico, va sempre spiegato inserendo</a:t>
            </a:r>
            <a:r>
              <a:rPr lang="it-IT" baseline="0" dirty="0"/>
              <a:t> la tabella di dati, meglio se in una diapositiva successiva, in modo che una sintesi vocale possa leggere i dati che lo costituiscono.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aseline="0" dirty="0"/>
              <a:t>Può essere 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impiegata la funzione «Testo alternativo» per inserire una descrizione sintetica del grafico.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491ED-56D3-4375-977F-FA3F9F1C0D1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713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Quando viene inserito un grafico, va sempre spiegato inserendo</a:t>
            </a:r>
            <a:r>
              <a:rPr lang="it-IT" baseline="0" dirty="0"/>
              <a:t> la tabella di dati, in modo che una sintesi vocale possa leggere i dati che lo costituiscono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aseline="0" dirty="0"/>
              <a:t>Alcune sintesi vocali leggono correttamente la tabella nel formato .ppt, altre funzionano correttamente convertendo il file in pdf.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aseline="0" dirty="0"/>
              <a:t>Per far sì che una sintesi vocale possa leggere correttamente la tabella: selezionare l’intera tabella, sarà visualizzato sulla barra in alto il menù «Strumenti tabella», da quel menù usare le «Righe di intestazione» dal menù «Progettazione».</a:t>
            </a:r>
          </a:p>
          <a:p>
            <a:r>
              <a:rPr lang="it-IT" baseline="0" dirty="0"/>
              <a:t>Per Mac: selezionando la tabella comparirà nella barra in alto «Struttura Tabella», cliccare su «Struttura Tabella» e sulla barra a sinistra selezionare «Con riga di intestazione».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491ED-56D3-4375-977F-FA3F9F1C0D1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5112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Quando</a:t>
            </a:r>
            <a:r>
              <a:rPr lang="it-IT" baseline="0" dirty="0"/>
              <a:t> viene inserita un’immagine, può essere inserito un testo alternativo che consenta ad una sintesi vocale di leggerla, procedendo in questo modo: cliccare con tasto destro sul campo in cui è inserita l’immagine, dal menu selezionare «Formato immagine», si apre il menu a destra e si clicca sull’icona «Dimensioni e Proprietà», si seleziona «Testo Alternativo» e si inserisce la descrizione dell’immagine, come da esempio.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aseline="0" dirty="0"/>
              <a:t>Per immagini puramente decorative è possibile utilizzare la funzione «Testo Alternativo» specificando nella casella di testo: «Immagine decorativa». Non inserire mai testo all’interno delle immagini.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aseline="0" dirty="0"/>
              <a:t>Per Mac: per inserire testo alternativo cliccare con tasto destro sull’immagine, nel menu selezionare «Testo Alternativo», si apre una finestra dove è possibile inserire il testo alternativo.</a:t>
            </a: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aseline="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491ED-56D3-4375-977F-FA3F9F1C0D1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1166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98A6E1-DC11-C213-C49B-4CE1A884E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C5EF09-4C5E-B147-BEF8-8B66FFFEA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774B46-543F-F0B0-1410-BF1E7177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70D6-0EEB-48B5-B03E-48E409845EC4}" type="datetimeFigureOut">
              <a:rPr lang="it-IT" smtClean="0"/>
              <a:t>15/02/23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1F3B55-F3E2-1A2D-7FD6-BEC64BED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3C2C70-ACDC-D114-6B42-27BE4C25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EDDF-5A9A-47DE-A5A9-DE053ED61E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78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383B4F46-4564-BD98-9A70-890134ABAB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AA0004"/>
          </a:solidFill>
          <a:ln>
            <a:noFill/>
          </a:ln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it-IT" altLang="it-IT" sz="2400" dirty="0">
                <a:solidFill>
                  <a:schemeClr val="bg1"/>
                </a:solidFill>
              </a:rPr>
              <a:t>  </a:t>
            </a:r>
          </a:p>
        </p:txBody>
      </p:sp>
      <p:pic>
        <p:nvPicPr>
          <p:cNvPr id="4" name="Immagine 6">
            <a:extLst>
              <a:ext uri="{FF2B5EF4-FFF2-40B4-BE49-F238E27FC236}">
                <a16:creationId xmlns:a16="http://schemas.microsoft.com/office/drawing/2014/main" id="{7A2A5C85-D8F9-95C2-D93A-D6AAA8D0129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41397" y="1159933"/>
            <a:ext cx="4709206" cy="210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DE965153-D1B8-47F9-ECA7-A02B3757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593" y="3285951"/>
            <a:ext cx="9096815" cy="12903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6" name="Segnaposto testo 13">
            <a:extLst>
              <a:ext uri="{FF2B5EF4-FFF2-40B4-BE49-F238E27FC236}">
                <a16:creationId xmlns:a16="http://schemas.microsoft.com/office/drawing/2014/main" id="{1D13A2E7-1F45-2252-AAE6-76F193D9D5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35526" y="4741032"/>
            <a:ext cx="6320949" cy="7580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069349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B4D642F2-5021-578D-0B5A-F0C9826C56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 bwMode="auto">
          <a:xfrm>
            <a:off x="-1" y="0"/>
            <a:ext cx="12192001" cy="1138767"/>
          </a:xfrm>
          <a:prstGeom prst="rect">
            <a:avLst/>
          </a:prstGeom>
          <a:solidFill>
            <a:srgbClr val="AA0004"/>
          </a:solidFill>
          <a:ln w="9525">
            <a:noFill/>
            <a:miter lim="800000"/>
            <a:headEnd/>
            <a:tailEnd/>
          </a:ln>
        </p:spPr>
        <p:txBody>
          <a:bodyPr wrap="none" lIns="72000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it-IT" altLang="it-IT" sz="2400" dirty="0">
              <a:solidFill>
                <a:schemeClr val="bg1"/>
              </a:solidFill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3A4080AB-402D-FB91-8F6E-E1F4FB36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00" y="1153221"/>
            <a:ext cx="11736000" cy="1188000"/>
          </a:xfrm>
        </p:spPr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 hasCustomPrompt="1"/>
          </p:nvPr>
        </p:nvSpPr>
        <p:spPr>
          <a:xfrm>
            <a:off x="6179127" y="2592996"/>
            <a:ext cx="5663346" cy="3859558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it-IT" dirty="0"/>
              <a:t>Inserire testo</a:t>
            </a:r>
          </a:p>
        </p:txBody>
      </p:sp>
      <p:sp>
        <p:nvSpPr>
          <p:cNvPr id="11" name="Segnaposto contenuto 2"/>
          <p:cNvSpPr>
            <a:spLocks noGrp="1"/>
          </p:cNvSpPr>
          <p:nvPr>
            <p:ph sz="quarter" idx="11" hasCustomPrompt="1"/>
          </p:nvPr>
        </p:nvSpPr>
        <p:spPr>
          <a:xfrm>
            <a:off x="1215640" y="2592996"/>
            <a:ext cx="3781233" cy="179427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it-IT" dirty="0"/>
              <a:t>Inserire testo</a:t>
            </a:r>
          </a:p>
        </p:txBody>
      </p:sp>
      <p:sp>
        <p:nvSpPr>
          <p:cNvPr id="12" name="Segnaposto contenuto 2"/>
          <p:cNvSpPr>
            <a:spLocks noGrp="1"/>
          </p:cNvSpPr>
          <p:nvPr>
            <p:ph sz="quarter" idx="12" hasCustomPrompt="1"/>
          </p:nvPr>
        </p:nvSpPr>
        <p:spPr>
          <a:xfrm>
            <a:off x="1215640" y="4777396"/>
            <a:ext cx="3781234" cy="179427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it-IT" dirty="0"/>
              <a:t>Inserire testo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1A703DA-C362-E452-CF6A-3D365299A2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000" y="147563"/>
            <a:ext cx="1885998" cy="84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08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383B4F46-4564-BD98-9A70-890134ABAB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AA0004"/>
          </a:solidFill>
          <a:ln>
            <a:noFill/>
          </a:ln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it-IT" altLang="it-IT" sz="2400" dirty="0">
              <a:solidFill>
                <a:schemeClr val="bg1"/>
              </a:solidFill>
            </a:endParaRPr>
          </a:p>
        </p:txBody>
      </p:sp>
      <p:pic>
        <p:nvPicPr>
          <p:cNvPr id="8" name="Immagine 6">
            <a:extLst>
              <a:ext uri="{FF2B5EF4-FFF2-40B4-BE49-F238E27FC236}">
                <a16:creationId xmlns:a16="http://schemas.microsoft.com/office/drawing/2014/main" id="{38BF697F-4C3F-B44D-F6C6-3D1E0DC6197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01098" y="2269067"/>
            <a:ext cx="5189805" cy="2319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627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70D6-0EEB-48B5-B03E-48E409845EC4}" type="datetimeFigureOut">
              <a:rPr lang="it-IT" smtClean="0"/>
              <a:t>15/02/23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EDDF-5A9A-47DE-A5A9-DE053ED61E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70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2635D8-CCDF-6D38-8F13-A179A41E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434A56-224E-D866-A28F-911AF1B32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2815B5-BA9F-4BC1-142B-FB146E55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70D6-0EEB-48B5-B03E-48E409845EC4}" type="datetimeFigureOut">
              <a:rPr lang="it-IT" smtClean="0"/>
              <a:t>15/02/23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639FF7-9837-5485-22E6-98359CE2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BA95AF-CF08-9540-8958-30ECAA24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EDDF-5A9A-47DE-A5A9-DE053ED61E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060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09B05C-6215-0CBC-7B82-45F3AB917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CBDA081-A4AC-23E8-A80B-BB3EDFA46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0D27AD-7692-29FD-138C-8E2D277B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70D6-0EEB-48B5-B03E-48E409845EC4}" type="datetimeFigureOut">
              <a:rPr lang="it-IT" smtClean="0"/>
              <a:t>15/02/23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FA7B6A-8E96-4A22-AC28-CC5D4A5F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1F665B-5DD5-68C7-A7BF-2101FC91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EDDF-5A9A-47DE-A5A9-DE053ED61E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63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7E8C6D-2746-FE8C-D954-F04A0892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C4DAC7-51DC-0512-D3C5-636DA9B67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C77EFD-F6AD-7E4A-2466-734F7D9F8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DF64D86-9423-4050-EABD-82F754AC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70D6-0EEB-48B5-B03E-48E409845EC4}" type="datetimeFigureOut">
              <a:rPr lang="it-IT" smtClean="0"/>
              <a:t>15/02/23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1F5BF3C-0092-1DEB-DF7D-873B0ECF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891FFC-8CE4-A06C-6922-845EBB33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EDDF-5A9A-47DE-A5A9-DE053ED61E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570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E9C76-ADD7-91FE-76C9-8E59F946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FA3DAC0-0839-47EF-03C6-93B46E1AE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AAB33E-3013-3EE2-4E41-A18D1471D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A8BE1D0-E709-E1B6-7882-A7C1F3F84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067025A-7024-FF82-2CD9-A169C692D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294965E-60D1-02D6-7D5B-78FA5B51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70D6-0EEB-48B5-B03E-48E409845EC4}" type="datetimeFigureOut">
              <a:rPr lang="it-IT" smtClean="0"/>
              <a:t>15/02/23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285446E-D0C3-EB44-D741-898EA10E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6CEDB29-873E-5535-846B-35B3DC35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EDDF-5A9A-47DE-A5A9-DE053ED61E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89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31BEB9-DC85-61DC-2E70-EECA8826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784C7E1-3A6B-9BF3-9D7E-B84FBB4E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70D6-0EEB-48B5-B03E-48E409845EC4}" type="datetimeFigureOut">
              <a:rPr lang="it-IT" smtClean="0"/>
              <a:t>15/02/23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14B297B-6060-AC1C-692E-69C528C0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C92E7EA-01EC-8DA9-0AD8-097FF79E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EDDF-5A9A-47DE-A5A9-DE053ED61E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379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6D660FF-A924-B2C4-5D36-2548BC1C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70D6-0EEB-48B5-B03E-48E409845EC4}" type="datetimeFigureOut">
              <a:rPr lang="it-IT" smtClean="0"/>
              <a:t>15/02/23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48134CA-4890-3AD2-BFC1-635593B2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59B0E4-734C-4FB1-ABD0-43EBCEE4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EDDF-5A9A-47DE-A5A9-DE053ED61E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620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AA02DE-EF25-8A34-A17C-9CF1E538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EDFA90-A16F-D126-B45F-FA7913A12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07362F2-2D07-BADC-9028-5FF264BBC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E7C2D8-244A-8B91-1324-66BF5F72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70D6-0EEB-48B5-B03E-48E409845EC4}" type="datetimeFigureOut">
              <a:rPr lang="it-IT" smtClean="0"/>
              <a:t>15/02/23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5F98A4E-3799-1101-A9C0-EA1E537A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E56DED9-3158-0431-69E5-757400DB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EDDF-5A9A-47DE-A5A9-DE053ED61E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4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170726-1E27-AA9F-3B2E-692DBC81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DA53B16-4FDD-45A1-11E9-42FB6DC88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374E34-1E69-D976-B1C5-8499B3A13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9DC378-0820-E023-FD20-90E7E384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70D6-0EEB-48B5-B03E-48E409845EC4}" type="datetimeFigureOut">
              <a:rPr lang="it-IT" smtClean="0"/>
              <a:t>15/02/23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4F833C-9ED4-C074-2B18-A66A6F9C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6D7FED-89C8-E0C9-1D82-94824333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EDDF-5A9A-47DE-A5A9-DE053ED61E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550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8C73D6B-3B98-0B4D-3839-170A9073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212E685-16F2-CD57-8F24-94C80A592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0F94EB-D8FF-46BD-0EB1-02B9720A4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F70D6-0EEB-48B5-B03E-48E409845EC4}" type="datetimeFigureOut">
              <a:rPr lang="it-IT" smtClean="0"/>
              <a:t>15/02/23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E05C7A-E8F9-1686-FBF1-6D0625EB7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7E8887-8F71-A9F3-4692-499C4365B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3EDDF-5A9A-47DE-A5A9-DE053ED61E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457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9" r:id="rId11"/>
    <p:sldLayoutId id="2147483658" r:id="rId12"/>
    <p:sldLayoutId id="214748369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5-MT5zeY6CU" TargetMode="External"/><Relationship Id="rId5" Type="http://schemas.openxmlformats.org/officeDocument/2006/relationships/hyperlink" Target="https://www.youtube.com/watch?v=5-MT5zeY6CU" TargetMode="Externa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it-it/office/rendere-le-presentazioni-di-powerpoint-accessibili-per-gli-utenti-con-disabilit%C3%A0-6f7772b2-2f33-4bd2-8ca7-dae3b2b3ef2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ccconlineed.instructure.com/courses/6911/pages/stem-in-microsoft-powerpoint" TargetMode="External"/><Relationship Id="rId4" Type="http://schemas.openxmlformats.org/officeDocument/2006/relationships/hyperlink" Target="https://docs.wiris.com/mathtype/en/mathtype-office-tools/support/mathtype-tips---tricks/tips-to-use-with-microsoft-powerpoint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0B755A-178B-294C-A4BF-51D43D1E28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t-IT" dirty="0"/>
              <a:t>Titolo presentazione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31D6C7-9D3C-5297-3E90-7EB28A6877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55148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456000" y="1160463"/>
            <a:ext cx="11736000" cy="1188000"/>
          </a:xfrm>
        </p:spPr>
        <p:txBody>
          <a:bodyPr>
            <a:normAutofit/>
          </a:bodyPr>
          <a:lstStyle/>
          <a:p>
            <a:r>
              <a:rPr lang="it-IT" b="1" dirty="0">
                <a:ea typeface="Verdana" panose="020B0604030504040204" pitchFamily="34" charset="0"/>
              </a:rPr>
              <a:t>Titolo di esempio slide 9</a:t>
            </a:r>
          </a:p>
        </p:txBody>
      </p:sp>
      <p:pic>
        <p:nvPicPr>
          <p:cNvPr id="4" name="5-MT5zeY6CU" descr="Il Chiaro di Luna di Ludwig Van Beethoven" title="Video musicale"/>
          <p:cNvPicPr>
            <a:picLocks noGrp="1" noRot="1" noChangeAspect="1"/>
          </p:cNvPicPr>
          <p:nvPr>
            <p:ph sz="quarter" idx="10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942924" y="3587749"/>
            <a:ext cx="4572000" cy="2571750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460512" y="2677086"/>
            <a:ext cx="5955528" cy="182132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1800" dirty="0">
                <a:latin typeface="Arial" panose="020B0604020202020204" pitchFamily="34" charset="0"/>
                <a:ea typeface="Verdana" panose="020B0604030504040204" pitchFamily="34" charset="0"/>
                <a:hlinkClick r:id="rId5"/>
              </a:rPr>
              <a:t>https://www.youtube.com/watch?v=5-MT5zeY6CU</a:t>
            </a:r>
            <a:endParaRPr lang="it-IT" sz="1800" dirty="0">
              <a:latin typeface="Arial" panose="020B060402020202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043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E12E42B-CFF7-5D55-6BD6-BADAF2EF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00" y="1160463"/>
            <a:ext cx="11736000" cy="1188000"/>
          </a:xfrm>
        </p:spPr>
        <p:txBody>
          <a:bodyPr>
            <a:normAutofit/>
          </a:bodyPr>
          <a:lstStyle/>
          <a:p>
            <a:r>
              <a:rPr lang="it-IT" b="1" dirty="0">
                <a:ea typeface="Verdana" panose="020B0604030504040204" pitchFamily="34" charset="0"/>
              </a:rPr>
              <a:t>Bibliografia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3500608-49AC-2C3E-8C11-FFB693E8BC1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0512" y="2685359"/>
            <a:ext cx="11381961" cy="385955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400" dirty="0">
                <a:latin typeface="Arial" panose="020B0604020202020204" pitchFamily="34" charset="0"/>
                <a:ea typeface="Verdana" panose="020B0604030504040204" pitchFamily="34" charset="0"/>
              </a:rPr>
              <a:t>Rendere le presentazioni di PowerPoint accessibili per gli utenti con disabilità (Microsoft </a:t>
            </a:r>
            <a:r>
              <a:rPr lang="it-IT" sz="2400" dirty="0" err="1">
                <a:latin typeface="Arial" panose="020B0604020202020204" pitchFamily="34" charset="0"/>
                <a:ea typeface="Verdana" panose="020B0604030504040204" pitchFamily="34" charset="0"/>
              </a:rPr>
              <a:t>support</a:t>
            </a:r>
            <a:r>
              <a:rPr lang="it-IT" sz="2400" dirty="0">
                <a:latin typeface="Arial" panose="020B0604020202020204" pitchFamily="34" charset="0"/>
                <a:ea typeface="Verdana" panose="020B0604030504040204" pitchFamily="34" charset="0"/>
              </a:rPr>
              <a:t>) </a:t>
            </a:r>
            <a:r>
              <a:rPr lang="it-IT" sz="2400" dirty="0">
                <a:latin typeface="Arial" panose="020B0604020202020204" pitchFamily="34" charset="0"/>
                <a:ea typeface="Verdana" panose="020B0604030504040204" pitchFamily="34" charset="0"/>
                <a:hlinkClick r:id="rId3"/>
              </a:rPr>
              <a:t>https://support.microsoft.com/it-it/office/rendere-le-presentazioni-di-powerpoint-accessibili-per-gli-utenti-con-disabilit%C3%A0-6f7772b2-2f33-4bd2-8ca7-dae3b2b3ef25</a:t>
            </a:r>
            <a:endParaRPr lang="it-IT" sz="2400" dirty="0">
              <a:latin typeface="Arial" panose="020B060402020202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ea typeface="Verdana" panose="020B0604030504040204" pitchFamily="34" charset="0"/>
              </a:rPr>
              <a:t>Tips to use with Microsoft PowerPoint </a:t>
            </a:r>
            <a:r>
              <a:rPr lang="en-US" sz="2400" dirty="0">
                <a:latin typeface="Arial" panose="020B0604020202020204" pitchFamily="34" charset="0"/>
                <a:ea typeface="Verdana" panose="020B0604030504040204" pitchFamily="34" charset="0"/>
                <a:hlinkClick r:id="rId4"/>
              </a:rPr>
              <a:t>https://docs.wiris.com/mathtype/en/mathtype-office-tools/support/mathtype-tips---tricks/tips-to-use-with-microsoft-powerpoint.html</a:t>
            </a:r>
            <a:endParaRPr lang="en-US" sz="2400" dirty="0">
              <a:latin typeface="Arial" panose="020B060402020202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ea typeface="Verdana" panose="020B0604030504040204" pitchFamily="34" charset="0"/>
              </a:rPr>
              <a:t>STEM in Microsoft PowerPoint: Public STEM Accessibility </a:t>
            </a:r>
            <a:r>
              <a:rPr lang="en-US" sz="2400" dirty="0">
                <a:latin typeface="Arial" panose="020B0604020202020204" pitchFamily="34" charset="0"/>
                <a:ea typeface="Verdana" panose="020B0604030504040204" pitchFamily="34" charset="0"/>
                <a:hlinkClick r:id="rId5"/>
              </a:rPr>
              <a:t>https://ccconlineed.instructure.com/courses/6911/pages/stem-in-microsoft-powerpoint</a:t>
            </a:r>
            <a:endParaRPr lang="en-US" sz="2400" dirty="0">
              <a:latin typeface="Arial" panose="020B060402020202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298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F9EA2F0-51A9-EF7E-0F05-DAA27F02EA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it-IT" dirty="0"/>
              <a:t>Università degli Studi di Padova</a:t>
            </a:r>
          </a:p>
        </p:txBody>
      </p:sp>
    </p:spTree>
    <p:extLst>
      <p:ext uri="{BB962C8B-B14F-4D97-AF65-F5344CB8AC3E}">
        <p14:creationId xmlns:p14="http://schemas.microsoft.com/office/powerpoint/2010/main" val="128266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E12E42B-CFF7-5D55-6BD6-BADAF2EF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00" y="1160463"/>
            <a:ext cx="11736000" cy="1188000"/>
          </a:xfrm>
        </p:spPr>
        <p:txBody>
          <a:bodyPr>
            <a:normAutofit/>
          </a:bodyPr>
          <a:lstStyle/>
          <a:p>
            <a:r>
              <a:rPr lang="it-IT" b="1" dirty="0">
                <a:ea typeface="Verdana" panose="020B0604030504040204" pitchFamily="34" charset="0"/>
              </a:rPr>
              <a:t>Titolo di esempio slide 1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3500608-49AC-2C3E-8C11-FFB693E8BC1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03841" y="2676709"/>
            <a:ext cx="11184317" cy="4181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>
                <a:latin typeface="Arial" panose="020B0604020202020204" pitchFamily="34" charset="0"/>
                <a:ea typeface="Verdana" panose="020B0604030504040204" pitchFamily="34" charset="0"/>
              </a:rPr>
              <a:t>Inserire paragrafo 1</a:t>
            </a:r>
          </a:p>
          <a:p>
            <a:pPr marL="0" indent="0">
              <a:buNone/>
            </a:pPr>
            <a:endParaRPr lang="it-IT" sz="3200" dirty="0">
              <a:latin typeface="Arial" panose="020B060402020202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it-IT" sz="3200" dirty="0">
                <a:latin typeface="Arial" panose="020B0604020202020204" pitchFamily="34" charset="0"/>
                <a:ea typeface="Verdana" panose="020B0604030504040204" pitchFamily="34" charset="0"/>
              </a:rPr>
              <a:t>Inserire paragrafo 2</a:t>
            </a:r>
          </a:p>
          <a:p>
            <a:pPr marL="0" indent="0">
              <a:buNone/>
            </a:pPr>
            <a:endParaRPr lang="it-IT" sz="3200" dirty="0">
              <a:latin typeface="Arial" panose="020B060402020202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it-IT" sz="3200" dirty="0">
                <a:latin typeface="Arial" panose="020B0604020202020204" pitchFamily="34" charset="0"/>
                <a:ea typeface="Verdana" panose="020B0604030504040204" pitchFamily="34" charset="0"/>
              </a:rPr>
              <a:t>Inserire paragrafo 3</a:t>
            </a:r>
          </a:p>
        </p:txBody>
      </p:sp>
    </p:spTree>
    <p:extLst>
      <p:ext uri="{BB962C8B-B14F-4D97-AF65-F5344CB8AC3E}">
        <p14:creationId xmlns:p14="http://schemas.microsoft.com/office/powerpoint/2010/main" val="212933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E12E42B-CFF7-5D55-6BD6-BADAF2EF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00" y="1160463"/>
            <a:ext cx="11736000" cy="1188000"/>
          </a:xfrm>
        </p:spPr>
        <p:txBody>
          <a:bodyPr>
            <a:normAutofit/>
          </a:bodyPr>
          <a:lstStyle/>
          <a:p>
            <a:r>
              <a:rPr lang="it-IT" b="1" dirty="0">
                <a:ea typeface="Verdana" panose="020B0604030504040204" pitchFamily="34" charset="0"/>
              </a:rPr>
              <a:t>Titolo di esempio slide 2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3500608-49AC-2C3E-8C11-FFB693E8BC1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0512" y="2665379"/>
            <a:ext cx="11381961" cy="3879538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it-IT" sz="3200" dirty="0">
                <a:latin typeface="Arial" panose="020B0604020202020204" pitchFamily="34" charset="0"/>
                <a:ea typeface="Verdana" panose="020B0604030504040204" pitchFamily="34" charset="0"/>
              </a:rPr>
              <a:t>Inserire testo 1</a:t>
            </a:r>
          </a:p>
          <a:p>
            <a:pPr>
              <a:buFont typeface="Wingdings" pitchFamily="2" charset="2"/>
              <a:buChar char="§"/>
            </a:pPr>
            <a:r>
              <a:rPr lang="it-IT" sz="3200" dirty="0">
                <a:latin typeface="Arial" panose="020B0604020202020204" pitchFamily="34" charset="0"/>
                <a:ea typeface="Verdana" panose="020B0604030504040204" pitchFamily="34" charset="0"/>
              </a:rPr>
              <a:t>Inserire testo 2</a:t>
            </a:r>
          </a:p>
          <a:p>
            <a:pPr>
              <a:buFont typeface="Wingdings" pitchFamily="2" charset="2"/>
              <a:buChar char="§"/>
            </a:pPr>
            <a:r>
              <a:rPr lang="it-IT" sz="3200" dirty="0">
                <a:latin typeface="Arial" panose="020B0604020202020204" pitchFamily="34" charset="0"/>
                <a:ea typeface="Verdana" panose="020B0604030504040204" pitchFamily="34" charset="0"/>
              </a:rPr>
              <a:t>Inserire testo 3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8099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E12E42B-CFF7-5D55-6BD6-BADAF2EF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00" y="1160463"/>
            <a:ext cx="11736000" cy="1188000"/>
          </a:xfrm>
        </p:spPr>
        <p:txBody>
          <a:bodyPr>
            <a:normAutofit/>
          </a:bodyPr>
          <a:lstStyle/>
          <a:p>
            <a:r>
              <a:rPr lang="it-IT" b="1" dirty="0">
                <a:ea typeface="Verdana" panose="020B0604030504040204" pitchFamily="34" charset="0"/>
              </a:rPr>
              <a:t>Titolo di esempio slide 3</a:t>
            </a:r>
          </a:p>
        </p:txBody>
      </p:sp>
      <p:graphicFrame>
        <p:nvGraphicFramePr>
          <p:cNvPr id="2" name="Segnaposto contenuto 1" descr="Tabella di sei righe e sette colonne" title="Tabella"/>
          <p:cNvGraphicFramePr>
            <a:graphicFrameLocks noGrp="1"/>
          </p:cNvGraphicFramePr>
          <p:nvPr>
            <p:ph idx="4294967295"/>
          </p:nvPr>
        </p:nvGraphicFramePr>
        <p:xfrm>
          <a:off x="678000" y="2556219"/>
          <a:ext cx="10836000" cy="3906637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1045081342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44686615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19929032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3591112279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338895427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1541868908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811412549"/>
                    </a:ext>
                  </a:extLst>
                </a:gridCol>
              </a:tblGrid>
              <a:tr h="558091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Colonna</a:t>
                      </a:r>
                      <a:r>
                        <a:rPr lang="it-IT" b="1" baseline="0" dirty="0"/>
                        <a:t> 1</a:t>
                      </a:r>
                      <a:endParaRPr lang="it-IT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Colonna</a:t>
                      </a:r>
                      <a:r>
                        <a:rPr lang="it-IT" b="1" baseline="0" dirty="0"/>
                        <a:t> 2</a:t>
                      </a:r>
                      <a:endParaRPr lang="it-IT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Colonna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Colonna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Colonna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Colonna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Colonna 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957396"/>
                  </a:ext>
                </a:extLst>
              </a:tr>
              <a:tr h="558091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6177333"/>
                  </a:ext>
                </a:extLst>
              </a:tr>
              <a:tr h="558091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4085103"/>
                  </a:ext>
                </a:extLst>
              </a:tr>
              <a:tr h="558091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54433"/>
                  </a:ext>
                </a:extLst>
              </a:tr>
              <a:tr h="558091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890490"/>
                  </a:ext>
                </a:extLst>
              </a:tr>
              <a:tr h="558091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966861"/>
                  </a:ext>
                </a:extLst>
              </a:tr>
              <a:tr h="558091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471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60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E12E42B-CFF7-5D55-6BD6-BADAF2EF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00" y="1160463"/>
            <a:ext cx="11736000" cy="1188000"/>
          </a:xfrm>
        </p:spPr>
        <p:txBody>
          <a:bodyPr>
            <a:normAutofit/>
          </a:bodyPr>
          <a:lstStyle/>
          <a:p>
            <a:r>
              <a:rPr lang="it-IT" b="1" dirty="0">
                <a:ea typeface="Verdana" panose="020B0604030504040204" pitchFamily="34" charset="0"/>
              </a:rPr>
              <a:t>Titolo di esempio slide 4</a:t>
            </a:r>
          </a:p>
        </p:txBody>
      </p:sp>
      <p:pic>
        <p:nvPicPr>
          <p:cNvPr id="3" name="Segnaposto contenuto 2" descr="Ics al quadrato uguale meno bi meno radice quadrata di delta fratto due a" title="formula matematica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80" y="2809917"/>
            <a:ext cx="3927107" cy="2762450"/>
          </a:xfrm>
        </p:spPr>
      </p:pic>
      <p:sp>
        <p:nvSpPr>
          <p:cNvPr id="6" name="CasellaDiTesto 5"/>
          <p:cNvSpPr txBox="1"/>
          <p:nvPr/>
        </p:nvSpPr>
        <p:spPr>
          <a:xfrm>
            <a:off x="6096000" y="3587750"/>
            <a:ext cx="50051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Inserendo testo </a:t>
            </a:r>
            <a:br>
              <a:rPr lang="it-IT" sz="3200" dirty="0"/>
            </a:br>
            <a:r>
              <a:rPr lang="it-IT" sz="3200" dirty="0"/>
              <a:t>la casella si espande</a:t>
            </a:r>
          </a:p>
        </p:txBody>
      </p:sp>
    </p:spTree>
    <p:extLst>
      <p:ext uri="{BB962C8B-B14F-4D97-AF65-F5344CB8AC3E}">
        <p14:creationId xmlns:p14="http://schemas.microsoft.com/office/powerpoint/2010/main" val="582890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6000" y="1160463"/>
            <a:ext cx="11736000" cy="1188000"/>
          </a:xfrm>
        </p:spPr>
        <p:txBody>
          <a:bodyPr>
            <a:normAutofit/>
          </a:bodyPr>
          <a:lstStyle/>
          <a:p>
            <a:r>
              <a:rPr lang="it-IT" b="1" dirty="0">
                <a:ea typeface="Verdana" panose="020B0604030504040204" pitchFamily="34" charset="0"/>
              </a:rPr>
              <a:t>Titolo di esempio slide 5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460512" y="2681970"/>
            <a:ext cx="4505187" cy="4292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>
                <a:latin typeface="Arial" panose="020B0604020202020204" pitchFamily="34" charset="0"/>
                <a:ea typeface="Verdana" panose="020B0604030504040204" pitchFamily="34" charset="0"/>
              </a:rPr>
              <a:t>Sottotitolo di esempio</a:t>
            </a:r>
          </a:p>
          <a:p>
            <a:r>
              <a:rPr lang="it-IT" sz="3200" dirty="0">
                <a:latin typeface="Arial" panose="020B0604020202020204" pitchFamily="34" charset="0"/>
                <a:ea typeface="Verdana" panose="020B0604030504040204" pitchFamily="34" charset="0"/>
              </a:rPr>
              <a:t>Inserire testo</a:t>
            </a:r>
          </a:p>
          <a:p>
            <a:r>
              <a:rPr lang="it-IT" sz="3200" dirty="0">
                <a:latin typeface="Arial" panose="020B0604020202020204" pitchFamily="34" charset="0"/>
                <a:ea typeface="Verdana" panose="020B0604030504040204" pitchFamily="34" charset="0"/>
              </a:rPr>
              <a:t>Inserire testo</a:t>
            </a:r>
          </a:p>
          <a:p>
            <a:r>
              <a:rPr lang="it-IT" sz="3200" dirty="0">
                <a:latin typeface="Arial" panose="020B0604020202020204" pitchFamily="34" charset="0"/>
                <a:ea typeface="Verdana" panose="020B0604030504040204" pitchFamily="34" charset="0"/>
              </a:rPr>
              <a:t>Inserire testo</a:t>
            </a:r>
          </a:p>
        </p:txBody>
      </p:sp>
      <p:pic>
        <p:nvPicPr>
          <p:cNvPr id="7" name="Segnaposto contenuto 6" descr="descrizione della struttura chimica" title="Struttura chimica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938" y="2241930"/>
            <a:ext cx="4947385" cy="3503595"/>
          </a:xfrm>
        </p:spPr>
      </p:pic>
    </p:spTree>
    <p:extLst>
      <p:ext uri="{BB962C8B-B14F-4D97-AF65-F5344CB8AC3E}">
        <p14:creationId xmlns:p14="http://schemas.microsoft.com/office/powerpoint/2010/main" val="4253671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6000" y="1160463"/>
            <a:ext cx="11736000" cy="1188000"/>
          </a:xfrm>
        </p:spPr>
        <p:txBody>
          <a:bodyPr>
            <a:normAutofit/>
          </a:bodyPr>
          <a:lstStyle/>
          <a:p>
            <a:r>
              <a:rPr lang="it-IT" b="1" dirty="0">
                <a:ea typeface="Verdana" panose="020B0604030504040204" pitchFamily="34" charset="0"/>
              </a:rPr>
              <a:t>Titolo di esempio slide 6</a:t>
            </a:r>
          </a:p>
        </p:txBody>
      </p:sp>
      <p:graphicFrame>
        <p:nvGraphicFramePr>
          <p:cNvPr id="5" name="Segnaposto contenuto 14" descr="Il grafico rappresenta...&#10;&#10;">
            <a:extLst>
              <a:ext uri="{FF2B5EF4-FFF2-40B4-BE49-F238E27FC236}">
                <a16:creationId xmlns:a16="http://schemas.microsoft.com/office/drawing/2014/main" id="{A80807B3-DA3E-3A75-F9C5-5B31E32F7710}"/>
              </a:ext>
            </a:extLst>
          </p:cNvPr>
          <p:cNvGraphicFramePr>
            <a:graphicFrameLocks/>
          </p:cNvGraphicFramePr>
          <p:nvPr/>
        </p:nvGraphicFramePr>
        <p:xfrm>
          <a:off x="1500851" y="2347265"/>
          <a:ext cx="9190298" cy="419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71751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E12E42B-CFF7-5D55-6BD6-BADAF2EF7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Titolo di esempio slide 7</a:t>
            </a:r>
          </a:p>
        </p:txBody>
      </p:sp>
      <p:graphicFrame>
        <p:nvGraphicFramePr>
          <p:cNvPr id="2" name="Segnaposto contenuto 16">
            <a:extLst>
              <a:ext uri="{FF2B5EF4-FFF2-40B4-BE49-F238E27FC236}">
                <a16:creationId xmlns:a16="http://schemas.microsoft.com/office/drawing/2014/main" id="{0839EE3E-95EE-77A0-2603-ACE92A604A5F}"/>
              </a:ext>
            </a:extLst>
          </p:cNvPr>
          <p:cNvGraphicFramePr>
            <a:graphicFrameLocks noGrp="1"/>
          </p:cNvGraphicFramePr>
          <p:nvPr>
            <p:ph sz="quarter" idx="10"/>
          </p:nvPr>
        </p:nvGraphicFramePr>
        <p:xfrm>
          <a:off x="1263570" y="2640188"/>
          <a:ext cx="9664860" cy="358459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2977080">
                  <a:extLst>
                    <a:ext uri="{9D8B030D-6E8A-4147-A177-3AD203B41FA5}">
                      <a16:colId xmlns:a16="http://schemas.microsoft.com/office/drawing/2014/main" val="2378978440"/>
                    </a:ext>
                  </a:extLst>
                </a:gridCol>
                <a:gridCol w="2229260">
                  <a:extLst>
                    <a:ext uri="{9D8B030D-6E8A-4147-A177-3AD203B41FA5}">
                      <a16:colId xmlns:a16="http://schemas.microsoft.com/office/drawing/2014/main" val="1863800282"/>
                    </a:ext>
                  </a:extLst>
                </a:gridCol>
                <a:gridCol w="2229260">
                  <a:extLst>
                    <a:ext uri="{9D8B030D-6E8A-4147-A177-3AD203B41FA5}">
                      <a16:colId xmlns:a16="http://schemas.microsoft.com/office/drawing/2014/main" val="1895977354"/>
                    </a:ext>
                  </a:extLst>
                </a:gridCol>
                <a:gridCol w="2229260">
                  <a:extLst>
                    <a:ext uri="{9D8B030D-6E8A-4147-A177-3AD203B41FA5}">
                      <a16:colId xmlns:a16="http://schemas.microsoft.com/office/drawing/2014/main" val="1284899905"/>
                    </a:ext>
                  </a:extLst>
                </a:gridCol>
              </a:tblGrid>
              <a:tr h="716918"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</a:rPr>
                        <a:t> 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u="none" strike="noStrike" dirty="0">
                          <a:effectLst/>
                        </a:rPr>
                        <a:t>Serie 1</a:t>
                      </a:r>
                      <a:endParaRPr lang="it-IT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u="none" strike="noStrike" dirty="0">
                          <a:effectLst/>
                        </a:rPr>
                        <a:t>Serie 2</a:t>
                      </a:r>
                      <a:endParaRPr lang="it-IT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u="none" strike="noStrike" dirty="0">
                          <a:effectLst/>
                        </a:rPr>
                        <a:t>Serie 3</a:t>
                      </a:r>
                      <a:endParaRPr lang="it-IT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</a:endParaRPr>
                    </a:p>
                  </a:txBody>
                  <a:tcPr marL="0" marR="0" marT="9525" marB="0" anchor="ctr"/>
                </a:tc>
                <a:extLst>
                  <a:ext uri="{0D108BD9-81ED-4DB2-BD59-A6C34878D82A}">
                    <a16:rowId xmlns:a16="http://schemas.microsoft.com/office/drawing/2014/main" val="2866809795"/>
                  </a:ext>
                </a:extLst>
              </a:tr>
              <a:tr h="716918"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u="none" strike="noStrike" dirty="0">
                          <a:effectLst/>
                        </a:rPr>
                        <a:t>Categoria 1</a:t>
                      </a:r>
                      <a:endParaRPr lang="it-IT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</a:rPr>
                        <a:t>4,3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</a:rPr>
                        <a:t>2,4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</a:rPr>
                        <a:t>2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</a:endParaRPr>
                    </a:p>
                  </a:txBody>
                  <a:tcPr marL="0" marR="0" marT="9525" marB="0" anchor="ctr"/>
                </a:tc>
                <a:extLst>
                  <a:ext uri="{0D108BD9-81ED-4DB2-BD59-A6C34878D82A}">
                    <a16:rowId xmlns:a16="http://schemas.microsoft.com/office/drawing/2014/main" val="828910074"/>
                  </a:ext>
                </a:extLst>
              </a:tr>
              <a:tr h="716918"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u="none" strike="noStrike" dirty="0">
                          <a:effectLst/>
                        </a:rPr>
                        <a:t>Categoria 2</a:t>
                      </a:r>
                      <a:endParaRPr lang="it-IT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</a:rPr>
                        <a:t>2,5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</a:rPr>
                        <a:t>4,4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</a:rPr>
                        <a:t>2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</a:endParaRPr>
                    </a:p>
                  </a:txBody>
                  <a:tcPr marL="0" marR="0" marT="9525" marB="0" anchor="ctr"/>
                </a:tc>
                <a:extLst>
                  <a:ext uri="{0D108BD9-81ED-4DB2-BD59-A6C34878D82A}">
                    <a16:rowId xmlns:a16="http://schemas.microsoft.com/office/drawing/2014/main" val="280648120"/>
                  </a:ext>
                </a:extLst>
              </a:tr>
              <a:tr h="716918"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u="none" strike="noStrike" dirty="0">
                          <a:effectLst/>
                        </a:rPr>
                        <a:t>Categoria 3</a:t>
                      </a:r>
                      <a:endParaRPr lang="it-IT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</a:rPr>
                        <a:t>3,5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</a:rPr>
                        <a:t>1,8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</a:rPr>
                        <a:t>3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</a:endParaRPr>
                    </a:p>
                  </a:txBody>
                  <a:tcPr marL="0" marR="0" marT="9525" marB="0" anchor="ctr"/>
                </a:tc>
                <a:extLst>
                  <a:ext uri="{0D108BD9-81ED-4DB2-BD59-A6C34878D82A}">
                    <a16:rowId xmlns:a16="http://schemas.microsoft.com/office/drawing/2014/main" val="1236970603"/>
                  </a:ext>
                </a:extLst>
              </a:tr>
              <a:tr h="716918"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u="none" strike="noStrike" dirty="0">
                          <a:effectLst/>
                        </a:rPr>
                        <a:t>Categoria 4</a:t>
                      </a:r>
                      <a:endParaRPr lang="it-IT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</a:rPr>
                        <a:t>4,5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</a:rPr>
                        <a:t>2,8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</a:rPr>
                        <a:t>5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</a:endParaRPr>
                    </a:p>
                  </a:txBody>
                  <a:tcPr marL="0" marR="0" marT="9525" marB="0" anchor="ctr"/>
                </a:tc>
                <a:extLst>
                  <a:ext uri="{0D108BD9-81ED-4DB2-BD59-A6C34878D82A}">
                    <a16:rowId xmlns:a16="http://schemas.microsoft.com/office/drawing/2014/main" val="3726918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444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456000" y="1160463"/>
            <a:ext cx="11736000" cy="1188000"/>
          </a:xfrm>
        </p:spPr>
        <p:txBody>
          <a:bodyPr>
            <a:normAutofit/>
          </a:bodyPr>
          <a:lstStyle/>
          <a:p>
            <a:r>
              <a:rPr lang="it-IT" b="1" dirty="0">
                <a:ea typeface="Verdana" panose="020B0604030504040204" pitchFamily="34" charset="0"/>
              </a:rPr>
              <a:t>Titolo di esempio slide 8</a:t>
            </a:r>
          </a:p>
        </p:txBody>
      </p:sp>
      <p:pic>
        <p:nvPicPr>
          <p:cNvPr id="5" name="Immagine 4" descr="Immagine decorativa&#10;&#10;Lampadina. Rappresenta un'intuizione, un'idea.">
            <a:extLst>
              <a:ext uri="{FF2B5EF4-FFF2-40B4-BE49-F238E27FC236}">
                <a16:creationId xmlns:a16="http://schemas.microsoft.com/office/drawing/2014/main" id="{79C62D3B-5BF1-456F-94CE-B3DC195BB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06" y="3240824"/>
            <a:ext cx="2369940" cy="2537427"/>
          </a:xfrm>
          <a:prstGeom prst="rect">
            <a:avLst/>
          </a:prstGeom>
        </p:spPr>
      </p:pic>
      <p:pic>
        <p:nvPicPr>
          <p:cNvPr id="3" name="Immagine 2" descr="&#10;&#10;Ritratto di Leonardo Da Vinci">
            <a:extLst>
              <a:ext uri="{FF2B5EF4-FFF2-40B4-BE49-F238E27FC236}">
                <a16:creationId xmlns:a16="http://schemas.microsoft.com/office/drawing/2014/main" id="{1652DDA1-9B89-638B-9832-056C88D421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545" y="2893457"/>
            <a:ext cx="2369940" cy="3559097"/>
          </a:xfrm>
          <a:prstGeom prst="rect">
            <a:avLst/>
          </a:prstGeom>
        </p:spPr>
      </p:pic>
      <p:sp>
        <p:nvSpPr>
          <p:cNvPr id="8" name="Segnaposto contenuto 7"/>
          <p:cNvSpPr>
            <a:spLocks noGrp="1"/>
          </p:cNvSpPr>
          <p:nvPr>
            <p:ph sz="quarter" idx="10"/>
          </p:nvPr>
        </p:nvSpPr>
        <p:spPr>
          <a:xfrm>
            <a:off x="6096000" y="2905491"/>
            <a:ext cx="5240240" cy="3559097"/>
          </a:xfrm>
        </p:spPr>
        <p:txBody>
          <a:bodyPr>
            <a:normAutofit/>
          </a:bodyPr>
          <a:lstStyle/>
          <a:p>
            <a:r>
              <a:rPr lang="it-IT" sz="3200" dirty="0">
                <a:latin typeface="Arial" panose="020B0604020202020204" pitchFamily="34" charset="0"/>
                <a:ea typeface="Verdana" panose="020B0604030504040204" pitchFamily="34" charset="0"/>
              </a:rPr>
              <a:t>Inserire testo</a:t>
            </a:r>
          </a:p>
        </p:txBody>
      </p:sp>
    </p:spTree>
    <p:extLst>
      <p:ext uri="{BB962C8B-B14F-4D97-AF65-F5344CB8AC3E}">
        <p14:creationId xmlns:p14="http://schemas.microsoft.com/office/powerpoint/2010/main" val="641396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1129</Words>
  <Application>Microsoft Macintosh PowerPoint</Application>
  <PresentationFormat>Widescreen</PresentationFormat>
  <Paragraphs>141</Paragraphs>
  <Slides>12</Slides>
  <Notes>12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Tema di Office</vt:lpstr>
      <vt:lpstr>Titolo presentazione</vt:lpstr>
      <vt:lpstr>Titolo di esempio slide 1</vt:lpstr>
      <vt:lpstr>Titolo di esempio slide 2</vt:lpstr>
      <vt:lpstr>Titolo di esempio slide 3</vt:lpstr>
      <vt:lpstr>Titolo di esempio slide 4</vt:lpstr>
      <vt:lpstr>Titolo di esempio slide 5 </vt:lpstr>
      <vt:lpstr>Titolo di esempio slide 6</vt:lpstr>
      <vt:lpstr>Titolo di esempio slide 7</vt:lpstr>
      <vt:lpstr>Titolo di esempio slide 8</vt:lpstr>
      <vt:lpstr>Titolo di esempio slide 9</vt:lpstr>
      <vt:lpstr>Bibliografia</vt:lpstr>
      <vt:lpstr>Università degli Studi di Padova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Bocchi Giuliano</dc:creator>
  <cp:lastModifiedBy>Papalia Giovanni</cp:lastModifiedBy>
  <cp:revision>96</cp:revision>
  <dcterms:created xsi:type="dcterms:W3CDTF">2022-07-26T10:43:33Z</dcterms:created>
  <dcterms:modified xsi:type="dcterms:W3CDTF">2023-02-15T08:36:23Z</dcterms:modified>
</cp:coreProperties>
</file>