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43"/>
      <p:bold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gzPCHhIjAnVBFkENqWXBQ+rGXW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Brunetto" userId="cdf54c5aaede586d" providerId="LiveId" clId="{4882263E-426B-4A5D-B6BA-F8DDED91E51C}"/>
    <pc:docChg chg="modSld">
      <pc:chgData name="Fabio Brunetto" userId="cdf54c5aaede586d" providerId="LiveId" clId="{4882263E-426B-4A5D-B6BA-F8DDED91E51C}" dt="2024-11-18T21:34:30.263" v="0" actId="6549"/>
      <pc:docMkLst>
        <pc:docMk/>
      </pc:docMkLst>
      <pc:sldChg chg="modSp mod">
        <pc:chgData name="Fabio Brunetto" userId="cdf54c5aaede586d" providerId="LiveId" clId="{4882263E-426B-4A5D-B6BA-F8DDED91E51C}" dt="2024-11-18T21:34:30.263" v="0" actId="6549"/>
        <pc:sldMkLst>
          <pc:docMk/>
          <pc:sldMk cId="0" sldId="256"/>
        </pc:sldMkLst>
        <pc:spChg chg="mod">
          <ac:chgData name="Fabio Brunetto" userId="cdf54c5aaede586d" providerId="LiveId" clId="{4882263E-426B-4A5D-B6BA-F8DDED91E51C}" dt="2024-11-18T21:34:30.263" v="0" actId="6549"/>
          <ac:spMkLst>
            <pc:docMk/>
            <pc:sldMk cId="0" sldId="256"/>
            <ac:spMk id="3" creationId="{15B4145B-B71A-F9A8-40EC-40656FD12D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66ce212c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3066ce212c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77d9bec8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3077d9bec8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66ce212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g3066ce212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66ce212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3066ce212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66ce212cc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3066ce212cc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720a17f9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30720a17f9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720a17f9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30720a17f9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66ce212c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3066ce212c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720a17f9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30720a17f9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06fcd476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306fcd476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2f88e466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82f88e466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066ce212c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3066ce212c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066ce212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3066ce212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6fcd4768a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g306fcd4768a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720a17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30720a17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0762a324b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30762a324b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06fcd4768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306fcd4768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06fcd4768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306fcd4768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06fcd4768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g306fcd4768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06fcd4768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306fcd4768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06fcd4768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306fcd4768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2f88e466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82f88e466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06fcd4768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306fcd4768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06fcd4768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1" name="Google Shape;481;g306fcd4768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06fcd4768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g306fcd4768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06fcd4768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306fcd4768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0762a324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g30762a324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06fcd4768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306fcd4768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0762a324b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g30762a324b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077d9bec8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g3077d9bec8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077d9bec8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g3077d9bec8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077d9bec8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4" name="Google Shape;544;g3077d9bec8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2ad4970a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302ad4970a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077d9bec8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g3077d9bec8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2ad4970a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302ad4970a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6fcd4768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306fcd4768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66ce212c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3066ce212c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66ce212c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3066ce212c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77d9bec8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3077d9bec8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3" name="Google Shape;13;p19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9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9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15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8"/>
          <p:cNvSpPr txBox="1">
            <a:spLocks noGrp="1"/>
          </p:cNvSpPr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91" name="Google Shape;91;p28"/>
          <p:cNvGrpSpPr/>
          <p:nvPr/>
        </p:nvGrpSpPr>
        <p:grpSpPr>
          <a:xfrm>
            <a:off x="684763" y="3506750"/>
            <a:ext cx="3536825" cy="69000"/>
            <a:chOff x="684763" y="3506750"/>
            <a:chExt cx="3536825" cy="69000"/>
          </a:xfrm>
        </p:grpSpPr>
        <p:sp>
          <p:nvSpPr>
            <p:cNvPr id="92" name="Google Shape;92;p28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8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8"/>
          <p:cNvSpPr txBox="1">
            <a:spLocks noGrp="1"/>
          </p:cNvSpPr>
          <p:nvPr>
            <p:ph type="subTitle" idx="2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101" name="Google Shape;101;p29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102" name="Google Shape;102;p29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9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9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9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1" name="Google Shape;12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5" name="Google Shape;125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25" name="Google Shape;25;p20"/>
          <p:cNvGrpSpPr/>
          <p:nvPr/>
        </p:nvGrpSpPr>
        <p:grpSpPr>
          <a:xfrm rot="-5400000">
            <a:off x="-47651" y="696877"/>
            <a:ext cx="649715" cy="69000"/>
            <a:chOff x="684763" y="3506750"/>
            <a:chExt cx="3536825" cy="69000"/>
          </a:xfrm>
        </p:grpSpPr>
        <p:sp>
          <p:nvSpPr>
            <p:cNvPr id="26" name="Google Shape;2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0"/>
          <p:cNvSpPr txBox="1">
            <a:spLocks noGrp="1"/>
          </p:cNvSpPr>
          <p:nvPr>
            <p:ph type="subTitle" idx="2"/>
          </p:nvPr>
        </p:nvSpPr>
        <p:spPr>
          <a:xfrm>
            <a:off x="370483" y="941525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3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39" name="Google Shape;139;p38"/>
          <p:cNvSpPr/>
          <p:nvPr/>
        </p:nvSpPr>
        <p:spPr>
          <a:xfrm rot="8689208">
            <a:off x="3770214" y="39670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8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8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8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8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8"/>
          <p:cNvSpPr/>
          <p:nvPr/>
        </p:nvSpPr>
        <p:spPr>
          <a:xfrm rot="8689208">
            <a:off x="7370664" y="2168356"/>
            <a:ext cx="3328328" cy="571147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8"/>
          <p:cNvSpPr/>
          <p:nvPr/>
        </p:nvSpPr>
        <p:spPr>
          <a:xfrm rot="8778896" flipH="1">
            <a:off x="3036819" y="524026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8"/>
          <p:cNvSpPr/>
          <p:nvPr/>
        </p:nvSpPr>
        <p:spPr>
          <a:xfrm rot="8778896" flipH="1">
            <a:off x="2580369" y="-790424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8"/>
          <p:cNvSpPr/>
          <p:nvPr/>
        </p:nvSpPr>
        <p:spPr>
          <a:xfrm rot="8778896" flipH="1">
            <a:off x="5075169" y="1749501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8"/>
          <p:cNvSpPr/>
          <p:nvPr/>
        </p:nvSpPr>
        <p:spPr>
          <a:xfrm rot="8778896" flipH="1">
            <a:off x="5608569" y="2981476"/>
            <a:ext cx="4759411" cy="68145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8"/>
          <p:cNvSpPr txBox="1">
            <a:spLocks noGrp="1"/>
          </p:cNvSpPr>
          <p:nvPr>
            <p:ph type="title"/>
          </p:nvPr>
        </p:nvSpPr>
        <p:spPr>
          <a:xfrm>
            <a:off x="254133" y="3471700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Arial"/>
              <a:buNone/>
              <a:defRPr>
                <a:solidFill>
                  <a:srgbClr val="4E6F9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50" name="Google Shape;150;p38"/>
          <p:cNvGrpSpPr/>
          <p:nvPr/>
        </p:nvGrpSpPr>
        <p:grpSpPr>
          <a:xfrm rot="-5400000">
            <a:off x="-164001" y="3723552"/>
            <a:ext cx="649715" cy="69000"/>
            <a:chOff x="684763" y="3506750"/>
            <a:chExt cx="3536825" cy="69000"/>
          </a:xfrm>
        </p:grpSpPr>
        <p:sp>
          <p:nvSpPr>
            <p:cNvPr id="151" name="Google Shape;151;p38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8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8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8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254133" y="3968200"/>
            <a:ext cx="8460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Descriptions">
  <p:cSld name="BLANK_2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idx="1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">
  <p:cSld name="BLANK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62" name="Google Shape;162;p40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2">
  <p:cSld name="BLANK_1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66" name="Google Shape;166;p41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1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5E85B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1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1">
  <p:cSld name="BLANK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71" name="Google Shape;171;p42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2"/>
          <p:cNvSpPr txBox="1">
            <a:spLocks noGrp="1"/>
          </p:cNvSpPr>
          <p:nvPr>
            <p:ph type="subTitle" idx="1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79B29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2"/>
          <p:cNvSpPr txBox="1">
            <a:spLocks noGrp="1"/>
          </p:cNvSpPr>
          <p:nvPr>
            <p:ph type="subTitle" idx="2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ides 3">
  <p:cSld name="BLANK_1_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34" name="Google Shape;34;p21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ubTitle" idx="1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3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79B29D">
              <a:alpha val="8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45" name="Google Shape;45;p23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3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3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87C5AE">
              <a:alpha val="8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87C5A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87C5A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87C5A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">
  <p:cSld name="TITLE_1_1_1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56" name="Google Shape;56;p2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4"/>
          <p:cNvSpPr txBox="1">
            <a:spLocks noGrp="1"/>
          </p:cNvSpPr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ubTitle" idx="1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9FC5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ubTitle" idx="2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4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name="adj" fmla="val 96329"/>
            </a:avLst>
          </a:prstGeom>
          <a:solidFill>
            <a:srgbClr val="5E85B9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4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name="adj" fmla="val 69864"/>
            </a:avLst>
          </a:prstGeom>
          <a:solidFill>
            <a:srgbClr val="38444A">
              <a:alpha val="5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6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6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6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6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7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7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7"/>
          <p:cNvSpPr/>
          <p:nvPr/>
        </p:nvSpPr>
        <p:spPr>
          <a:xfrm rot="5400000">
            <a:off x="2035125" y="-107150"/>
            <a:ext cx="2393100" cy="6463200"/>
          </a:xfrm>
          <a:prstGeom prst="rect">
            <a:avLst/>
          </a:prstGeom>
          <a:solidFill>
            <a:srgbClr val="38444A">
              <a:alpha val="5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ubTitle" idx="1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7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name="adj" fmla="val 50126"/>
            </a:avLst>
          </a:prstGeom>
          <a:solidFill>
            <a:srgbClr val="38444A">
              <a:alpha val="5843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ldwildlife.org/who/index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 Black"/>
                <a:ea typeface="Arial Black"/>
                <a:cs typeface="Arial Black"/>
                <a:sym typeface="Arial Black"/>
              </a:rPr>
              <a:t>HTML</a:t>
            </a:r>
            <a:endParaRPr/>
          </a:p>
        </p:txBody>
      </p:sp>
      <p:sp>
        <p:nvSpPr>
          <p:cNvPr id="180" name="Google Shape;180;p1"/>
          <p:cNvSpPr txBox="1">
            <a:spLocks noGrp="1"/>
          </p:cNvSpPr>
          <p:nvPr>
            <p:ph type="subTitle" idx="2"/>
          </p:nvPr>
        </p:nvSpPr>
        <p:spPr>
          <a:xfrm>
            <a:off x="6444025" y="2515550"/>
            <a:ext cx="2513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2024/2025</a:t>
            </a:r>
            <a:endParaRPr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B4145B-B71A-F9A8-40EC-40656FD12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Ripasso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66ce212cc_0_88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Testo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g3066ce212cc_0_88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Riferimenti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g3066ce212cc_0_88"/>
          <p:cNvSpPr txBox="1"/>
          <p:nvPr/>
        </p:nvSpPr>
        <p:spPr>
          <a:xfrm>
            <a:off x="318300" y="1537730"/>
            <a:ext cx="8460000" cy="3270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Disneyland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Anaheim, California 92802 - USA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quote from WWF's website: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blockquote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cite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http://www.worldwildlife.org/who/index.html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60 years, WWF has worked to help people and nature thrive. As the world's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leading conservation organization, WWF works in nearly 100 countries.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blockquote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cite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Scream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cite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 Edvard Munch. Painted in 1893.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WWF's goal is to: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 a future where people live in harmony with nature.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abbr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="World Health Organization"&gt;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abbr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was founded in 1948.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2" name="Google Shape;272;g3066ce212cc_0_88"/>
          <p:cNvPicPr preferRelativeResize="0"/>
          <p:nvPr/>
        </p:nvPicPr>
        <p:blipFill rotWithShape="1">
          <a:blip r:embed="rId4">
            <a:alphaModFix/>
          </a:blip>
          <a:srcRect l="3262" t="7929" r="2990" b="21583"/>
          <a:stretch/>
        </p:blipFill>
        <p:spPr>
          <a:xfrm>
            <a:off x="3692720" y="524449"/>
            <a:ext cx="5154774" cy="21927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77d9bec86_0_85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Testo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g3077d9bec86_0_85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Testo speciale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g3077d9bec86_0_85"/>
          <p:cNvSpPr txBox="1"/>
          <p:nvPr/>
        </p:nvSpPr>
        <p:spPr>
          <a:xfrm>
            <a:off x="318300" y="1445470"/>
            <a:ext cx="8460000" cy="3512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x, y = 5;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z = x + y;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 from my computer: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samp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not found.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Press F1 to continue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samp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 the document by pressing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kbd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Ctrl + 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kbd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area of a triangle is: 1/2 x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where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/var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 the base, and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/var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is the vertical height.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="disk_c"&gt;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Disk usage C: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meter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="disk_c"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="2"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="0"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="10"&gt;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out of 10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meter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 from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10:00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21:00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every weekday.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have a date on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="2008-02-14 20:00"&gt;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Valentines day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Google Shape;280;g3077d9bec86_0_85"/>
          <p:cNvPicPr preferRelativeResize="0"/>
          <p:nvPr/>
        </p:nvPicPr>
        <p:blipFill rotWithShape="1">
          <a:blip r:embed="rId3">
            <a:alphaModFix/>
          </a:blip>
          <a:srcRect l="4380" t="1816" r="3977" b="4083"/>
          <a:stretch/>
        </p:blipFill>
        <p:spPr>
          <a:xfrm>
            <a:off x="3854175" y="295117"/>
            <a:ext cx="4577450" cy="2396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66ce212cc_0_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Testo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g3066ce212cc_0_0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Caratteri speciali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7" name="Google Shape;287;g3066ce212cc_0_0"/>
          <p:cNvPicPr preferRelativeResize="0"/>
          <p:nvPr/>
        </p:nvPicPr>
        <p:blipFill rotWithShape="1">
          <a:blip r:embed="rId3">
            <a:alphaModFix/>
          </a:blip>
          <a:srcRect l="411" t="37844" r="1645" b="2931"/>
          <a:stretch/>
        </p:blipFill>
        <p:spPr>
          <a:xfrm>
            <a:off x="466063" y="1778600"/>
            <a:ext cx="8268825" cy="26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66ce212cc_0_27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Testo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g3066ce212cc_0_27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Liste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g3066ce212cc_0_27"/>
          <p:cNvSpPr txBox="1"/>
          <p:nvPr/>
        </p:nvSpPr>
        <p:spPr>
          <a:xfrm>
            <a:off x="2261100" y="428050"/>
            <a:ext cx="3869100" cy="1474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Milk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g3066ce212cc_0_27"/>
          <p:cNvSpPr txBox="1"/>
          <p:nvPr/>
        </p:nvSpPr>
        <p:spPr>
          <a:xfrm>
            <a:off x="370475" y="2525850"/>
            <a:ext cx="3502200" cy="1474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Tea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Milk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6" name="Google Shape;296;g3066ce212cc_0_27"/>
          <p:cNvPicPr preferRelativeResize="0"/>
          <p:nvPr/>
        </p:nvPicPr>
        <p:blipFill rotWithShape="1">
          <a:blip r:embed="rId3">
            <a:alphaModFix/>
          </a:blip>
          <a:srcRect l="4012"/>
          <a:stretch/>
        </p:blipFill>
        <p:spPr>
          <a:xfrm>
            <a:off x="4388775" y="679525"/>
            <a:ext cx="1252575" cy="971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pic>
        <p:nvPicPr>
          <p:cNvPr id="297" name="Google Shape;297;g3066ce212c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125" y="2777325"/>
            <a:ext cx="1381125" cy="971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298" name="Google Shape;298;g3066ce212cc_0_27"/>
          <p:cNvSpPr txBox="1"/>
          <p:nvPr/>
        </p:nvSpPr>
        <p:spPr>
          <a:xfrm>
            <a:off x="4352600" y="2720900"/>
            <a:ext cx="3741000" cy="1756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black hot drink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Milk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dt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white cold drink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dl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9" name="Google Shape;299;g3066ce212cc_0_27"/>
          <p:cNvPicPr preferRelativeResize="0"/>
          <p:nvPr/>
        </p:nvPicPr>
        <p:blipFill rotWithShape="1">
          <a:blip r:embed="rId5">
            <a:alphaModFix/>
          </a:blip>
          <a:srcRect l="1029" b="13822"/>
          <a:stretch/>
        </p:blipFill>
        <p:spPr>
          <a:xfrm>
            <a:off x="6220725" y="2055763"/>
            <a:ext cx="2215475" cy="1083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300" name="Google Shape;300;g3066ce212cc_0_27"/>
          <p:cNvSpPr/>
          <p:nvPr/>
        </p:nvSpPr>
        <p:spPr>
          <a:xfrm>
            <a:off x="6579725" y="4246100"/>
            <a:ext cx="1810500" cy="447600"/>
          </a:xfrm>
          <a:prstGeom prst="rect">
            <a:avLst/>
          </a:prstGeom>
          <a:solidFill>
            <a:srgbClr val="5A7FB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Description List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1" name="Google Shape;301;g3066ce212cc_0_27"/>
          <p:cNvSpPr/>
          <p:nvPr/>
        </p:nvSpPr>
        <p:spPr>
          <a:xfrm>
            <a:off x="3722350" y="1816550"/>
            <a:ext cx="1810500" cy="447600"/>
          </a:xfrm>
          <a:prstGeom prst="rect">
            <a:avLst/>
          </a:prstGeom>
          <a:solidFill>
            <a:srgbClr val="5A7FB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Unordered List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g3066ce212cc_0_27"/>
          <p:cNvSpPr/>
          <p:nvPr/>
        </p:nvSpPr>
        <p:spPr>
          <a:xfrm>
            <a:off x="1159125" y="3889438"/>
            <a:ext cx="1810500" cy="447600"/>
          </a:xfrm>
          <a:prstGeom prst="rect">
            <a:avLst/>
          </a:prstGeom>
          <a:solidFill>
            <a:srgbClr val="5A7FB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Ordered List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66ce212cc_0_122"/>
          <p:cNvSpPr txBox="1">
            <a:spLocks noGrp="1"/>
          </p:cNvSpPr>
          <p:nvPr>
            <p:ph type="title"/>
          </p:nvPr>
        </p:nvSpPr>
        <p:spPr>
          <a:xfrm>
            <a:off x="370477" y="445025"/>
            <a:ext cx="625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Testo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g3066ce212cc_0_122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1191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Tabelle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g3066ce212cc_0_122"/>
          <p:cNvSpPr txBox="1"/>
          <p:nvPr/>
        </p:nvSpPr>
        <p:spPr>
          <a:xfrm>
            <a:off x="605000" y="1518268"/>
            <a:ext cx="3029400" cy="341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1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2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 3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Emil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Tobias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Linus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0" name="Google Shape;310;g3066ce212cc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513" y="804050"/>
            <a:ext cx="2447925" cy="93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311" name="Google Shape;311;g3066ce212cc_0_122"/>
          <p:cNvSpPr txBox="1"/>
          <p:nvPr/>
        </p:nvSpPr>
        <p:spPr>
          <a:xfrm>
            <a:off x="4469325" y="790850"/>
            <a:ext cx="3029400" cy="4148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border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="1"&gt;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Patients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caption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="2"&gt;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/tr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tbody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Jill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Smith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rowspan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="2"&gt;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/tr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Jackson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/td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/tr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tbody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/table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g3066ce212cc_0_122"/>
          <p:cNvSpPr/>
          <p:nvPr/>
        </p:nvSpPr>
        <p:spPr>
          <a:xfrm>
            <a:off x="7047850" y="2679725"/>
            <a:ext cx="1706400" cy="187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L’attributo </a:t>
            </a:r>
            <a:r>
              <a:rPr lang="en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colspan</a:t>
            </a:r>
            <a:r>
              <a:rPr lang="en">
                <a:solidFill>
                  <a:schemeClr val="dk1"/>
                </a:solidFill>
              </a:rPr>
              <a:t> permette ad una cella di occupare più colonne.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L’attributo </a:t>
            </a:r>
            <a:r>
              <a:rPr lang="en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rowspan</a:t>
            </a:r>
            <a:r>
              <a:rPr lang="en">
                <a:solidFill>
                  <a:schemeClr val="dk1"/>
                </a:solidFill>
              </a:rPr>
              <a:t> permette invece ad una cella di occupare più righe.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3" name="Google Shape;313;g3066ce212cc_0_122"/>
          <p:cNvPicPr preferRelativeResize="0"/>
          <p:nvPr/>
        </p:nvPicPr>
        <p:blipFill rotWithShape="1">
          <a:blip r:embed="rId4">
            <a:alphaModFix/>
          </a:blip>
          <a:srcRect l="14192" t="21737" r="17608" b="12050"/>
          <a:stretch/>
        </p:blipFill>
        <p:spPr>
          <a:xfrm>
            <a:off x="7029113" y="357292"/>
            <a:ext cx="1591475" cy="121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0720a17f9e_0_3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Attributi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g30720a17f9e_0_30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Id e classe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g30720a17f9e_0_30"/>
          <p:cNvSpPr txBox="1"/>
          <p:nvPr/>
        </p:nvSpPr>
        <p:spPr>
          <a:xfrm>
            <a:off x="346775" y="1495370"/>
            <a:ext cx="85074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 sono alcuni attributi, detti globali, che possono essere assegnati a qualsiasi tag HTML; i più importanti sono </a:t>
            </a: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L’</a:t>
            </a: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definisce un identificativo univoco per un elemento nella pagina, mentre la </a:t>
            </a: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classe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assegna una o più classi a un elemento, utile per l'identificazione che questa volta non è univoca.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g30720a17f9e_0_30"/>
          <p:cNvSpPr txBox="1"/>
          <p:nvPr/>
        </p:nvSpPr>
        <p:spPr>
          <a:xfrm>
            <a:off x="318300" y="2935011"/>
            <a:ext cx="8507400" cy="1560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="capitals-header"&gt;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European capitals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="capital-descr first-descr"&gt;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London is the capital of England.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="capital-descr"&gt;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Paris is the capital of France.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="capital-descr"&gt;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Rome is the capital of Italy.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="capital-descr last-descr"&gt;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Madrid is the capital of Spain.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g30720a17f9e_0_30"/>
          <p:cNvSpPr/>
          <p:nvPr/>
        </p:nvSpPr>
        <p:spPr>
          <a:xfrm>
            <a:off x="7054625" y="3122275"/>
            <a:ext cx="1886100" cy="1675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Un solo tag può avere un determinato id. 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Più tag possono avere la stessa classe.</a:t>
            </a:r>
            <a:endParaRPr sz="13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Un tag può avere un solo id, ma può avere più classi.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720a17f9e_0_43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Attributi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g30720a17f9e_0_43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Altri attributi globali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g30720a17f9e_0_43"/>
          <p:cNvSpPr txBox="1"/>
          <p:nvPr/>
        </p:nvSpPr>
        <p:spPr>
          <a:xfrm>
            <a:off x="318300" y="1912586"/>
            <a:ext cx="8507400" cy="21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="color: blue;"&gt;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="https://example.com"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="Go to website"&gt;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Visita il sito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="it"&gt;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Paragrafo in italiano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="image.png"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draggable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="true"&gt;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tabindex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="1"&gt;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button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/button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="rtl"&gt;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שלום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="no"&gt;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Brand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g30720a17f9e_0_43"/>
          <p:cNvSpPr/>
          <p:nvPr/>
        </p:nvSpPr>
        <p:spPr>
          <a:xfrm>
            <a:off x="4687375" y="1646175"/>
            <a:ext cx="3641400" cy="39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L’attributo </a:t>
            </a:r>
            <a:r>
              <a:rPr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" sz="1300">
                <a:solidFill>
                  <a:schemeClr val="dk1"/>
                </a:solidFill>
              </a:rPr>
              <a:t> lo approfondiamo con i CSS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331" name="Google Shape;331;g30720a17f9e_0_43"/>
          <p:cNvPicPr preferRelativeResize="0"/>
          <p:nvPr/>
        </p:nvPicPr>
        <p:blipFill rotWithShape="1">
          <a:blip r:embed="rId3">
            <a:alphaModFix/>
          </a:blip>
          <a:srcRect l="2554" t="1489" r="1779" b="8266"/>
          <a:stretch/>
        </p:blipFill>
        <p:spPr>
          <a:xfrm>
            <a:off x="6921825" y="2301050"/>
            <a:ext cx="1685675" cy="20959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332" name="Google Shape;332;g30720a17f9e_0_43"/>
          <p:cNvSpPr txBox="1"/>
          <p:nvPr/>
        </p:nvSpPr>
        <p:spPr>
          <a:xfrm>
            <a:off x="7616235" y="2998545"/>
            <a:ext cx="841800" cy="161400"/>
          </a:xfrm>
          <a:prstGeom prst="rect">
            <a:avLst/>
          </a:prstGeom>
          <a:solidFill>
            <a:srgbClr val="FEFEF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Go to website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333" name="Google Shape;333;g30720a17f9e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8309" y="2865175"/>
            <a:ext cx="124719" cy="16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66ce212cc_0_75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Ipertesto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g3066ce212cc_0_75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Link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g3066ce212cc_0_75"/>
          <p:cNvSpPr txBox="1"/>
          <p:nvPr/>
        </p:nvSpPr>
        <p:spPr>
          <a:xfrm>
            <a:off x="318300" y="1644005"/>
            <a:ext cx="8507400" cy="3059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Absolute URLs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/h3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="https://www.google.com/"&gt;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Google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="https://www.w3.org/"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="_blank"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W3C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Relative URLs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/h3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="contacts.html"&gt;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Contacts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="tutorials/css-tutorial.html"&gt;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CSS Tutorial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="/info/help.html"&gt;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="../default.html"&gt;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 page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/h3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mailto: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someone@example.com"&gt;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 email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g3066ce212cc_0_75"/>
          <p:cNvSpPr/>
          <p:nvPr/>
        </p:nvSpPr>
        <p:spPr>
          <a:xfrm>
            <a:off x="3149300" y="1234025"/>
            <a:ext cx="30216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L’attributo </a:t>
            </a:r>
            <a:r>
              <a:rPr lang="en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2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="_blank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50">
                <a:solidFill>
                  <a:srgbClr val="0000CD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apre la pagina in una nuova scheda.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2" name="Google Shape;342;g3066ce212cc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88" y="1203000"/>
            <a:ext cx="1647825" cy="3600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720a17f9e_0_65"/>
          <p:cNvSpPr txBox="1">
            <a:spLocks noGrp="1"/>
          </p:cNvSpPr>
          <p:nvPr>
            <p:ph type="title"/>
          </p:nvPr>
        </p:nvSpPr>
        <p:spPr>
          <a:xfrm>
            <a:off x="370480" y="445025"/>
            <a:ext cx="290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Ipertesto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g30720a17f9e_0_65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2374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Percorsi relativi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g30720a17f9e_0_65"/>
          <p:cNvSpPr txBox="1"/>
          <p:nvPr/>
        </p:nvSpPr>
        <p:spPr>
          <a:xfrm>
            <a:off x="507575" y="1554519"/>
            <a:ext cx="3453900" cy="275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Posizione attuale</a:t>
            </a:r>
            <a:r>
              <a:rPr lang="en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cartella "website"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 1</a:t>
            </a:r>
            <a:r>
              <a:rPr lang="en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"contacts.html"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 2</a:t>
            </a:r>
            <a:r>
              <a:rPr lang="en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"tutorials/css.html"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 3</a:t>
            </a:r>
            <a:r>
              <a:rPr lang="en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"../default.html"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 4</a:t>
            </a:r>
            <a:r>
              <a:rPr lang="en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"../info/help.html"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 5</a:t>
            </a:r>
            <a:r>
              <a:rPr lang="en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"/default.html"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 6</a:t>
            </a:r>
            <a:r>
              <a:rPr lang="en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"/info/help.html"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 7</a:t>
            </a:r>
            <a:r>
              <a:rPr lang="en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"/website/contacts.html"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 b="1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 8</a:t>
            </a:r>
            <a:r>
              <a:rPr lang="en" sz="115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"/website/tutorials/css.html"</a:t>
            </a:r>
            <a:endParaRPr sz="115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0" name="Google Shape;350;g30720a17f9e_0_65"/>
          <p:cNvPicPr preferRelativeResize="0"/>
          <p:nvPr/>
        </p:nvPicPr>
        <p:blipFill rotWithShape="1">
          <a:blip r:embed="rId3">
            <a:alphaModFix/>
          </a:blip>
          <a:srcRect l="6296" t="12996" r="6610" b="13823"/>
          <a:stretch/>
        </p:blipFill>
        <p:spPr>
          <a:xfrm>
            <a:off x="5798711" y="363200"/>
            <a:ext cx="1029500" cy="8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30720a17f9e_0_65"/>
          <p:cNvPicPr preferRelativeResize="0"/>
          <p:nvPr/>
        </p:nvPicPr>
        <p:blipFill rotWithShape="1">
          <a:blip r:embed="rId3">
            <a:alphaModFix/>
          </a:blip>
          <a:srcRect l="6296" t="12996" r="6610" b="13823"/>
          <a:stretch/>
        </p:blipFill>
        <p:spPr>
          <a:xfrm>
            <a:off x="5801700" y="1605800"/>
            <a:ext cx="1029500" cy="8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30720a17f9e_0_65"/>
          <p:cNvPicPr preferRelativeResize="0"/>
          <p:nvPr/>
        </p:nvPicPr>
        <p:blipFill rotWithShape="1">
          <a:blip r:embed="rId3">
            <a:alphaModFix/>
          </a:blip>
          <a:srcRect l="6296" t="12996" r="6610" b="13823"/>
          <a:stretch/>
        </p:blipFill>
        <p:spPr>
          <a:xfrm>
            <a:off x="7566350" y="1605800"/>
            <a:ext cx="1029500" cy="8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30720a17f9e_0_65"/>
          <p:cNvPicPr preferRelativeResize="0"/>
          <p:nvPr/>
        </p:nvPicPr>
        <p:blipFill rotWithShape="1">
          <a:blip r:embed="rId3">
            <a:alphaModFix/>
          </a:blip>
          <a:srcRect l="6296" t="12996" r="6610" b="13823"/>
          <a:stretch/>
        </p:blipFill>
        <p:spPr>
          <a:xfrm>
            <a:off x="4772200" y="2755125"/>
            <a:ext cx="1029500" cy="8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30720a17f9e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7850" y="2755125"/>
            <a:ext cx="865100" cy="8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30720a17f9e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250" y="3851275"/>
            <a:ext cx="865100" cy="8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30720a17f9e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6685" y="2755125"/>
            <a:ext cx="865100" cy="8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30720a17f9e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900" y="1565650"/>
            <a:ext cx="865100" cy="86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g30720a17f9e_0_65"/>
          <p:cNvCxnSpPr>
            <a:stCxn id="350" idx="2"/>
            <a:endCxn id="357" idx="0"/>
          </p:cNvCxnSpPr>
          <p:nvPr/>
        </p:nvCxnSpPr>
        <p:spPr>
          <a:xfrm flipH="1">
            <a:off x="4714462" y="1228300"/>
            <a:ext cx="1599000" cy="3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g30720a17f9e_0_65"/>
          <p:cNvCxnSpPr>
            <a:stCxn id="350" idx="2"/>
            <a:endCxn id="351" idx="0"/>
          </p:cNvCxnSpPr>
          <p:nvPr/>
        </p:nvCxnSpPr>
        <p:spPr>
          <a:xfrm>
            <a:off x="6313462" y="1228300"/>
            <a:ext cx="3000" cy="3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g30720a17f9e_0_65"/>
          <p:cNvCxnSpPr>
            <a:stCxn id="350" idx="2"/>
            <a:endCxn id="352" idx="0"/>
          </p:cNvCxnSpPr>
          <p:nvPr/>
        </p:nvCxnSpPr>
        <p:spPr>
          <a:xfrm>
            <a:off x="6313462" y="1228300"/>
            <a:ext cx="1767600" cy="37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g30720a17f9e_0_65"/>
          <p:cNvCxnSpPr>
            <a:stCxn id="351" idx="2"/>
            <a:endCxn id="353" idx="0"/>
          </p:cNvCxnSpPr>
          <p:nvPr/>
        </p:nvCxnSpPr>
        <p:spPr>
          <a:xfrm flipH="1">
            <a:off x="5286850" y="2470900"/>
            <a:ext cx="10296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g30720a17f9e_0_65"/>
          <p:cNvCxnSpPr>
            <a:stCxn id="351" idx="2"/>
            <a:endCxn id="354" idx="0"/>
          </p:cNvCxnSpPr>
          <p:nvPr/>
        </p:nvCxnSpPr>
        <p:spPr>
          <a:xfrm>
            <a:off x="6316450" y="2470900"/>
            <a:ext cx="3738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g30720a17f9e_0_65"/>
          <p:cNvCxnSpPr>
            <a:stCxn id="352" idx="2"/>
            <a:endCxn id="356" idx="0"/>
          </p:cNvCxnSpPr>
          <p:nvPr/>
        </p:nvCxnSpPr>
        <p:spPr>
          <a:xfrm flipH="1">
            <a:off x="8079300" y="2470900"/>
            <a:ext cx="1800" cy="28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g30720a17f9e_0_65"/>
          <p:cNvCxnSpPr>
            <a:stCxn id="353" idx="2"/>
            <a:endCxn id="355" idx="0"/>
          </p:cNvCxnSpPr>
          <p:nvPr/>
        </p:nvCxnSpPr>
        <p:spPr>
          <a:xfrm flipH="1">
            <a:off x="4923650" y="3620225"/>
            <a:ext cx="363300" cy="2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5" name="Google Shape;365;g30720a17f9e_0_65"/>
          <p:cNvSpPr/>
          <p:nvPr/>
        </p:nvSpPr>
        <p:spPr>
          <a:xfrm>
            <a:off x="5880950" y="755000"/>
            <a:ext cx="865200" cy="2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root</a:t>
            </a:r>
            <a:endParaRPr sz="1300"/>
          </a:p>
        </p:txBody>
      </p:sp>
      <p:sp>
        <p:nvSpPr>
          <p:cNvPr id="366" name="Google Shape;366;g30720a17f9e_0_65"/>
          <p:cNvSpPr/>
          <p:nvPr/>
        </p:nvSpPr>
        <p:spPr>
          <a:xfrm>
            <a:off x="5880950" y="1984875"/>
            <a:ext cx="865200" cy="2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website</a:t>
            </a:r>
            <a:endParaRPr sz="1300"/>
          </a:p>
        </p:txBody>
      </p:sp>
      <p:sp>
        <p:nvSpPr>
          <p:cNvPr id="367" name="Google Shape;367;g30720a17f9e_0_65"/>
          <p:cNvSpPr/>
          <p:nvPr/>
        </p:nvSpPr>
        <p:spPr>
          <a:xfrm>
            <a:off x="7648500" y="1984875"/>
            <a:ext cx="865200" cy="2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info</a:t>
            </a:r>
            <a:endParaRPr sz="1300"/>
          </a:p>
        </p:txBody>
      </p:sp>
      <p:sp>
        <p:nvSpPr>
          <p:cNvPr id="368" name="Google Shape;368;g30720a17f9e_0_65"/>
          <p:cNvSpPr/>
          <p:nvPr/>
        </p:nvSpPr>
        <p:spPr>
          <a:xfrm>
            <a:off x="4854350" y="3146925"/>
            <a:ext cx="865200" cy="2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tutorials</a:t>
            </a:r>
            <a:endParaRPr sz="1300"/>
          </a:p>
        </p:txBody>
      </p:sp>
      <p:sp>
        <p:nvSpPr>
          <p:cNvPr id="369" name="Google Shape;369;g30720a17f9e_0_65"/>
          <p:cNvSpPr/>
          <p:nvPr/>
        </p:nvSpPr>
        <p:spPr>
          <a:xfrm>
            <a:off x="4253800" y="1984875"/>
            <a:ext cx="921300" cy="2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default.html</a:t>
            </a:r>
            <a:endParaRPr sz="1100"/>
          </a:p>
        </p:txBody>
      </p:sp>
      <p:sp>
        <p:nvSpPr>
          <p:cNvPr id="370" name="Google Shape;370;g30720a17f9e_0_65"/>
          <p:cNvSpPr/>
          <p:nvPr/>
        </p:nvSpPr>
        <p:spPr>
          <a:xfrm>
            <a:off x="6172250" y="3146925"/>
            <a:ext cx="1029600" cy="2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contacts.html</a:t>
            </a:r>
            <a:endParaRPr sz="1100"/>
          </a:p>
        </p:txBody>
      </p:sp>
      <p:sp>
        <p:nvSpPr>
          <p:cNvPr id="371" name="Google Shape;371;g30720a17f9e_0_65"/>
          <p:cNvSpPr/>
          <p:nvPr/>
        </p:nvSpPr>
        <p:spPr>
          <a:xfrm>
            <a:off x="7654550" y="3146925"/>
            <a:ext cx="921300" cy="2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help.html</a:t>
            </a:r>
            <a:endParaRPr sz="1100"/>
          </a:p>
        </p:txBody>
      </p:sp>
      <p:sp>
        <p:nvSpPr>
          <p:cNvPr id="372" name="Google Shape;372;g30720a17f9e_0_65"/>
          <p:cNvSpPr/>
          <p:nvPr/>
        </p:nvSpPr>
        <p:spPr>
          <a:xfrm>
            <a:off x="4456821" y="4255850"/>
            <a:ext cx="921300" cy="2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css.html</a:t>
            </a:r>
            <a:endParaRPr sz="1100"/>
          </a:p>
        </p:txBody>
      </p:sp>
      <p:pic>
        <p:nvPicPr>
          <p:cNvPr id="373" name="Google Shape;373;g30720a17f9e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9650" y="1504650"/>
            <a:ext cx="447601" cy="44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30720a17f9e_0_65"/>
          <p:cNvSpPr/>
          <p:nvPr/>
        </p:nvSpPr>
        <p:spPr>
          <a:xfrm>
            <a:off x="507575" y="4314219"/>
            <a:ext cx="3453900" cy="33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link 5, 6, 7 e 8 non dipendono dalla posizione.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06fcd4768a_0_0"/>
          <p:cNvSpPr txBox="1">
            <a:spLocks noGrp="1"/>
          </p:cNvSpPr>
          <p:nvPr>
            <p:ph type="title"/>
          </p:nvPr>
        </p:nvSpPr>
        <p:spPr>
          <a:xfrm>
            <a:off x="370480" y="445025"/>
            <a:ext cx="29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Ipertesto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g306fcd4768a_0_0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2065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Bookmark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g306fcd4768a_0_0"/>
          <p:cNvSpPr txBox="1"/>
          <p:nvPr/>
        </p:nvSpPr>
        <p:spPr>
          <a:xfrm>
            <a:off x="318300" y="1720205"/>
            <a:ext cx="8507400" cy="2460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="#C30"&gt;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 to Chapter 30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Chapter 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/h2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chapter explains ba bla bla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Chapter 2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/h2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chapter explains ba bla bla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...........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h2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="C30"&gt;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Chapter 30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/h2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chapter explains ba bla bla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g306fcd4768a_0_0"/>
          <p:cNvSpPr/>
          <p:nvPr/>
        </p:nvSpPr>
        <p:spPr>
          <a:xfrm>
            <a:off x="6041208" y="2126597"/>
            <a:ext cx="2241300" cy="1372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Un’àncora si richiama anteponendo </a:t>
            </a:r>
            <a:r>
              <a:rPr lang="en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500">
                <a:solidFill>
                  <a:schemeClr val="dk1"/>
                </a:solidFill>
              </a:rPr>
              <a:t> all’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500">
                <a:solidFill>
                  <a:schemeClr val="dk1"/>
                </a:solidFill>
              </a:rPr>
              <a:t> dell’elemento a cui fa riferimento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383" name="Google Shape;383;g306fcd4768a_0_0"/>
          <p:cNvCxnSpPr/>
          <p:nvPr/>
        </p:nvCxnSpPr>
        <p:spPr>
          <a:xfrm>
            <a:off x="3692700" y="1912008"/>
            <a:ext cx="19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g306fcd4768a_0_0"/>
          <p:cNvCxnSpPr/>
          <p:nvPr/>
        </p:nvCxnSpPr>
        <p:spPr>
          <a:xfrm>
            <a:off x="5618640" y="1912000"/>
            <a:ext cx="0" cy="17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g306fcd4768a_0_0"/>
          <p:cNvCxnSpPr/>
          <p:nvPr/>
        </p:nvCxnSpPr>
        <p:spPr>
          <a:xfrm rot="10800000">
            <a:off x="2943242" y="3699665"/>
            <a:ext cx="26754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6" name="Google Shape;386;g306fcd4768a_0_0"/>
          <p:cNvSpPr/>
          <p:nvPr/>
        </p:nvSpPr>
        <p:spPr>
          <a:xfrm>
            <a:off x="3940775" y="562700"/>
            <a:ext cx="4863300" cy="750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Quando si vuole lasciare un link “vuoto”, ovvero che non punta da nessuna parte, si pone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="#"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2f88e466f_0_2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g282f88e466f_0_2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Linguaggio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g282f88e466f_0_2"/>
          <p:cNvSpPr txBox="1"/>
          <p:nvPr/>
        </p:nvSpPr>
        <p:spPr>
          <a:xfrm>
            <a:off x="346775" y="1541500"/>
            <a:ext cx="8507400" cy="25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5A7FB3"/>
                </a:solidFill>
                <a:latin typeface="Open Sans"/>
                <a:ea typeface="Open Sans"/>
                <a:cs typeface="Open Sans"/>
                <a:sym typeface="Open Sans"/>
              </a:rPr>
              <a:t>HTML </a:t>
            </a: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18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HyperText Markup Language</a:t>
            </a: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è</a:t>
            </a: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linguaggio di markup</a:t>
            </a: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che permette di </a:t>
            </a:r>
            <a:r>
              <a:rPr lang="en" sz="1800" b="0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formattare</a:t>
            </a: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 struttura di una pagina Web.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pagina HTML è rappresentata da un file con l'estensione “</a:t>
            </a:r>
            <a:r>
              <a:rPr lang="en" sz="1800" b="1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.html</a:t>
            </a:r>
            <a:r>
              <a:rPr lang="en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”.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versione attuale, </a:t>
            </a: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HTML5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introdotta nel 2014 dal </a:t>
            </a: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W3C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World Wide Web Consortium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), ha portato importanti miglioramenti come il supporto per multimedia (audio e video), nuove API per interazioni avanzate e una struttura semantica più ricca.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066ce212cc_0_18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Media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g3066ce212cc_0_18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Immagini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3" name="Google Shape;393;g3066ce212cc_0_18"/>
          <p:cNvSpPr txBox="1"/>
          <p:nvPr/>
        </p:nvSpPr>
        <p:spPr>
          <a:xfrm>
            <a:off x="318300" y="1720205"/>
            <a:ext cx="8507400" cy="2759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="pic_trulli.jpg"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="Italian Trulli"&gt;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="pic_trulli.jpg"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="500"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="600"&gt;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="(min-width: 650px)"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="pic_trulli_uhd.jpg"&gt;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="(min-width: 465px)"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="pic_trulli_hd.jpg"&gt;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="pic_trulli.jpg"&gt;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4" name="Google Shape;394;g3066ce212c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625" y="651400"/>
            <a:ext cx="3012750" cy="2006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66ce212cc_0_7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Media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g3066ce212cc_0_7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Formato delle immagini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g3066ce212cc_0_7"/>
          <p:cNvSpPr txBox="1"/>
          <p:nvPr/>
        </p:nvSpPr>
        <p:spPr>
          <a:xfrm>
            <a:off x="346775" y="1541500"/>
            <a:ext cx="8507400" cy="28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browser permettono di inserire immagini nei seguenti formati grafici: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GIF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supporta animazioni e trasparenza, fino a 256 colori;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JPEG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"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JPG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supporta fino a 16 milioni di colori, no animazioni e no trasparenza;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PNG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supporta la trasparenza, fino a 16 milioni di colori, no animazioni;</a:t>
            </a:r>
            <a:endParaRPr sz="17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"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WEBP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rilasciato da Google nel 2018, supporta animazioni e trasparenza, fino a 16 milioni di colori; è un formato appositamente creato per ottimizzare il caricamento delle immagini sulle pagine Web a discapito della qualità, creando immagini più piccole per rendere il Web più veloce.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6fcd4768a_0_116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Media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g306fcd4768a_0_116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Video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g306fcd4768a_0_116"/>
          <p:cNvSpPr txBox="1"/>
          <p:nvPr/>
        </p:nvSpPr>
        <p:spPr>
          <a:xfrm>
            <a:off x="318300" y="1720205"/>
            <a:ext cx="8507400" cy="1560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="320"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="240"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controls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autoplay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muted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="movie.mp4"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="video/mp4"&gt;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="movie.ogg"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="video/ogg"&gt;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Your browser does not support the video tag.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9" name="Google Shape;409;g306fcd4768a_0_116"/>
          <p:cNvPicPr preferRelativeResize="0"/>
          <p:nvPr/>
        </p:nvPicPr>
        <p:blipFill rotWithShape="1">
          <a:blip r:embed="rId3">
            <a:alphaModFix/>
          </a:blip>
          <a:srcRect l="3597" t="4022" r="8008" b="6977"/>
          <a:stretch/>
        </p:blipFill>
        <p:spPr>
          <a:xfrm>
            <a:off x="5583076" y="2055201"/>
            <a:ext cx="2861050" cy="2141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0720a17f9e_0_0"/>
          <p:cNvSpPr txBox="1">
            <a:spLocks noGrp="1"/>
          </p:cNvSpPr>
          <p:nvPr>
            <p:ph type="title"/>
          </p:nvPr>
        </p:nvSpPr>
        <p:spPr>
          <a:xfrm>
            <a:off x="370480" y="445025"/>
            <a:ext cx="29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Media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g30720a17f9e_0_0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2065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Youtube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g30720a17f9e_0_0"/>
          <p:cNvSpPr txBox="1"/>
          <p:nvPr/>
        </p:nvSpPr>
        <p:spPr>
          <a:xfrm>
            <a:off x="318300" y="1948805"/>
            <a:ext cx="8507400" cy="96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="560"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height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="315"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="https://www.youtube.com/embed/TxcJ2drr554?autoplay=1&amp;mute=1&amp;controls=0&amp;loop=1"&gt;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7" name="Google Shape;417;g30720a17f9e_0_0"/>
          <p:cNvCxnSpPr/>
          <p:nvPr/>
        </p:nvCxnSpPr>
        <p:spPr>
          <a:xfrm>
            <a:off x="4553650" y="2540825"/>
            <a:ext cx="305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g30720a17f9e_0_0"/>
          <p:cNvSpPr/>
          <p:nvPr/>
        </p:nvSpPr>
        <p:spPr>
          <a:xfrm>
            <a:off x="5971300" y="2816075"/>
            <a:ext cx="2422500" cy="29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Alcuni parametri aggiuntivi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19" name="Google Shape;419;g30720a17f9e_0_0"/>
          <p:cNvCxnSpPr>
            <a:stCxn id="418" idx="0"/>
          </p:cNvCxnSpPr>
          <p:nvPr/>
        </p:nvCxnSpPr>
        <p:spPr>
          <a:xfrm rot="10800000">
            <a:off x="6575950" y="2620475"/>
            <a:ext cx="606600" cy="19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20" name="Google Shape;420;g30720a17f9e_0_0"/>
          <p:cNvPicPr preferRelativeResize="0"/>
          <p:nvPr/>
        </p:nvPicPr>
        <p:blipFill rotWithShape="1">
          <a:blip r:embed="rId3">
            <a:alphaModFix/>
          </a:blip>
          <a:srcRect l="13381" t="31420" r="11396" b="6274"/>
          <a:stretch/>
        </p:blipFill>
        <p:spPr>
          <a:xfrm>
            <a:off x="1917406" y="2764008"/>
            <a:ext cx="3429000" cy="1932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421" name="Google Shape;421;g30720a17f9e_0_0"/>
          <p:cNvSpPr txBox="1"/>
          <p:nvPr/>
        </p:nvSpPr>
        <p:spPr>
          <a:xfrm>
            <a:off x="3264150" y="741325"/>
            <a:ext cx="5551800" cy="71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Il tag 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permette di visualizzare il contenuto di una pagina Web all’interno di un altra pagina Web.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0762a324b9_0_27"/>
          <p:cNvSpPr txBox="1">
            <a:spLocks noGrp="1"/>
          </p:cNvSpPr>
          <p:nvPr>
            <p:ph type="title"/>
          </p:nvPr>
        </p:nvSpPr>
        <p:spPr>
          <a:xfrm>
            <a:off x="370480" y="445025"/>
            <a:ext cx="294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Media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g30762a324b9_0_27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2065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Audio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g30762a324b9_0_27"/>
          <p:cNvSpPr txBox="1"/>
          <p:nvPr/>
        </p:nvSpPr>
        <p:spPr>
          <a:xfrm>
            <a:off x="318300" y="1644005"/>
            <a:ext cx="8507400" cy="1560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controls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autoplay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muted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="horse.ogg"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="audio/ogg"&gt;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="horse.mp3"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="audio/mpeg"&gt;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Your browser does not support the audio element.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29" name="Google Shape;429;g30762a324b9_0_27"/>
          <p:cNvPicPr preferRelativeResize="0"/>
          <p:nvPr/>
        </p:nvPicPr>
        <p:blipFill rotWithShape="1">
          <a:blip r:embed="rId3">
            <a:alphaModFix/>
          </a:blip>
          <a:srcRect l="6982" t="20773" r="11630" b="19568"/>
          <a:stretch/>
        </p:blipFill>
        <p:spPr>
          <a:xfrm>
            <a:off x="4626875" y="1008100"/>
            <a:ext cx="3759600" cy="784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430" name="Google Shape;430;g30762a324b9_0_27"/>
          <p:cNvSpPr txBox="1"/>
          <p:nvPr/>
        </p:nvSpPr>
        <p:spPr>
          <a:xfrm>
            <a:off x="803975" y="3370300"/>
            <a:ext cx="7543800" cy="99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HTML5 ha introdotto il tag 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track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utilizzabile all'interno di 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audio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r>
              <a:rPr lang="en" sz="16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per specificare file di sottotitoli, descrizioni, o tracce di supporto audio e video. Non è ancora pienamente supportato dai browser.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06fcd4768a_0_107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g306fcd4768a_0_107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Funzione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g306fcd4768a_0_107"/>
          <p:cNvSpPr txBox="1"/>
          <p:nvPr/>
        </p:nvSpPr>
        <p:spPr>
          <a:xfrm>
            <a:off x="346775" y="1541500"/>
            <a:ext cx="85074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form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HTML è un elemento che consente agli utenti di inserire e inviare dati a un server. Viene usato per raccogliere informazioni tramite campi come testi, checkbox, pulsanti e menù a tendina. Un form è strutturato con il tag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 include elementi come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etc.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dati inseriti vengono inviati al server quando l'utente sottoscrive il form.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06fcd4768a_0_2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g306fcd4768a_0_20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Testo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g306fcd4768a_0_20"/>
          <p:cNvSpPr txBox="1"/>
          <p:nvPr/>
        </p:nvSpPr>
        <p:spPr>
          <a:xfrm>
            <a:off x="318300" y="1644005"/>
            <a:ext cx="8507400" cy="3059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name: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="firstname"&gt;&lt;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="lname"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 name: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="lastname"&gt;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="comment"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Comment: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="comment" 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="mycomment"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="10"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cols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="30"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Write here your comment..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45" name="Google Shape;445;g306fcd4768a_0_20"/>
          <p:cNvPicPr preferRelativeResize="0"/>
          <p:nvPr/>
        </p:nvPicPr>
        <p:blipFill rotWithShape="1">
          <a:blip r:embed="rId3">
            <a:alphaModFix/>
          </a:blip>
          <a:srcRect l="3609" r="4537"/>
          <a:stretch/>
        </p:blipFill>
        <p:spPr>
          <a:xfrm>
            <a:off x="5492975" y="309925"/>
            <a:ext cx="3053335" cy="305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06fcd4768a_0_3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g306fcd4768a_0_31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Radio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g306fcd4768a_0_31"/>
          <p:cNvSpPr txBox="1"/>
          <p:nvPr/>
        </p:nvSpPr>
        <p:spPr>
          <a:xfrm>
            <a:off x="318300" y="1644005"/>
            <a:ext cx="8507400" cy="2759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Choose your favorite Web language: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="radio"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="html"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="fav_language"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="HTML"&gt;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="html"&gt;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="radio"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="css"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="fav_language"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="CSS"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="css"&gt;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="radio"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="javascript"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="fav_language"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="JavaScript"&gt;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="javascript"&gt;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53" name="Google Shape;453;g306fcd4768a_0_31"/>
          <p:cNvPicPr preferRelativeResize="0"/>
          <p:nvPr/>
        </p:nvPicPr>
        <p:blipFill rotWithShape="1">
          <a:blip r:embed="rId3">
            <a:alphaModFix/>
          </a:blip>
          <a:srcRect l="8218" t="4355" r="6260" b="8718"/>
          <a:stretch/>
        </p:blipFill>
        <p:spPr>
          <a:xfrm>
            <a:off x="5215025" y="800350"/>
            <a:ext cx="3044575" cy="127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06fcd4768a_0_43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g306fcd4768a_0_43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Checkbox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g306fcd4768a_0_43"/>
          <p:cNvSpPr txBox="1"/>
          <p:nvPr/>
        </p:nvSpPr>
        <p:spPr>
          <a:xfrm>
            <a:off x="318300" y="1644005"/>
            <a:ext cx="8507400" cy="2759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vehicles: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="checkbox"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="vehicle1"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="vehicle1"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="Bike"&gt;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="vehicle1"&gt;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have a bike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="checkbox"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="vehicle2"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="vehicle2"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="Car"&gt;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="vehicle2"&gt;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have a car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="checkbox"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="vehicle3"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="vehicle3"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="Boat"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="vehicle3"&gt;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have a boat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1" name="Google Shape;461;g306fcd4768a_0_43"/>
          <p:cNvPicPr preferRelativeResize="0"/>
          <p:nvPr/>
        </p:nvPicPr>
        <p:blipFill rotWithShape="1">
          <a:blip r:embed="rId3">
            <a:alphaModFix/>
          </a:blip>
          <a:srcRect l="14843" r="4439" b="10297"/>
          <a:stretch/>
        </p:blipFill>
        <p:spPr>
          <a:xfrm>
            <a:off x="6264475" y="679000"/>
            <a:ext cx="1860375" cy="1396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06fcd4768a_0_5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g306fcd4768a_0_51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Submit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g306fcd4768a_0_51"/>
          <p:cNvSpPr txBox="1"/>
          <p:nvPr/>
        </p:nvSpPr>
        <p:spPr>
          <a:xfrm>
            <a:off x="318300" y="1644005"/>
            <a:ext cx="8507400" cy="21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="/action_page.php"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name: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="John"&gt;&lt;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="lname"&gt;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 name: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="Doe"&gt;&lt;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="submit"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="Submit"&gt;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69" name="Google Shape;469;g306fcd4768a_0_51"/>
          <p:cNvPicPr preferRelativeResize="0"/>
          <p:nvPr/>
        </p:nvPicPr>
        <p:blipFill rotWithShape="1">
          <a:blip r:embed="rId3">
            <a:alphaModFix/>
          </a:blip>
          <a:srcRect l="10750" r="2134"/>
          <a:stretch/>
        </p:blipFill>
        <p:spPr>
          <a:xfrm>
            <a:off x="6068425" y="607050"/>
            <a:ext cx="2514075" cy="1619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470" name="Google Shape;470;g306fcd4768a_0_51"/>
          <p:cNvSpPr/>
          <p:nvPr/>
        </p:nvSpPr>
        <p:spPr>
          <a:xfrm>
            <a:off x="1997425" y="3623348"/>
            <a:ext cx="6583200" cy="989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Cliccando sul bottone di tipo </a:t>
            </a:r>
            <a:r>
              <a:rPr lang="en" sz="1500" i="1">
                <a:solidFill>
                  <a:schemeClr val="dk1"/>
                </a:solidFill>
              </a:rPr>
              <a:t>submit </a:t>
            </a:r>
            <a:r>
              <a:rPr lang="en" sz="1500">
                <a:solidFill>
                  <a:schemeClr val="dk1"/>
                </a:solidFill>
              </a:rPr>
              <a:t>verremo indirizzati alla pagina </a:t>
            </a:r>
            <a:r>
              <a:rPr lang="en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action_page.php</a:t>
            </a:r>
            <a:r>
              <a:rPr lang="en" sz="1500">
                <a:solidFill>
                  <a:schemeClr val="dk1"/>
                </a:solidFill>
              </a:rPr>
              <a:t>. I valori inseriti nel form saranno recuperabili nella pagina </a:t>
            </a:r>
            <a:r>
              <a:rPr lang="en" sz="15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action_page.php</a:t>
            </a:r>
            <a:r>
              <a:rPr lang="en" sz="1500">
                <a:solidFill>
                  <a:schemeClr val="dk1"/>
                </a:solidFill>
              </a:rPr>
              <a:t> usando i nomi specificati nell’attributo </a:t>
            </a:r>
            <a:r>
              <a:rPr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2f88e466f_0_14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g282f88e466f_0_14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Elementi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g282f88e466f_0_14"/>
          <p:cNvSpPr txBox="1"/>
          <p:nvPr/>
        </p:nvSpPr>
        <p:spPr>
          <a:xfrm>
            <a:off x="346775" y="1541500"/>
            <a:ext cx="8507400" cy="2239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 (=etichetta)</a:t>
            </a: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delimitano il contenuto e danno istruzioni al browser su come visualizzarlo. Molti tag prevedono un’apertura e una chiusura. 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Attributi</a:t>
            </a: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forniscono ulteriori informazioni sui tag, come l'indirizzo di un link o le dimensioni di un'immagine. Spesso hanno associato un valore.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"https://www.itiseveripadova.edu.it</a:t>
            </a:r>
            <a:r>
              <a:rPr lang="en" sz="16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600" b="1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Sito della scuola</a:t>
            </a:r>
            <a:r>
              <a:rPr lang="en" sz="1600" b="1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60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 sz="1600" b="1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2" name="Google Shape;202;g282f88e466f_0_14"/>
          <p:cNvCxnSpPr>
            <a:endCxn id="203" idx="0"/>
          </p:cNvCxnSpPr>
          <p:nvPr/>
        </p:nvCxnSpPr>
        <p:spPr>
          <a:xfrm>
            <a:off x="836375" y="3621124"/>
            <a:ext cx="261300" cy="3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g282f88e466f_0_14"/>
          <p:cNvCxnSpPr/>
          <p:nvPr/>
        </p:nvCxnSpPr>
        <p:spPr>
          <a:xfrm>
            <a:off x="1264200" y="3554950"/>
            <a:ext cx="1007700" cy="4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g282f88e466f_0_14"/>
          <p:cNvCxnSpPr/>
          <p:nvPr/>
        </p:nvCxnSpPr>
        <p:spPr>
          <a:xfrm flipH="1">
            <a:off x="7708875" y="3535925"/>
            <a:ext cx="674700" cy="4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g282f88e466f_0_14"/>
          <p:cNvCxnSpPr>
            <a:endCxn id="207" idx="0"/>
          </p:cNvCxnSpPr>
          <p:nvPr/>
        </p:nvCxnSpPr>
        <p:spPr>
          <a:xfrm flipH="1">
            <a:off x="6171822" y="3535925"/>
            <a:ext cx="285000" cy="48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g282f88e466f_0_14"/>
          <p:cNvCxnSpPr/>
          <p:nvPr/>
        </p:nvCxnSpPr>
        <p:spPr>
          <a:xfrm>
            <a:off x="3906625" y="3554950"/>
            <a:ext cx="189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g282f88e466f_0_14"/>
          <p:cNvSpPr txBox="1"/>
          <p:nvPr/>
        </p:nvSpPr>
        <p:spPr>
          <a:xfrm>
            <a:off x="370475" y="4020724"/>
            <a:ext cx="1454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 (apertura)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09" name="Google Shape;209;g282f88e466f_0_14"/>
          <p:cNvSpPr txBox="1"/>
          <p:nvPr/>
        </p:nvSpPr>
        <p:spPr>
          <a:xfrm>
            <a:off x="2062725" y="4020725"/>
            <a:ext cx="997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attributo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0" name="Google Shape;210;g282f88e466f_0_14"/>
          <p:cNvSpPr txBox="1"/>
          <p:nvPr/>
        </p:nvSpPr>
        <p:spPr>
          <a:xfrm>
            <a:off x="3412525" y="4020725"/>
            <a:ext cx="1615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valore attributo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11" name="Google Shape;211;g282f88e466f_0_14"/>
          <p:cNvSpPr txBox="1"/>
          <p:nvPr/>
        </p:nvSpPr>
        <p:spPr>
          <a:xfrm>
            <a:off x="7157500" y="4020724"/>
            <a:ext cx="1454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 (chiusura)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07" name="Google Shape;207;g282f88e466f_0_14"/>
          <p:cNvSpPr txBox="1"/>
          <p:nvPr/>
        </p:nvSpPr>
        <p:spPr>
          <a:xfrm>
            <a:off x="5594322" y="4020725"/>
            <a:ext cx="1155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contenuto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06fcd4768a_0_68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g306fcd4768a_0_68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Select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g306fcd4768a_0_68"/>
          <p:cNvSpPr txBox="1"/>
          <p:nvPr/>
        </p:nvSpPr>
        <p:spPr>
          <a:xfrm>
            <a:off x="318300" y="1644005"/>
            <a:ext cx="8507400" cy="216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="cars"&gt;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Choose a car: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="cars"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="cars"&gt;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="volvo"&gt;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Volvo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="saab"&gt;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Saab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="fiat"&gt;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Fiat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="audi"&gt;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Audi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78" name="Google Shape;478;g306fcd4768a_0_68"/>
          <p:cNvPicPr preferRelativeResize="0"/>
          <p:nvPr/>
        </p:nvPicPr>
        <p:blipFill rotWithShape="1">
          <a:blip r:embed="rId3">
            <a:alphaModFix/>
          </a:blip>
          <a:srcRect l="6551" t="17330" r="9877" b="35679"/>
          <a:stretch/>
        </p:blipFill>
        <p:spPr>
          <a:xfrm>
            <a:off x="5000475" y="2347950"/>
            <a:ext cx="2117375" cy="44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06fcd4768a_0_77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g306fcd4768a_0_77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Fieldset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g306fcd4768a_0_77"/>
          <p:cNvSpPr txBox="1"/>
          <p:nvPr/>
        </p:nvSpPr>
        <p:spPr>
          <a:xfrm>
            <a:off x="318300" y="1644005"/>
            <a:ext cx="8507400" cy="3059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action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="/action_page.php"&gt;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fieldset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Personalia: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name: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="John"&gt;&lt;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="lname"&gt;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 name: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="Doe"&gt;&lt;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="submit"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="Submit"&gt;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fieldset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6" name="Google Shape;486;g306fcd4768a_0_77"/>
          <p:cNvPicPr preferRelativeResize="0"/>
          <p:nvPr/>
        </p:nvPicPr>
        <p:blipFill rotWithShape="1">
          <a:blip r:embed="rId3">
            <a:alphaModFix/>
          </a:blip>
          <a:srcRect l="2631" t="920" r="1665" b="10576"/>
          <a:stretch/>
        </p:blipFill>
        <p:spPr>
          <a:xfrm>
            <a:off x="3877200" y="445025"/>
            <a:ext cx="4649551" cy="200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06fcd4768a_0_86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g306fcd4768a_0_86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Datalist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Google Shape;493;g306fcd4768a_0_86"/>
          <p:cNvSpPr txBox="1"/>
          <p:nvPr/>
        </p:nvSpPr>
        <p:spPr>
          <a:xfrm>
            <a:off x="318300" y="1644005"/>
            <a:ext cx="8507400" cy="3059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action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="/action_page.php"&gt;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="browsers"&gt;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datalist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="browsers"&gt;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="Edge"&gt;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="Firefox"&gt;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="Chrome"&gt;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="Opera"&gt;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="Safari"&gt;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datalist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4" name="Google Shape;494;g306fcd4768a_0_86"/>
          <p:cNvPicPr preferRelativeResize="0"/>
          <p:nvPr/>
        </p:nvPicPr>
        <p:blipFill rotWithShape="1">
          <a:blip r:embed="rId3">
            <a:alphaModFix/>
          </a:blip>
          <a:srcRect l="50507" t="45156" r="33636" b="27040"/>
          <a:stretch/>
        </p:blipFill>
        <p:spPr>
          <a:xfrm>
            <a:off x="4500000" y="941500"/>
            <a:ext cx="3182952" cy="31393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06fcd4768a_0_15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g306fcd4768a_0_151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Tipi speciali (1)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g306fcd4768a_0_151"/>
          <p:cNvSpPr txBox="1"/>
          <p:nvPr/>
        </p:nvSpPr>
        <p:spPr>
          <a:xfrm>
            <a:off x="318300" y="1491605"/>
            <a:ext cx="8507400" cy="342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="email"&gt;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your email: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="email"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="email"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="email"&gt;&lt;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="pwd"&gt;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="password"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="pwd"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="pwd"&gt;&lt;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="appt"&gt;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 time: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="time"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="appt"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="appt"&gt;&lt;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="birthday"&gt;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Birthday: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="date"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="birthday"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="birthday"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="1980-01-01"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="2014-12-31"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="quantity"&gt;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 (between 1 and 5):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="number"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="quantity"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="quantity"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="5"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="button"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="Click Me!"&gt;&lt;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2" name="Google Shape;502;g306fcd4768a_0_151"/>
          <p:cNvPicPr preferRelativeResize="0"/>
          <p:nvPr/>
        </p:nvPicPr>
        <p:blipFill rotWithShape="1">
          <a:blip r:embed="rId3">
            <a:alphaModFix/>
          </a:blip>
          <a:srcRect l="3282" r="15469" b="4030"/>
          <a:stretch/>
        </p:blipFill>
        <p:spPr>
          <a:xfrm>
            <a:off x="5826250" y="528725"/>
            <a:ext cx="2375700" cy="2797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0762a324b9_0_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Google Shape;508;g30762a324b9_0_0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Tipi speciali (2)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g30762a324b9_0_0"/>
          <p:cNvSpPr txBox="1"/>
          <p:nvPr/>
        </p:nvSpPr>
        <p:spPr>
          <a:xfrm>
            <a:off x="318300" y="1415405"/>
            <a:ext cx="8507400" cy="3552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="myfile"&gt;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a file: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0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="file"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="myfile"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="myfile"&gt;&lt;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="homepage"&gt;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your homepage: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0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="url"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="homepage"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="homepage"&gt;&lt;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="vol"&gt;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Volume (between 0 and 50):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0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="range"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="vol"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="vol"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10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="0"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10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="50"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="favcolor"&gt;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your favorite color: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0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="color"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="favcolor"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="favcolor"&gt;&lt;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="phone"&gt;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your phone number: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0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="tel"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="phone"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="phone"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en" sz="110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="[0-9]{3}-[0-9]{2}-[0-9]{3}"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0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="hidden"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="custId"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="custId"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="3487"&gt;&lt;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00" u="sng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="reset"</a:t>
            </a:r>
            <a:r>
              <a:rPr lang="en" sz="11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="Reset"&gt;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11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0" name="Google Shape;510;g30762a324b9_0_0"/>
          <p:cNvPicPr preferRelativeResize="0"/>
          <p:nvPr/>
        </p:nvPicPr>
        <p:blipFill rotWithShape="1">
          <a:blip r:embed="rId3">
            <a:alphaModFix/>
          </a:blip>
          <a:srcRect l="7993" r="9688" b="2666"/>
          <a:stretch/>
        </p:blipFill>
        <p:spPr>
          <a:xfrm>
            <a:off x="5918450" y="392125"/>
            <a:ext cx="2656200" cy="2962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06fcd4768a_0_137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g306fcd4768a_0_137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Attributi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7" name="Google Shape;517;g306fcd4768a_0_137"/>
          <p:cNvSpPr txBox="1"/>
          <p:nvPr/>
        </p:nvSpPr>
        <p:spPr>
          <a:xfrm>
            <a:off x="318300" y="1644005"/>
            <a:ext cx="8507400" cy="3059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="code"&gt;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="code"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="code"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disabled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 name: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="John"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readonly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maxlength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="20"&gt;&lt;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="lname"&gt;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 name*: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="lname"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="Doe"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maxlength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="20"&gt;&lt;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="phone"&gt;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a phone number: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/label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type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="tel"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id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="phone"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="phone" </a:t>
            </a:r>
            <a:r>
              <a:rPr lang="en" sz="1150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="123-45-678"&gt;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/form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18" name="Google Shape;518;g306fcd4768a_0_137"/>
          <p:cNvPicPr preferRelativeResize="0"/>
          <p:nvPr/>
        </p:nvPicPr>
        <p:blipFill rotWithShape="1">
          <a:blip r:embed="rId3">
            <a:alphaModFix/>
          </a:blip>
          <a:srcRect l="7665" t="4642" r="4522" b="8265"/>
          <a:stretch/>
        </p:blipFill>
        <p:spPr>
          <a:xfrm>
            <a:off x="5976150" y="548825"/>
            <a:ext cx="2283425" cy="2074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0762a324b9_0_4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Tipi di tag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g30762a324b9_0_40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Elementi di blocco e in linea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5" name="Google Shape;525;g30762a324b9_0_40"/>
          <p:cNvSpPr txBox="1"/>
          <p:nvPr/>
        </p:nvSpPr>
        <p:spPr>
          <a:xfrm>
            <a:off x="346775" y="1606167"/>
            <a:ext cx="8507400" cy="3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 di blocco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block-level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è un elemento che occupa tutta la larghezza disponibile (quella dell’elemento padre) e inizia sempre su una nuova riga. Un elemento di blocco può contenere altri elementi.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Esempi: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75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75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75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75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75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 in linea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" sz="1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inline-level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è un elemento che non interrompe il flusso del testo e occupa solo lo spazio necessario. Un elemento in linea può contenere solo altri elementi in linea.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Esempi: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75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75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75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75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5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75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7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en" sz="17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077d9bec86_0_18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Tipi di tag	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1" name="Google Shape;531;g3077d9bec86_0_18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Elementi generici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g3077d9bec86_0_18"/>
          <p:cNvSpPr txBox="1"/>
          <p:nvPr/>
        </p:nvSpPr>
        <p:spPr>
          <a:xfrm>
            <a:off x="346775" y="1495370"/>
            <a:ext cx="8507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L'elemento di blocco per eccellenza è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mentre quello in linea è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Questi tag rappresentano dei </a:t>
            </a:r>
            <a:r>
              <a:rPr lang="en" sz="18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contenitori generici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 dallo stile neutro.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g3077d9bec86_0_18"/>
          <p:cNvSpPr txBox="1"/>
          <p:nvPr/>
        </p:nvSpPr>
        <p:spPr>
          <a:xfrm>
            <a:off x="318300" y="2401611"/>
            <a:ext cx="8507400" cy="1860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London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/h2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London is the capital city of England.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mother has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eyes and my father has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dark green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eyes.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34" name="Google Shape;534;g3077d9bec86_0_18"/>
          <p:cNvPicPr preferRelativeResize="0"/>
          <p:nvPr/>
        </p:nvPicPr>
        <p:blipFill rotWithShape="1">
          <a:blip r:embed="rId3">
            <a:alphaModFix/>
          </a:blip>
          <a:srcRect l="3463" t="14145" r="3677" b="10331"/>
          <a:stretch/>
        </p:blipFill>
        <p:spPr>
          <a:xfrm>
            <a:off x="4852402" y="2518727"/>
            <a:ext cx="3864100" cy="1164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077d9bec86_0_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Tipi di tag	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g3077d9bec86_0_1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Elementi semantici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g3077d9bec86_0_1"/>
          <p:cNvSpPr txBox="1"/>
          <p:nvPr/>
        </p:nvSpPr>
        <p:spPr>
          <a:xfrm>
            <a:off x="346775" y="1541500"/>
            <a:ext cx="8507400" cy="28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tag semantici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sono elementi della pagina che descrivono il contenuto che racchiudono in modo significativo, rendendo la struttura della pagina più comprensibile per i browser, i motori di ricerca e gli sviluppatori.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differenza dei tag generici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 tag semantici comunicano chiaramente lo scopo del loro contenuto.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HTML5 ha introdotto nuovi tag semantici e ha deprecato l’uso di alcuni tag non semantici, che venivano utilizzati solo per lo stile e non per il contenuto, ad esempio </a:t>
            </a:r>
            <a:r>
              <a:rPr lang="en" sz="1800" strike="sng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strike="sng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 strike="sng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 strike="sng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strike="sng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 strike="sng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" sz="1800" strike="sng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strike="sngStrike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font</a:t>
            </a:r>
            <a:r>
              <a:rPr lang="en" sz="1800" strike="sngStrik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077d9bec86_0_40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Tag HTML5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7" name="Google Shape;547;g3077d9bec86_0_40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Nuovi tag semantici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8" name="Google Shape;548;g3077d9bec86_0_40"/>
          <p:cNvSpPr txBox="1"/>
          <p:nvPr/>
        </p:nvSpPr>
        <p:spPr>
          <a:xfrm>
            <a:off x="346775" y="1541500"/>
            <a:ext cx="8507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tag semantici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80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80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aside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800">
                <a:solidFill>
                  <a:srgbClr val="0000C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sono usati per delimitare le aree significative di una pagina Web.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49" name="Google Shape;549;g3077d9bec86_0_40"/>
          <p:cNvPicPr preferRelativeResize="0"/>
          <p:nvPr/>
        </p:nvPicPr>
        <p:blipFill rotWithShape="1">
          <a:blip r:embed="rId3">
            <a:alphaModFix/>
          </a:blip>
          <a:srcRect l="8047" t="1467" r="61167" b="1341"/>
          <a:stretch/>
        </p:blipFill>
        <p:spPr>
          <a:xfrm>
            <a:off x="2125883" y="2344870"/>
            <a:ext cx="1912538" cy="233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3077d9bec86_0_40"/>
          <p:cNvPicPr preferRelativeResize="0"/>
          <p:nvPr/>
        </p:nvPicPr>
        <p:blipFill rotWithShape="1">
          <a:blip r:embed="rId3">
            <a:alphaModFix/>
          </a:blip>
          <a:srcRect l="61421" t="1234" r="7439" b="1564"/>
          <a:stretch/>
        </p:blipFill>
        <p:spPr>
          <a:xfrm>
            <a:off x="4814225" y="2344865"/>
            <a:ext cx="1934609" cy="233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2ad4970ae_0_1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g302ad4970ae_0_1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Struttura base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g302ad4970ae_0_1"/>
          <p:cNvSpPr txBox="1"/>
          <p:nvPr/>
        </p:nvSpPr>
        <p:spPr>
          <a:xfrm>
            <a:off x="346775" y="1495370"/>
            <a:ext cx="85074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documento HTML ha una struttura gerarchica e inizia con il tag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seguito da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che contiene informazioni relative alla pagina (metadati), e 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80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che contiene il contenuto visibile all’utente.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g302ad4970ae_0_1"/>
          <p:cNvSpPr txBox="1"/>
          <p:nvPr/>
        </p:nvSpPr>
        <p:spPr>
          <a:xfrm>
            <a:off x="318300" y="2630211"/>
            <a:ext cx="8507400" cy="2327402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  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 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non è un tag ma una dichiarazione </a:t>
            </a:r>
            <a:endParaRPr lang="it-IT"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it-IT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it-IT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  </a:t>
            </a:r>
            <a:r>
              <a:rPr lang="it-IT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 tutto il contenuto è nel formato “html”</a:t>
            </a:r>
            <a:endParaRPr lang="it-IT"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 contiene le informazioni per il browser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 contiene quello che effettivamente vede l’utente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077d9bec86_0_28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Tag HTML5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g3077d9bec86_0_28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Nuovi tag semantici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7" name="Google Shape;557;g3077d9bec86_0_28"/>
          <p:cNvSpPr txBox="1"/>
          <p:nvPr/>
        </p:nvSpPr>
        <p:spPr>
          <a:xfrm>
            <a:off x="318300" y="1644005"/>
            <a:ext cx="8507400" cy="2759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="pic_trulli.jpg"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="Trulli"</a:t>
            </a:r>
            <a:r>
              <a:rPr lang="en" sz="11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width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="200px"&gt;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figcaption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Fig.1 - Trulli, Puglia, Italy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figcaption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figure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details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Epcot Center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summary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Epcot is a theme park at Walt Disney World Resort featuring exciting attractions, international pavilions, award-winning fireworks and seasonal special events.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details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8" name="Google Shape;558;g3077d9bec86_0_28"/>
          <p:cNvPicPr preferRelativeResize="0"/>
          <p:nvPr/>
        </p:nvPicPr>
        <p:blipFill rotWithShape="1">
          <a:blip r:embed="rId3">
            <a:alphaModFix/>
          </a:blip>
          <a:srcRect l="17766" t="11421" r="12614" b="20309"/>
          <a:stretch/>
        </p:blipFill>
        <p:spPr>
          <a:xfrm>
            <a:off x="6034825" y="1474900"/>
            <a:ext cx="2467950" cy="1749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2ad4970ae_0_39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g302ad4970ae_0_39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Esempio di pagina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g302ad4970ae_0_39"/>
          <p:cNvSpPr txBox="1"/>
          <p:nvPr/>
        </p:nvSpPr>
        <p:spPr>
          <a:xfrm>
            <a:off x="318300" y="1567805"/>
            <a:ext cx="8507400" cy="3059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!DOCTYPE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/title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First Heading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/h1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first paragraph.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/body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/html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7" name="Google Shape;227;g302ad4970ae_0_39"/>
          <p:cNvPicPr preferRelativeResize="0"/>
          <p:nvPr/>
        </p:nvPicPr>
        <p:blipFill rotWithShape="1">
          <a:blip r:embed="rId3">
            <a:alphaModFix/>
          </a:blip>
          <a:srcRect l="685" t="3605"/>
          <a:stretch/>
        </p:blipFill>
        <p:spPr>
          <a:xfrm>
            <a:off x="4373100" y="782125"/>
            <a:ext cx="3688151" cy="3579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6fcd4768a_0_127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Head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g306fcd4768a_0_127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Metadati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g306fcd4768a_0_127"/>
          <p:cNvSpPr txBox="1"/>
          <p:nvPr/>
        </p:nvSpPr>
        <p:spPr>
          <a:xfrm>
            <a:off x="318300" y="1567805"/>
            <a:ext cx="8507400" cy="2460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" sz="1150" u="sng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HTML Tutorial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50" u="sng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="description"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="Free Web tutorials"&gt;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50" u="sng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="keywords"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="HTML, CSS, JavaScript, tutorial"&gt;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50" u="sng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="author"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="John Doe"&gt;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1150" b="1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1150" u="sng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="icon"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 u="sng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="image/x-icon"</a:t>
            </a:r>
            <a:r>
              <a:rPr lang="en" sz="115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 u="sng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="images/favicon.ico"&gt;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dirty="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/head</a:t>
            </a:r>
            <a:r>
              <a:rPr lang="en" sz="1150" dirty="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 dirty="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5" name="Google Shape;235;g306fcd4768a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026" y="1075400"/>
            <a:ext cx="5067775" cy="85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324ADB08-8937-E2B4-9204-F69C0BC495F9}"/>
              </a:ext>
            </a:extLst>
          </p:cNvPr>
          <p:cNvCxnSpPr>
            <a:cxnSpLocks/>
          </p:cNvCxnSpPr>
          <p:nvPr/>
        </p:nvCxnSpPr>
        <p:spPr>
          <a:xfrm flipV="1">
            <a:off x="898634" y="1446775"/>
            <a:ext cx="3187428" cy="209521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66ce212cc_0_45"/>
          <p:cNvSpPr txBox="1">
            <a:spLocks noGrp="1"/>
          </p:cNvSpPr>
          <p:nvPr>
            <p:ph type="title"/>
          </p:nvPr>
        </p:nvSpPr>
        <p:spPr>
          <a:xfrm>
            <a:off x="370481" y="445025"/>
            <a:ext cx="177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Testo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g3066ce212cc_0_45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195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Elementi base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g3066ce212cc_0_45"/>
          <p:cNvSpPr txBox="1"/>
          <p:nvPr/>
        </p:nvSpPr>
        <p:spPr>
          <a:xfrm>
            <a:off x="318300" y="1505610"/>
            <a:ext cx="8148900" cy="3359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2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3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4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h4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h5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5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h5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h6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6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h6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some text.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some text.</a:t>
            </a:r>
            <a:endParaRPr sz="11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a paragraph.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rPr lang="en" sz="11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&lt;!-- This is a comment --&gt;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3" name="Google Shape;243;g3066ce212cc_0_45"/>
          <p:cNvPicPr preferRelativeResize="0"/>
          <p:nvPr/>
        </p:nvPicPr>
        <p:blipFill rotWithShape="1">
          <a:blip r:embed="rId3">
            <a:alphaModFix/>
          </a:blip>
          <a:srcRect l="665" r="32061" b="9477"/>
          <a:stretch/>
        </p:blipFill>
        <p:spPr>
          <a:xfrm>
            <a:off x="2620225" y="274100"/>
            <a:ext cx="5129876" cy="3491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pic>
        <p:nvPicPr>
          <p:cNvPr id="244" name="Google Shape;244;g3066ce212cc_0_45"/>
          <p:cNvPicPr preferRelativeResize="0"/>
          <p:nvPr/>
        </p:nvPicPr>
        <p:blipFill rotWithShape="1">
          <a:blip r:embed="rId3">
            <a:alphaModFix/>
          </a:blip>
          <a:srcRect l="88927" b="9477"/>
          <a:stretch/>
        </p:blipFill>
        <p:spPr>
          <a:xfrm>
            <a:off x="7201075" y="274100"/>
            <a:ext cx="844350" cy="3491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245" name="Google Shape;245;g3066ce212cc_0_45"/>
          <p:cNvSpPr/>
          <p:nvPr/>
        </p:nvSpPr>
        <p:spPr>
          <a:xfrm>
            <a:off x="4589300" y="4240870"/>
            <a:ext cx="3679800" cy="447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Il tag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rgbClr val="0000CD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crea una linea di separazione.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6" name="Google Shape;246;g3066ce212cc_0_45"/>
          <p:cNvPicPr preferRelativeResize="0"/>
          <p:nvPr/>
        </p:nvPicPr>
        <p:blipFill rotWithShape="1">
          <a:blip r:embed="rId3">
            <a:alphaModFix/>
          </a:blip>
          <a:srcRect l="88927" r="5660" b="9477"/>
          <a:stretch/>
        </p:blipFill>
        <p:spPr>
          <a:xfrm>
            <a:off x="6858000" y="274100"/>
            <a:ext cx="412699" cy="34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66ce212cc_0_54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Testo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g3066ce212cc_0_54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Formattazione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g3066ce212cc_0_54"/>
          <p:cNvSpPr txBox="1"/>
          <p:nvPr/>
        </p:nvSpPr>
        <p:spPr>
          <a:xfrm>
            <a:off x="318300" y="1491600"/>
            <a:ext cx="8460000" cy="34314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My Bonnie lies         over the ocean.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My Bonnie lies over the sea.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My Bonnie lies over the ocean.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Oh, bring back my Bonnie to me.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pre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My Bonnie    lies over the ocean.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My Bonnie lies over the sea.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pre</a:t>
            </a:r>
            <a:r>
              <a:rPr lang="en" sz="1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g3066ce212cc_0_54"/>
          <p:cNvSpPr/>
          <p:nvPr/>
        </p:nvSpPr>
        <p:spPr>
          <a:xfrm>
            <a:off x="5070000" y="707275"/>
            <a:ext cx="3021600" cy="170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Spazi iniziali, spazi multipli e ritorni a capo sono ignorati dal browser.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Il tag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pre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</a:rPr>
              <a:t> permette invece di preservare il testo così com’è.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 andare a capo si utilizza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5" name="Google Shape;255;g3066ce212cc_0_54"/>
          <p:cNvPicPr preferRelativeResize="0"/>
          <p:nvPr/>
        </p:nvPicPr>
        <p:blipFill rotWithShape="1">
          <a:blip r:embed="rId3">
            <a:alphaModFix/>
          </a:blip>
          <a:srcRect l="164" r="2917"/>
          <a:stretch/>
        </p:blipFill>
        <p:spPr>
          <a:xfrm>
            <a:off x="3565850" y="2871750"/>
            <a:ext cx="4947450" cy="1480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77d9bec86_0_57"/>
          <p:cNvSpPr txBox="1">
            <a:spLocks noGrp="1"/>
          </p:cNvSpPr>
          <p:nvPr>
            <p:ph type="title"/>
          </p:nvPr>
        </p:nvSpPr>
        <p:spPr>
          <a:xfrm>
            <a:off x="370483" y="445025"/>
            <a:ext cx="846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b="1">
                <a:solidFill>
                  <a:srgbClr val="415C80"/>
                </a:solidFill>
                <a:latin typeface="Open Sans"/>
                <a:ea typeface="Open Sans"/>
                <a:cs typeface="Open Sans"/>
                <a:sym typeface="Open Sans"/>
              </a:rPr>
              <a:t>Testo</a:t>
            </a: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415C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g3077d9bec86_0_57"/>
          <p:cNvSpPr txBox="1">
            <a:spLocks noGrp="1"/>
          </p:cNvSpPr>
          <p:nvPr>
            <p:ph type="subTitle" idx="2"/>
          </p:nvPr>
        </p:nvSpPr>
        <p:spPr>
          <a:xfrm>
            <a:off x="370475" y="941500"/>
            <a:ext cx="8460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Formattazione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g3077d9bec86_0_57"/>
          <p:cNvSpPr txBox="1"/>
          <p:nvPr/>
        </p:nvSpPr>
        <p:spPr>
          <a:xfrm>
            <a:off x="318300" y="2634600"/>
            <a:ext cx="8460000" cy="1888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5A7F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text is important!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text is emphasized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 not forget to buy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milk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today.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favorite color is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ins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subscripted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text.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sup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superscripted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50" b="1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sup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text.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g3077d9bec86_0_57"/>
          <p:cNvSpPr txBox="1"/>
          <p:nvPr/>
        </p:nvSpPr>
        <p:spPr>
          <a:xfrm>
            <a:off x="346775" y="1541500"/>
            <a:ext cx="85074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Anche se i seguenti tag applicano di default uno stile grafico al contenuto, una pratica che si dovrebbe evitare in HTML, essi conservano un valore semantico, in quanto vengono usati dagli </a:t>
            </a:r>
            <a:r>
              <a:rPr lang="en" sz="17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screen reader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per interpretare il significato del testo.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4" name="Google Shape;264;g3077d9bec86_0_57"/>
          <p:cNvPicPr preferRelativeResize="0"/>
          <p:nvPr/>
        </p:nvPicPr>
        <p:blipFill rotWithShape="1">
          <a:blip r:embed="rId3">
            <a:alphaModFix/>
          </a:blip>
          <a:srcRect l="1117"/>
          <a:stretch/>
        </p:blipFill>
        <p:spPr>
          <a:xfrm>
            <a:off x="6183750" y="2769700"/>
            <a:ext cx="2077900" cy="1859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4424</Words>
  <Application>Microsoft Office PowerPoint</Application>
  <PresentationFormat>Presentazione su schermo (16:9)</PresentationFormat>
  <Paragraphs>447</Paragraphs>
  <Slides>40</Slides>
  <Notes>40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5" baseType="lpstr">
      <vt:lpstr>Arial Black</vt:lpstr>
      <vt:lpstr>Courier New</vt:lpstr>
      <vt:lpstr>Arial</vt:lpstr>
      <vt:lpstr>Open Sans</vt:lpstr>
      <vt:lpstr>Simple Light</vt:lpstr>
      <vt:lpstr>HTML</vt:lpstr>
      <vt:lpstr>HTML </vt:lpstr>
      <vt:lpstr>HTML </vt:lpstr>
      <vt:lpstr>HTML </vt:lpstr>
      <vt:lpstr>HTML </vt:lpstr>
      <vt:lpstr>Head </vt:lpstr>
      <vt:lpstr>Testo </vt:lpstr>
      <vt:lpstr>Testo </vt:lpstr>
      <vt:lpstr>Testo </vt:lpstr>
      <vt:lpstr>Testo </vt:lpstr>
      <vt:lpstr>Testo </vt:lpstr>
      <vt:lpstr>Testo </vt:lpstr>
      <vt:lpstr>Testo </vt:lpstr>
      <vt:lpstr>Testo </vt:lpstr>
      <vt:lpstr>Attributi </vt:lpstr>
      <vt:lpstr>Attributi </vt:lpstr>
      <vt:lpstr>Ipertesto </vt:lpstr>
      <vt:lpstr>Ipertesto </vt:lpstr>
      <vt:lpstr>Ipertesto </vt:lpstr>
      <vt:lpstr>Media </vt:lpstr>
      <vt:lpstr>Media </vt:lpstr>
      <vt:lpstr>Media </vt:lpstr>
      <vt:lpstr>Media </vt:lpstr>
      <vt:lpstr>Media </vt:lpstr>
      <vt:lpstr>Form </vt:lpstr>
      <vt:lpstr>Form </vt:lpstr>
      <vt:lpstr>Form </vt:lpstr>
      <vt:lpstr>Form </vt:lpstr>
      <vt:lpstr>Form </vt:lpstr>
      <vt:lpstr>Form </vt:lpstr>
      <vt:lpstr>Form </vt:lpstr>
      <vt:lpstr>Form </vt:lpstr>
      <vt:lpstr>Form </vt:lpstr>
      <vt:lpstr>Form </vt:lpstr>
      <vt:lpstr>Form </vt:lpstr>
      <vt:lpstr>Tipi di tag </vt:lpstr>
      <vt:lpstr>Tipi di tag  </vt:lpstr>
      <vt:lpstr>Tipi di tag  </vt:lpstr>
      <vt:lpstr>Tag HTML5 </vt:lpstr>
      <vt:lpstr>Tag HTML5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Gessica</dc:creator>
  <cp:lastModifiedBy>Fabio Brunetto</cp:lastModifiedBy>
  <cp:revision>1</cp:revision>
  <dcterms:modified xsi:type="dcterms:W3CDTF">2024-11-18T21:34:30Z</dcterms:modified>
</cp:coreProperties>
</file>