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7"/>
  </p:notesMasterIdLst>
  <p:sldIdLst>
    <p:sldId id="256" r:id="rId2"/>
    <p:sldId id="343" r:id="rId3"/>
    <p:sldId id="351" r:id="rId4"/>
    <p:sldId id="352" r:id="rId5"/>
    <p:sldId id="353" r:id="rId6"/>
    <p:sldId id="354" r:id="rId7"/>
    <p:sldId id="355" r:id="rId8"/>
    <p:sldId id="356" r:id="rId9"/>
    <p:sldId id="358" r:id="rId10"/>
    <p:sldId id="359" r:id="rId11"/>
    <p:sldId id="357" r:id="rId12"/>
    <p:sldId id="361" r:id="rId13"/>
    <p:sldId id="362" r:id="rId14"/>
    <p:sldId id="363" r:id="rId15"/>
    <p:sldId id="364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65" autoAdjust="0"/>
    <p:restoredTop sz="94660"/>
  </p:normalViewPr>
  <p:slideViewPr>
    <p:cSldViewPr snapToGrid="0">
      <p:cViewPr varScale="1">
        <p:scale>
          <a:sx n="82" d="100"/>
          <a:sy n="82" d="100"/>
        </p:scale>
        <p:origin x="148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AAC6D-2322-45B9-8ECA-34DF280B0776}" type="datetimeFigureOut">
              <a:rPr lang="en-US" smtClean="0"/>
              <a:t>8/10/2023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800421-D3CF-4966-BB36-F8A585C6E94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180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D02CE2E-481C-4C92-98A2-FDEA6D2AEB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9"/>
          <a:stretch/>
        </p:blipFill>
        <p:spPr>
          <a:xfrm>
            <a:off x="0" y="-5580"/>
            <a:ext cx="9152709" cy="58643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55549"/>
            <a:ext cx="7772400" cy="2387600"/>
          </a:xfrm>
          <a:prstGeom prst="rect">
            <a:avLst/>
          </a:prstGeom>
        </p:spPr>
        <p:txBody>
          <a:bodyPr anchor="ctr"/>
          <a:lstStyle>
            <a:lvl1pPr algn="ctr">
              <a:defRPr lang="en-US" sz="50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35224"/>
            <a:ext cx="6858000" cy="165576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lang="en-US" sz="25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4D245B-FAFE-4450-A167-70635AA4230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150" y="4945512"/>
            <a:ext cx="2447108" cy="10977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6EF3E2-FB74-42C8-B40F-F1CEAE1E03E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149" y="6227635"/>
            <a:ext cx="2447109" cy="42765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A78AE2C-E4C3-4CD5-9843-90D9DF925D8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6131" y="4228360"/>
            <a:ext cx="2539736" cy="319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Name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17CEE078-C776-4F04-9FF3-CE8BEBDA2F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6130" y="4522413"/>
            <a:ext cx="2539735" cy="2450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Student ID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2AF91FA6-C6FC-4853-82A4-A55A0375D4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6131" y="4819673"/>
            <a:ext cx="2539734" cy="2450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Date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ED229C6B-3ABB-4BAF-9D22-7073AEA42FF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16131" y="6270293"/>
            <a:ext cx="2373284" cy="319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Course name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28EFF937-E79E-4A79-9ADE-9B7DCFAE4BD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55867" y="6264475"/>
            <a:ext cx="3654829" cy="31969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Academic year</a:t>
            </a:r>
          </a:p>
        </p:txBody>
      </p:sp>
    </p:spTree>
    <p:extLst>
      <p:ext uri="{BB962C8B-B14F-4D97-AF65-F5344CB8AC3E}">
        <p14:creationId xmlns:p14="http://schemas.microsoft.com/office/powerpoint/2010/main" val="3269969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Content Placeholder 8">
            <a:extLst>
              <a:ext uri="{FF2B5EF4-FFF2-40B4-BE49-F238E27FC236}">
                <a16:creationId xmlns:a16="http://schemas.microsoft.com/office/drawing/2014/main" id="{CAF9E419-8BC3-4AB2-8C57-2935578409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77" y="6229350"/>
            <a:ext cx="9149377" cy="62865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A6330B1-2BE0-44BF-8E87-5A0AC2BA98E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" y="6139544"/>
            <a:ext cx="878099" cy="551446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17BCA463-7A34-41E0-BCB2-06FC8C6B2053}"/>
              </a:ext>
            </a:extLst>
          </p:cNvPr>
          <p:cNvSpPr/>
          <p:nvPr userDrawn="1"/>
        </p:nvSpPr>
        <p:spPr>
          <a:xfrm>
            <a:off x="-5378" y="-4761"/>
            <a:ext cx="9149377" cy="1119186"/>
          </a:xfrm>
          <a:prstGeom prst="rect">
            <a:avLst/>
          </a:prstGeom>
          <a:solidFill>
            <a:srgbClr val="9B00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itle Placeholder 1">
            <a:extLst>
              <a:ext uri="{FF2B5EF4-FFF2-40B4-BE49-F238E27FC236}">
                <a16:creationId xmlns:a16="http://schemas.microsoft.com/office/drawing/2014/main" id="{1F97D2B9-C8EE-4684-B6EA-86BCB9158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061507" cy="1114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87904EB1-4FFD-4786-B5C1-A465B8C59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960" y="1406413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1A5360D3-4C2C-493B-AE0F-63C221A8B7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88687" y="6139544"/>
            <a:ext cx="2976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38B0E69-89DD-4425-A283-E3CF2A829C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27026" y="636519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D021CEB-2F22-4EA1-9BAF-E3833982B82A}" type="slidenum">
              <a:rPr lang="en-US" smtClean="0"/>
              <a:pPr/>
              <a:t>‹N›</a:t>
            </a:fld>
            <a:r>
              <a:rPr lang="en-US" dirty="0"/>
              <a:t> of XX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1D49C565-F1D2-4FD2-A1DB-DB276E30FD0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50" y="127680"/>
            <a:ext cx="1918006" cy="85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3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6035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400" kern="1200" smtClean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67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36444-CA66-499B-9CB4-B6617657CD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ln w="57150">
            <a:solidFill>
              <a:schemeClr val="bg1"/>
            </a:solidFill>
          </a:ln>
        </p:spPr>
        <p:txBody>
          <a:bodyPr/>
          <a:lstStyle/>
          <a:p>
            <a:r>
              <a:rPr lang="en-US" sz="3600" dirty="0"/>
              <a:t>Fisica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CBC054-F036-45CE-85F6-40866B74FC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115268"/>
            <a:ext cx="6858000" cy="681952"/>
          </a:xfrm>
        </p:spPr>
        <p:txBody>
          <a:bodyPr/>
          <a:lstStyle/>
          <a:p>
            <a:r>
              <a:rPr lang="en-US" sz="2400" dirty="0"/>
              <a:t>Moto parabolico, Dinamica, Energia e Lavoro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E7BA7A-785A-42E4-A1CB-C23C2FD410E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Gabriel Rovesti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901527E-521A-4B05-8465-68D834D972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1</a:t>
            </a:r>
            <a:r>
              <a:rPr lang="en-US" dirty="0"/>
              <a:t>7</a:t>
            </a:r>
            <a:r>
              <a:rPr lang="en-US"/>
              <a:t>/08/2023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510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061507" cy="1114425"/>
          </a:xfrm>
        </p:spPr>
        <p:txBody>
          <a:bodyPr>
            <a:noAutofit/>
          </a:bodyPr>
          <a:lstStyle/>
          <a:p>
            <a:r>
              <a:rPr lang="en-US" sz="3600" dirty="0"/>
              <a:t>Legge fondamentale della dinamica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E97C6E1F-5B16-1966-9D64-FD1A4A652600}"/>
                  </a:ext>
                </a:extLst>
              </p:cNvPr>
              <p:cNvSpPr txBox="1"/>
              <p:nvPr/>
            </p:nvSpPr>
            <p:spPr>
              <a:xfrm>
                <a:off x="603847" y="1596235"/>
                <a:ext cx="8255479" cy="20313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it-IT" dirty="0"/>
                  <a:t>2.   Legge fondamentale della dinamica – Secondo principio</a:t>
                </a:r>
              </a:p>
              <a:p>
                <a:endParaRPr lang="it-IT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it-IT" i="1" dirty="0"/>
                  <a:t>Se su un corpo agisce una forza o un sistema di forze, la forza risultante applicata al corpo possiede direzione e verso della sua accelerazione e, in modulo, è direttamente proporzionale al modulo la sua accelerazione.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it-IT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E97C6E1F-5B16-1966-9D64-FD1A4A6526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847" y="1596235"/>
                <a:ext cx="8255479" cy="2031325"/>
              </a:xfrm>
              <a:prstGeom prst="rect">
                <a:avLst/>
              </a:prstGeom>
              <a:blipFill>
                <a:blip r:embed="rId2"/>
                <a:stretch>
                  <a:fillRect l="-591" t="-180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0" name="Picture 6" descr="Principi della dinamica">
            <a:extLst>
              <a:ext uri="{FF2B5EF4-FFF2-40B4-BE49-F238E27FC236}">
                <a16:creationId xmlns:a16="http://schemas.microsoft.com/office/drawing/2014/main" id="{A5610A8D-6C10-422C-5FE8-17FDB9598B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760" y="3886470"/>
            <a:ext cx="6191250" cy="191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3149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061507" cy="1114425"/>
          </a:xfrm>
        </p:spPr>
        <p:txBody>
          <a:bodyPr>
            <a:normAutofit/>
          </a:bodyPr>
          <a:lstStyle/>
          <a:p>
            <a:r>
              <a:rPr lang="en-US" dirty="0"/>
              <a:t>Principio di azione - reazione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7F447EF-2AC1-DE9E-F43C-A4E7EFD818D6}"/>
              </a:ext>
            </a:extLst>
          </p:cNvPr>
          <p:cNvSpPr txBox="1"/>
          <p:nvPr/>
        </p:nvSpPr>
        <p:spPr>
          <a:xfrm>
            <a:off x="465826" y="1807126"/>
            <a:ext cx="82123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3"/>
            </a:pPr>
            <a:r>
              <a:rPr lang="it-IT" dirty="0"/>
              <a:t>Principio di azione-reazione - Terzo principio </a:t>
            </a:r>
          </a:p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i="1" dirty="0"/>
              <a:t>Se due corpi interagiscono tra loro, si sviluppano due forze, dette comunemente azione e reazione: come grandezze vettoriali sono uguali in modulo e direzione, ma opposte in verso. </a:t>
            </a:r>
          </a:p>
        </p:txBody>
      </p:sp>
      <p:pic>
        <p:nvPicPr>
          <p:cNvPr id="3074" name="Picture 2" descr="Terzo Principio delle Dinamica">
            <a:extLst>
              <a:ext uri="{FF2B5EF4-FFF2-40B4-BE49-F238E27FC236}">
                <a16:creationId xmlns:a16="http://schemas.microsoft.com/office/drawing/2014/main" id="{365099DD-5F24-A80E-324C-902536B09A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108" y="3847004"/>
            <a:ext cx="3152775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terzo_principio_della_dinamica [wiki.sagredo.eu]">
            <a:extLst>
              <a:ext uri="{FF2B5EF4-FFF2-40B4-BE49-F238E27FC236}">
                <a16:creationId xmlns:a16="http://schemas.microsoft.com/office/drawing/2014/main" id="{896F631E-80C1-D36C-D8B7-70E191D7F7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2370" y="3573547"/>
            <a:ext cx="2466975" cy="185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0501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061507" cy="1114425"/>
          </a:xfrm>
        </p:spPr>
        <p:txBody>
          <a:bodyPr>
            <a:normAutofit/>
          </a:bodyPr>
          <a:lstStyle/>
          <a:p>
            <a:r>
              <a:rPr lang="en-US" dirty="0"/>
              <a:t>Forze di attrito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7B135A6-6C38-A30F-3A86-42527CC2017A}"/>
              </a:ext>
            </a:extLst>
          </p:cNvPr>
          <p:cNvSpPr txBox="1"/>
          <p:nvPr/>
        </p:nvSpPr>
        <p:spPr>
          <a:xfrm>
            <a:off x="405442" y="1656272"/>
            <a:ext cx="810883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Se si tenta di far scorrere un corpo su una superficie, si sviluppa una resistenza allo scorrimento detta </a:t>
            </a:r>
            <a:r>
              <a:rPr lang="it-IT" b="1" dirty="0"/>
              <a:t>forza di attrito</a:t>
            </a:r>
            <a:r>
              <a:rPr lang="it-IT" dirty="0"/>
              <a:t>, di solito tangente alla superficie.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Un </a:t>
            </a:r>
            <a:r>
              <a:rPr lang="it-IT" b="1" dirty="0"/>
              <a:t>vincolo</a:t>
            </a:r>
            <a:r>
              <a:rPr lang="it-IT" dirty="0"/>
              <a:t> limita il moto di un corpo. </a:t>
            </a:r>
          </a:p>
          <a:p>
            <a:endParaRPr lang="it-IT" dirty="0"/>
          </a:p>
          <a:p>
            <a:r>
              <a:rPr lang="it-IT" dirty="0"/>
              <a:t>Essendo una forza di reazione (terzo principio), nel caso dell’attrito si parla di </a:t>
            </a:r>
            <a:r>
              <a:rPr lang="it-IT" b="1" dirty="0"/>
              <a:t>reazione vincolare</a:t>
            </a:r>
            <a:r>
              <a:rPr lang="it-IT" dirty="0"/>
              <a:t>, perpendicolare al piano d’appoggio.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227DD3D2-F9BC-355B-15D8-34947CE3C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80" y="2645388"/>
            <a:ext cx="3375953" cy="1066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891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061507" cy="1114425"/>
          </a:xfrm>
        </p:spPr>
        <p:txBody>
          <a:bodyPr>
            <a:normAutofit/>
          </a:bodyPr>
          <a:lstStyle/>
          <a:p>
            <a:r>
              <a:rPr lang="en-US" dirty="0"/>
              <a:t>Forze di attrito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7B135A6-6C38-A30F-3A86-42527CC2017A}"/>
              </a:ext>
            </a:extLst>
          </p:cNvPr>
          <p:cNvSpPr txBox="1"/>
          <p:nvPr/>
        </p:nvSpPr>
        <p:spPr>
          <a:xfrm>
            <a:off x="379562" y="1647646"/>
            <a:ext cx="81088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Ciascuna forza di attrito avrà la forma </a:t>
            </a:r>
            <a:r>
              <a:rPr lang="it-IT" dirty="0">
                <a:sym typeface="Wingdings" panose="05000000000000000000" pitchFamily="2" charset="2"/>
              </a:rPr>
              <a:t>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FFA70DDF-CC82-7768-55AE-6164C51DE9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7109" y="1647647"/>
            <a:ext cx="1578049" cy="369331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8B0B3120-DBA2-0F20-EB2E-A0DAA250B3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4112" y="2252034"/>
            <a:ext cx="4730496" cy="1176966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82E6205A-5730-F980-2637-88C3B411D3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233" y="3754868"/>
            <a:ext cx="7483488" cy="153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1505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061507" cy="1114425"/>
          </a:xfrm>
        </p:spPr>
        <p:txBody>
          <a:bodyPr>
            <a:normAutofit/>
          </a:bodyPr>
          <a:lstStyle/>
          <a:p>
            <a:r>
              <a:rPr lang="en-US" dirty="0"/>
              <a:t>Forze di attrito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7B135A6-6C38-A30F-3A86-42527CC2017A}"/>
              </a:ext>
            </a:extLst>
          </p:cNvPr>
          <p:cNvSpPr txBox="1"/>
          <p:nvPr/>
        </p:nvSpPr>
        <p:spPr>
          <a:xfrm>
            <a:off x="379562" y="1647646"/>
            <a:ext cx="484804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La forza di </a:t>
            </a:r>
            <a:r>
              <a:rPr lang="it-IT" b="1" dirty="0"/>
              <a:t>attrito statico </a:t>
            </a:r>
            <a:r>
              <a:rPr lang="it-IT" dirty="0"/>
              <a:t>è una forza resistente, passiva e vincolante che non permette il movimento del corpo fino a quando la forza esercitata sul corpo non sia maggiore di quella di attrito statico.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Calcolabile con </a:t>
            </a:r>
            <a:r>
              <a:rPr lang="it-IT" dirty="0">
                <a:sym typeface="Wingdings" panose="05000000000000000000" pitchFamily="2" charset="2"/>
              </a:rPr>
              <a:t></a:t>
            </a:r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A2E793D3-EDD6-592D-AABF-A0147318B1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707" y="4099595"/>
            <a:ext cx="3391194" cy="815411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AE34FABB-B1B8-4FC1-50ED-E8046AD4C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0193" y="1677838"/>
            <a:ext cx="3002540" cy="3993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6395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061507" cy="1114425"/>
          </a:xfrm>
        </p:spPr>
        <p:txBody>
          <a:bodyPr>
            <a:normAutofit/>
          </a:bodyPr>
          <a:lstStyle/>
          <a:p>
            <a:r>
              <a:rPr lang="en-US" dirty="0"/>
              <a:t>Forze di attrito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7B135A6-6C38-A30F-3A86-42527CC2017A}"/>
              </a:ext>
            </a:extLst>
          </p:cNvPr>
          <p:cNvSpPr txBox="1"/>
          <p:nvPr/>
        </p:nvSpPr>
        <p:spPr>
          <a:xfrm>
            <a:off x="431320" y="1578634"/>
            <a:ext cx="848839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La forza di </a:t>
            </a:r>
            <a:r>
              <a:rPr lang="it-IT" b="1" dirty="0"/>
              <a:t>attrito dinamico </a:t>
            </a:r>
            <a:r>
              <a:rPr lang="it-IT" dirty="0"/>
              <a:t>è quella che agisce sul corpo in movimento sulla superficie:</a:t>
            </a:r>
          </a:p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se la forza di attrito dinamico è maggiore della forza esterna, il corpo finirà per fermarsi;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se uguale, il corpo si muoverà di moto rettilineo uniforme;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se la forza esterna è maggiore dell’attrito dinamico, il corpo accelera.</a:t>
            </a:r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Calcolabile con: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2E2785B-2A62-F5D2-35BA-5D47893E5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592" y="3616862"/>
            <a:ext cx="6970144" cy="72283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054BFC3C-9E11-F881-5937-85CC10D1EE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0795" y="4515426"/>
            <a:ext cx="4602410" cy="161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936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061507" cy="1114425"/>
          </a:xfrm>
        </p:spPr>
        <p:txBody>
          <a:bodyPr>
            <a:normAutofit/>
          </a:bodyPr>
          <a:lstStyle/>
          <a:p>
            <a:r>
              <a:rPr lang="en-US" dirty="0"/>
              <a:t>Moto parabolico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E36554A-449A-3EDC-6269-266632EBE9D8}"/>
              </a:ext>
            </a:extLst>
          </p:cNvPr>
          <p:cNvSpPr txBox="1"/>
          <p:nvPr/>
        </p:nvSpPr>
        <p:spPr>
          <a:xfrm>
            <a:off x="517585" y="1397479"/>
            <a:ext cx="82727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Definiamo "proiettile" un corpo puntiforme, che viene lanciato in aria con una velocità iniziale che abbia almeno una componente orizzontale. </a:t>
            </a:r>
          </a:p>
          <a:p>
            <a:endParaRPr lang="it-IT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it-IT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Trascurando gli attriti derivanti dalla resistenza dell'aria, la traiettoria risultante seguita dal proiettile è studiata come </a:t>
            </a:r>
            <a:r>
              <a:rPr lang="it-IT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moto del proiettile </a:t>
            </a:r>
            <a:r>
              <a:rPr lang="it-IT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oppure </a:t>
            </a:r>
            <a:r>
              <a:rPr lang="it-IT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moto parabolico</a:t>
            </a:r>
            <a:r>
              <a:rPr lang="it-IT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79EE9F9A-1C69-57CA-5EBB-8C92D078D49E}"/>
                  </a:ext>
                </a:extLst>
              </p:cNvPr>
              <p:cNvSpPr txBox="1"/>
              <p:nvPr/>
            </p:nvSpPr>
            <p:spPr>
              <a:xfrm>
                <a:off x="517585" y="3950898"/>
                <a:ext cx="8272732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dirty="0"/>
                  <a:t>Il movimento del proiettile non è altro che la somma di due moti: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/>
                  <a:t>un moto rettilineo uniforme lungo l'asse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it-IT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it-IT" dirty="0"/>
                  <a:t>un moto rettilineo uniformemente accelerato lungo l'asse </a:t>
                </a:r>
                <a14:m>
                  <m:oMath xmlns:m="http://schemas.openxmlformats.org/officeDocument/2006/math">
                    <m:r>
                      <a:rPr lang="it-IT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it-IT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it-IT" kern="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it-IT" sz="1800" kern="1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Andando a «comporre» questi movimenti, nasce il moto parabolico.</a:t>
                </a: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79EE9F9A-1C69-57CA-5EBB-8C92D078D4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585" y="3950898"/>
                <a:ext cx="8272732" cy="1477328"/>
              </a:xfrm>
              <a:prstGeom prst="rect">
                <a:avLst/>
              </a:prstGeom>
              <a:blipFill>
                <a:blip r:embed="rId2"/>
                <a:stretch>
                  <a:fillRect l="-663" t="-2066" b="-578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25804D05-CE4D-FFF7-1412-F92F96040A05}"/>
              </a:ext>
            </a:extLst>
          </p:cNvPr>
          <p:cNvCxnSpPr>
            <a:stCxn id="3" idx="2"/>
          </p:cNvCxnSpPr>
          <p:nvPr/>
        </p:nvCxnSpPr>
        <p:spPr>
          <a:xfrm>
            <a:off x="4653951" y="2874807"/>
            <a:ext cx="0" cy="1076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1653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061507" cy="1114425"/>
          </a:xfrm>
        </p:spPr>
        <p:txBody>
          <a:bodyPr>
            <a:normAutofit/>
          </a:bodyPr>
          <a:lstStyle/>
          <a:p>
            <a:r>
              <a:rPr lang="en-US" dirty="0"/>
              <a:t>Moto parabolico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49D22D06-CA12-FE69-967B-2DC2ACB1D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090" y="1306309"/>
            <a:ext cx="5522417" cy="4855488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C6F991DF-4A65-1F1A-7505-D111921D20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1507" y="4841467"/>
            <a:ext cx="1280271" cy="815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613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061507" cy="1114425"/>
          </a:xfrm>
        </p:spPr>
        <p:txBody>
          <a:bodyPr>
            <a:normAutofit/>
          </a:bodyPr>
          <a:lstStyle/>
          <a:p>
            <a:r>
              <a:rPr lang="en-US" dirty="0"/>
              <a:t>Moto parabolico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1A298986-E914-F2C6-D36A-D77172590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335" y="1801252"/>
            <a:ext cx="6728605" cy="3562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464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061507" cy="1114425"/>
          </a:xfrm>
        </p:spPr>
        <p:txBody>
          <a:bodyPr>
            <a:normAutofit/>
          </a:bodyPr>
          <a:lstStyle/>
          <a:p>
            <a:r>
              <a:rPr lang="en-US" dirty="0"/>
              <a:t>Moto parabolico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A7FFEE8-5382-9D80-877D-880158C21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0840" y="1286065"/>
            <a:ext cx="6462320" cy="4717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653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061507" cy="1114425"/>
          </a:xfrm>
        </p:spPr>
        <p:txBody>
          <a:bodyPr>
            <a:normAutofit/>
          </a:bodyPr>
          <a:lstStyle/>
          <a:p>
            <a:r>
              <a:rPr lang="en-US" dirty="0"/>
              <a:t>Moto parabolico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F59A99F4-807D-E88C-E5DE-D44F8B4C5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248" y="1285328"/>
            <a:ext cx="6566508" cy="3191748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091A8338-CACC-138B-9222-B60744F05B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248" y="4647979"/>
            <a:ext cx="6729043" cy="1432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979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061507" cy="1114425"/>
          </a:xfrm>
        </p:spPr>
        <p:txBody>
          <a:bodyPr>
            <a:normAutofit/>
          </a:bodyPr>
          <a:lstStyle/>
          <a:p>
            <a:r>
              <a:rPr lang="en-US" dirty="0"/>
              <a:t>Moto parabolico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42FC4256-32AC-91A8-8EE5-5682A9753BDC}"/>
              </a:ext>
            </a:extLst>
          </p:cNvPr>
          <p:cNvSpPr txBox="1"/>
          <p:nvPr/>
        </p:nvSpPr>
        <p:spPr>
          <a:xfrm>
            <a:off x="465827" y="1492370"/>
            <a:ext cx="7061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Similmente a prima, abbiamo due leggi orarie: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3AA9094B-96CA-5804-2937-8F32C4B76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2638" y="2061488"/>
            <a:ext cx="2938723" cy="1006255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DDF1789B-F17B-5D23-D6BC-8C9126FE93F9}"/>
              </a:ext>
            </a:extLst>
          </p:cNvPr>
          <p:cNvSpPr txBox="1"/>
          <p:nvPr/>
        </p:nvSpPr>
        <p:spPr>
          <a:xfrm>
            <a:off x="224286" y="3374759"/>
            <a:ext cx="85228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La prima descrive </a:t>
            </a:r>
            <a:r>
              <a:rPr lang="it-IT" sz="1600" b="1" dirty="0"/>
              <a:t>la legge oraria per il moto parabolico per le ascisse </a:t>
            </a:r>
            <a:r>
              <a:rPr lang="it-IT" sz="1600" dirty="0"/>
              <a:t>(velocità)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/>
              <a:t>La seconda descrive </a:t>
            </a:r>
            <a:r>
              <a:rPr lang="it-IT" sz="1600" b="1" dirty="0"/>
              <a:t>la legge oraria per il moto del proiettile lungo la verticale </a:t>
            </a:r>
            <a:r>
              <a:rPr lang="it-IT" sz="1600" dirty="0"/>
              <a:t>(accelerazione)</a:t>
            </a:r>
            <a:r>
              <a:rPr lang="it-IT" sz="1600" b="1" dirty="0"/>
              <a:t> 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4018639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061507" cy="1114425"/>
          </a:xfrm>
        </p:spPr>
        <p:txBody>
          <a:bodyPr>
            <a:normAutofit/>
          </a:bodyPr>
          <a:lstStyle/>
          <a:p>
            <a:r>
              <a:rPr lang="en-US" dirty="0"/>
              <a:t>Dinamica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261B351-447D-296C-86DE-9C3D746CA2CC}"/>
              </a:ext>
            </a:extLst>
          </p:cNvPr>
          <p:cNvSpPr txBox="1"/>
          <p:nvPr/>
        </p:nvSpPr>
        <p:spPr>
          <a:xfrm>
            <a:off x="1152412" y="2156605"/>
            <a:ext cx="7315200" cy="2796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La </a:t>
            </a:r>
            <a:r>
              <a:rPr lang="it-IT" b="1" dirty="0"/>
              <a:t>dinamica</a:t>
            </a:r>
            <a:r>
              <a:rPr lang="it-IT" dirty="0"/>
              <a:t> è quella parte della meccanica che si occupa di studiare la relazione tra le forze e gli effetti che esse causano su un corpo.</a:t>
            </a:r>
          </a:p>
          <a:p>
            <a:endParaRPr lang="it-IT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dinamica si fonda su tre leggi chiamate: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it-IT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prima legge della dinamica o principio di inerzia; 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it-IT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seconda legge della dinamica; </a:t>
            </a: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it-IT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terza legge della dinamica o principio di azione e reazione.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85110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061507" cy="1114425"/>
          </a:xfrm>
        </p:spPr>
        <p:txBody>
          <a:bodyPr>
            <a:normAutofit/>
          </a:bodyPr>
          <a:lstStyle/>
          <a:p>
            <a:r>
              <a:rPr lang="en-US" dirty="0"/>
              <a:t>Principio di inerzia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1C4387B3-3E90-C154-7DF5-96A8E2D9B508}"/>
              </a:ext>
            </a:extLst>
          </p:cNvPr>
          <p:cNvSpPr txBox="1"/>
          <p:nvPr/>
        </p:nvSpPr>
        <p:spPr>
          <a:xfrm>
            <a:off x="465826" y="1690778"/>
            <a:ext cx="82123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it-IT" dirty="0"/>
              <a:t>Principio di inerzia – Primo principio</a:t>
            </a:r>
          </a:p>
          <a:p>
            <a:endParaRPr lang="it-IT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it-IT" i="1" dirty="0"/>
              <a:t>Se su un corpo non agiscono forze o agisce un sistema di forze in equilibrio, il corpo persevera nel suo stato di quiete o di moto rettilineo uniforme.</a:t>
            </a:r>
          </a:p>
          <a:p>
            <a:endParaRPr lang="it-IT" i="1" dirty="0"/>
          </a:p>
        </p:txBody>
      </p:sp>
      <p:pic>
        <p:nvPicPr>
          <p:cNvPr id="2050" name="Picture 2" descr="Primo principio della Dinamica">
            <a:extLst>
              <a:ext uri="{FF2B5EF4-FFF2-40B4-BE49-F238E27FC236}">
                <a16:creationId xmlns:a16="http://schemas.microsoft.com/office/drawing/2014/main" id="{1904CA58-9CAD-0D9E-9F46-0C5E74AAD4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653" y="3360405"/>
            <a:ext cx="2705100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5E8DDDE8-7F68-FAF1-737F-C2ABD9424D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2400" y="3010619"/>
            <a:ext cx="2380273" cy="2852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8144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C394C5E9-82DC-452E-B7FD-77FCE5FF5E70}" vid="{C8D4F75B-C418-4F95-AEEC-0DB19F570C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UNIPD</Template>
  <TotalTime>0</TotalTime>
  <Words>543</Words>
  <Application>Microsoft Office PowerPoint</Application>
  <PresentationFormat>Presentazione su schermo (4:3)</PresentationFormat>
  <Paragraphs>73</Paragraphs>
  <Slides>15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Tema di Office</vt:lpstr>
      <vt:lpstr>Fisica</vt:lpstr>
      <vt:lpstr>Moto parabolico</vt:lpstr>
      <vt:lpstr>Moto parabolico</vt:lpstr>
      <vt:lpstr>Moto parabolico</vt:lpstr>
      <vt:lpstr>Moto parabolico</vt:lpstr>
      <vt:lpstr>Moto parabolico</vt:lpstr>
      <vt:lpstr>Moto parabolico</vt:lpstr>
      <vt:lpstr>Dinamica</vt:lpstr>
      <vt:lpstr>Principio di inerzia</vt:lpstr>
      <vt:lpstr>Legge fondamentale della dinamica</vt:lpstr>
      <vt:lpstr>Principio di azione - reazione</vt:lpstr>
      <vt:lpstr>Forze di attrito</vt:lpstr>
      <vt:lpstr>Forze di attrito</vt:lpstr>
      <vt:lpstr>Forze di attrito</vt:lpstr>
      <vt:lpstr>Forze di attrito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Fisica</dc:title>
  <dc:creator>Rovesti Gabriel</dc:creator>
  <cp:lastModifiedBy>Rovesti Gabriel</cp:lastModifiedBy>
  <cp:revision>82</cp:revision>
  <dcterms:created xsi:type="dcterms:W3CDTF">2023-07-29T07:13:45Z</dcterms:created>
  <dcterms:modified xsi:type="dcterms:W3CDTF">2023-08-10T09:36:34Z</dcterms:modified>
</cp:coreProperties>
</file>