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76" r:id="rId3"/>
    <p:sldId id="275" r:id="rId4"/>
    <p:sldId id="277" r:id="rId5"/>
    <p:sldId id="278" r:id="rId6"/>
    <p:sldId id="279" r:id="rId7"/>
    <p:sldId id="288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4" r:id="rId16"/>
    <p:sldId id="293" r:id="rId17"/>
    <p:sldId id="295" r:id="rId18"/>
    <p:sldId id="296" r:id="rId19"/>
    <p:sldId id="298" r:id="rId20"/>
    <p:sldId id="297" r:id="rId21"/>
    <p:sldId id="301" r:id="rId22"/>
    <p:sldId id="302" r:id="rId23"/>
    <p:sldId id="304" r:id="rId24"/>
    <p:sldId id="303" r:id="rId25"/>
    <p:sldId id="305" r:id="rId26"/>
    <p:sldId id="307" r:id="rId27"/>
    <p:sldId id="306" r:id="rId28"/>
    <p:sldId id="309" r:id="rId29"/>
    <p:sldId id="311" r:id="rId30"/>
    <p:sldId id="310" r:id="rId31"/>
    <p:sldId id="308" r:id="rId32"/>
    <p:sldId id="312" r:id="rId33"/>
    <p:sldId id="313" r:id="rId34"/>
    <p:sldId id="315" r:id="rId35"/>
    <p:sldId id="317" r:id="rId36"/>
    <p:sldId id="316" r:id="rId37"/>
    <p:sldId id="318" r:id="rId38"/>
    <p:sldId id="314" r:id="rId39"/>
    <p:sldId id="319" r:id="rId40"/>
    <p:sldId id="320" r:id="rId41"/>
    <p:sldId id="292" r:id="rId42"/>
    <p:sldId id="290" r:id="rId43"/>
    <p:sldId id="289" r:id="rId44"/>
    <p:sldId id="291" r:id="rId4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60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756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24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Grp="1" noChangeArrowheads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Grp="1" noChangeArrowheads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Grp="1" noChangeArrowheads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Grp="1" noChangeArrowheads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Grp="1" noChangeArrowheads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Grp="1" noChangeArrowheads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Grp="1" noChangeArrowheads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Grp="1" noChangeArrowheads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Grp="1" noChangeArrowheads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Grp="1" noChangeArrowheads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Grp="1" noChangeArrowheads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Grp="1" noChangeArrowheads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Grp="1" noChangeArrowheads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Grp="1" noChangeArrowheads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Grp="1" noChangeArrowheads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Grp="1" noChangeArrowheads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Grp="1" noChangeArrowheads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Grp="1" noChangeArrowheads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Grp="1" noChangeArrowheads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Grp="1" noChangeArrowheads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Grp="1" noChangeArrowheads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Grp="1" noChangeArrowheads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Grp="1" noChangeArrowheads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Grp="1" noChangeArrowheads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Grp="1" noChangeArrowheads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Grp="1" noChangeArrowheads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Grp="1" noChangeArrowheads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Grp="1" noChangeArrowheads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Grp="1" noChangeArrowheads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Grp="1" noChangeArrowheads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Grp="1" noChangeArrowheads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Grp="1" noChangeArrowheads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Grp="1" noChangeArrowheads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it-IT"/>
              <a:t>09/02/2025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3A74D5-A4BB-CF20-1A91-25426A97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621" y="2274888"/>
            <a:ext cx="10588757" cy="1143000"/>
          </a:xfrm>
        </p:spPr>
        <p:txBody>
          <a:bodyPr>
            <a:normAutofit/>
          </a:bodyPr>
          <a:lstStyle/>
          <a:p>
            <a:r>
              <a:rPr lang="it-IT" sz="4800" dirty="0"/>
              <a:t>IL BILANCIO D’ESERCIZIO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DD6240-C346-ADA7-ADFC-2AFAC7061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621" y="3440113"/>
            <a:ext cx="10577333" cy="13684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000" dirty="0"/>
              <a:t>Spiegato in modo semplice</a:t>
            </a:r>
          </a:p>
        </p:txBody>
      </p:sp>
    </p:spTree>
    <p:extLst>
      <p:ext uri="{BB962C8B-B14F-4D97-AF65-F5344CB8AC3E}">
        <p14:creationId xmlns:p14="http://schemas.microsoft.com/office/powerpoint/2010/main" val="619097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104E8D-FFAC-66EC-4E9E-38066C06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📌 Perché è utile la Partita Doppia?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E1EA22-84B7-D943-A249-D93A68EA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+mj-lt"/>
              </a:rPr>
              <a:t>✅ Evita errori → Ogni movimento è bilanciato.</a:t>
            </a:r>
          </a:p>
          <a:p>
            <a:pPr marL="0" indent="0">
              <a:buNone/>
            </a:pPr>
            <a:endParaRPr lang="it-IT" sz="2800" dirty="0">
              <a:latin typeface="+mj-lt"/>
            </a:endParaRP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✅ Mostra l’origine dei soldi → Capisci da dove vengono e dove vanno.</a:t>
            </a:r>
          </a:p>
          <a:p>
            <a:pPr marL="0" indent="0">
              <a:buNone/>
            </a:pPr>
            <a:endParaRPr lang="it-IT" sz="2800" dirty="0">
              <a:latin typeface="+mj-lt"/>
            </a:endParaRP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✅ Obbligatoria per le imprese → Permette di redigere il bilancio correttamente.</a:t>
            </a:r>
          </a:p>
          <a:p>
            <a:pPr marL="0" indent="0">
              <a:buNone/>
            </a:pPr>
            <a:endParaRPr lang="it-IT" sz="2800" dirty="0">
              <a:latin typeface="+mj-lt"/>
            </a:endParaRPr>
          </a:p>
          <a:p>
            <a:pPr marL="0" indent="0">
              <a:buNone/>
            </a:pPr>
            <a:r>
              <a:rPr lang="it-IT" sz="2800" dirty="0">
                <a:latin typeface="+mj-lt"/>
              </a:rPr>
              <a:t>📌 Regola d’oro: Non esiste un Dare senza un Avere!</a:t>
            </a:r>
          </a:p>
          <a:p>
            <a:endParaRPr lang="it-IT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237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C3AC41-BB69-17AD-02E2-0D2966D7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Esempio 1: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4B407D-BE55-F4FC-88F1-B18C64E8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3" y="1600202"/>
            <a:ext cx="10577333" cy="4872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Dimostrazione: Perché Attività = Passività + Patrimonio Netto?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Immaginiamo di creare una nuova azienda, "Super Market </a:t>
            </a:r>
            <a:r>
              <a:rPr lang="it-IT" sz="2000" dirty="0" err="1"/>
              <a:t>Srl</a:t>
            </a:r>
            <a:r>
              <a:rPr lang="it-IT" sz="2000" dirty="0"/>
              <a:t>", e seguiamo passo </a:t>
            </a:r>
            <a:r>
              <a:rPr lang="it-IT" sz="2000" dirty="0" err="1"/>
              <a:t>passo</a:t>
            </a:r>
            <a:r>
              <a:rPr lang="it-IT" sz="2000" dirty="0"/>
              <a:t> il suo bilancio iniziale. I soci investono 20.000€ per avviare l’azienda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L’azienda riceve 20.000€ in banca → AUMENTA le Attività (Cassa/Banca).</a:t>
            </a:r>
          </a:p>
          <a:p>
            <a:r>
              <a:rPr lang="it-IT" sz="2000" dirty="0"/>
              <a:t>Ma questi soldi arrivano dal capitale dei soci → AUMENTA il Patrimonio Netto.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Attività (beni dell'azienda)</a:t>
            </a:r>
            <a:r>
              <a:rPr lang="it-IT" sz="2000" dirty="0"/>
              <a:t>		Importo (€)</a:t>
            </a:r>
          </a:p>
          <a:p>
            <a:pPr marL="0" indent="0">
              <a:buNone/>
            </a:pPr>
            <a:r>
              <a:rPr lang="it-IT" sz="2000" dirty="0"/>
              <a:t>Cassa e banca				20.000</a:t>
            </a:r>
          </a:p>
          <a:p>
            <a:pPr marL="0" indent="0">
              <a:buNone/>
            </a:pPr>
            <a:r>
              <a:rPr lang="it-IT" sz="2000" dirty="0"/>
              <a:t>Totale Attività				20.000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Passività e Patrimonio Netto</a:t>
            </a:r>
            <a:r>
              <a:rPr lang="it-IT" sz="2000" dirty="0"/>
              <a:t>		Importo (€)</a:t>
            </a:r>
          </a:p>
          <a:p>
            <a:pPr marL="0" indent="0">
              <a:buNone/>
            </a:pPr>
            <a:r>
              <a:rPr lang="it-IT" sz="2000" dirty="0"/>
              <a:t>Patrimonio Netto (capitale soci)		20.000</a:t>
            </a:r>
          </a:p>
          <a:p>
            <a:pPr marL="0" indent="0">
              <a:buNone/>
            </a:pPr>
            <a:r>
              <a:rPr lang="it-IT" sz="2000" dirty="0"/>
              <a:t>Totale Passività + Patrimonio		20.000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Risultato: Attività = Passività + Patrimonio Netto (20.000€ = 20.000€ ✅).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84233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F41E9-65DE-FB5F-ABAB-329F0F95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Esempio 2: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EA8A09-0809-191E-26E4-77D7B293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L’azienda prende un prestito di 10.000€ dalla banca</a:t>
            </a:r>
          </a:p>
          <a:p>
            <a:pPr marL="0" indent="0">
              <a:buNone/>
            </a:pPr>
            <a:endParaRPr lang="it-IT" sz="2000" dirty="0"/>
          </a:p>
          <a:p>
            <a:r>
              <a:rPr lang="it-IT" sz="2000" dirty="0"/>
              <a:t>Ora ha 10.000€ in più in cassa → AUMENTA le Attività.</a:t>
            </a:r>
          </a:p>
          <a:p>
            <a:r>
              <a:rPr lang="it-IT" sz="2000" dirty="0"/>
              <a:t>Ma questi soldi sono un debito verso la banca → AUMENTA le Passività.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Attività</a:t>
            </a:r>
            <a:r>
              <a:rPr lang="it-IT" sz="2000" dirty="0"/>
              <a:t>				Importo (€)</a:t>
            </a:r>
          </a:p>
          <a:p>
            <a:r>
              <a:rPr lang="it-IT" sz="2000" dirty="0"/>
              <a:t>Cassa e banca			30.000</a:t>
            </a:r>
          </a:p>
          <a:p>
            <a:r>
              <a:rPr lang="it-IT" sz="2000" dirty="0"/>
              <a:t>Totale				30.000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Passività e Patrimonio Netto</a:t>
            </a:r>
            <a:r>
              <a:rPr lang="it-IT" sz="2000" dirty="0"/>
              <a:t>	Importo (€)</a:t>
            </a:r>
          </a:p>
          <a:p>
            <a:r>
              <a:rPr lang="it-IT" sz="2000" dirty="0"/>
              <a:t>Debiti verso banca			10.000</a:t>
            </a:r>
          </a:p>
          <a:p>
            <a:r>
              <a:rPr lang="it-IT" sz="2000" dirty="0"/>
              <a:t>Patrimonio Netto			20.000</a:t>
            </a:r>
          </a:p>
          <a:p>
            <a:r>
              <a:rPr lang="it-IT" sz="2000" dirty="0"/>
              <a:t>Totale				30.000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Risultato: Attività = Passività + Patrimonio Netto (30.000€ = 30.000€ ✅).</a:t>
            </a:r>
          </a:p>
        </p:txBody>
      </p:sp>
    </p:spTree>
    <p:extLst>
      <p:ext uri="{BB962C8B-B14F-4D97-AF65-F5344CB8AC3E}">
        <p14:creationId xmlns:p14="http://schemas.microsoft.com/office/powerpoint/2010/main" val="298664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96E88-DDB8-9B4A-114A-069A9D3A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Esempio 3: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919E6-B8AF-CC31-9307-E0E1D8E3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dirty="0"/>
              <a:t>L’azienda compra un furgone per 15.000€</a:t>
            </a:r>
          </a:p>
          <a:p>
            <a:endParaRPr lang="it-IT" sz="2000" dirty="0"/>
          </a:p>
          <a:p>
            <a:r>
              <a:rPr lang="it-IT" sz="2000" dirty="0"/>
              <a:t>Ora ha un nuovo bene (furgone) → AUMENTA le Attività.</a:t>
            </a:r>
          </a:p>
          <a:p>
            <a:r>
              <a:rPr lang="it-IT" sz="2000" dirty="0"/>
              <a:t>Ma paga con i soldi in banca → DIMINUISCE le Attività (Cassa/Banca).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Attività</a:t>
            </a:r>
            <a:r>
              <a:rPr lang="it-IT" sz="2000" dirty="0"/>
              <a:t>				Importo (€)</a:t>
            </a:r>
          </a:p>
          <a:p>
            <a:r>
              <a:rPr lang="it-IT" sz="2000" dirty="0"/>
              <a:t>Cassa e banca			15.000</a:t>
            </a:r>
          </a:p>
          <a:p>
            <a:r>
              <a:rPr lang="it-IT" sz="2000" dirty="0"/>
              <a:t>Furgone				15.000</a:t>
            </a:r>
          </a:p>
          <a:p>
            <a:r>
              <a:rPr lang="it-IT" sz="2000" dirty="0"/>
              <a:t>Totale				30.000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Passività e Patrimonio Netto</a:t>
            </a:r>
            <a:r>
              <a:rPr lang="it-IT" sz="2000" dirty="0"/>
              <a:t>	Importo (€)</a:t>
            </a:r>
          </a:p>
          <a:p>
            <a:r>
              <a:rPr lang="it-IT" sz="2000" dirty="0"/>
              <a:t>Debiti verso banca			10.000</a:t>
            </a:r>
          </a:p>
          <a:p>
            <a:r>
              <a:rPr lang="it-IT" sz="2000" dirty="0"/>
              <a:t>Patrimonio Netto			20.000</a:t>
            </a:r>
          </a:p>
          <a:p>
            <a:r>
              <a:rPr lang="it-IT" sz="2000" dirty="0"/>
              <a:t>Totale				30.000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2000" dirty="0"/>
              <a:t>Risultato: Attività = Passività + Patrimonio Netto (30.000€ = 30.000€ ✅).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0735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CA6BEF-3E37-AA34-DE24-F3E635F3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10B78A-844D-2385-D604-FFA3CDAAA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Ogni volta che l’azienda spende o guadagna qualcosa, le attività cambiano, ma sempre in equilibrio con le passività e il patrimonio netto.</a:t>
            </a:r>
          </a:p>
          <a:p>
            <a:endParaRPr lang="it-IT" dirty="0"/>
          </a:p>
          <a:p>
            <a:r>
              <a:rPr lang="it-IT" dirty="0"/>
              <a:t>Formula fondamentale del bilancio: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b="1" dirty="0" err="1"/>
              <a:t>Attivita</a:t>
            </a:r>
            <a:r>
              <a:rPr lang="it-IT" b="1" dirty="0"/>
              <a:t>ˋ= </a:t>
            </a:r>
            <a:r>
              <a:rPr lang="it-IT" b="1" dirty="0" err="1"/>
              <a:t>Passivita</a:t>
            </a:r>
            <a:r>
              <a:rPr lang="it-IT" b="1" dirty="0"/>
              <a:t>ˋ+Patrimonio Netto</a:t>
            </a:r>
          </a:p>
          <a:p>
            <a:endParaRPr lang="it-IT" dirty="0"/>
          </a:p>
          <a:p>
            <a:r>
              <a:rPr lang="it-IT" dirty="0"/>
              <a:t>Questa formula è sempre vera perché ogni bene posseduto dall’azienda deve essere finanziato da qualcuno (i soci o i creditori).</a:t>
            </a:r>
          </a:p>
          <a:p>
            <a:endParaRPr lang="it-IT" dirty="0"/>
          </a:p>
          <a:p>
            <a:pPr marL="0" indent="0">
              <a:lnSpc>
                <a:spcPct val="170000"/>
              </a:lnSpc>
              <a:buNone/>
            </a:pPr>
            <a:r>
              <a:rPr lang="it-IT" dirty="0"/>
              <a:t>🔹Se prendi un prestito? Più attività (soldi in banca) e più passività (debito).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it-IT" dirty="0"/>
              <a:t>🔹Se investi soldi tuoi? Più attività (soldi in banca) e più patrimonio netto.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it-IT" dirty="0"/>
              <a:t>🔹Se compri qualcosa con i tuoi soldi? Cambia la composizione delle attività, ma il totale resta uguale.</a:t>
            </a:r>
          </a:p>
        </p:txBody>
      </p:sp>
    </p:spTree>
    <p:extLst>
      <p:ext uri="{BB962C8B-B14F-4D97-AF65-F5344CB8AC3E}">
        <p14:creationId xmlns:p14="http://schemas.microsoft.com/office/powerpoint/2010/main" val="216381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111DA-DAD7-4970-C0F9-308D56D7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Esempio: evoluzione di un bilancio aziendale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78324A5-1B2C-C688-7270-C8289403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dirty="0"/>
              <a:t>Ecco un esempio di bilancio aziendale che evolve nel tempo, dalla creazione dell’azienda fino a un anno di attività: un bilancio evolve nel tempo con investimenti, vendite, utili e rimborsi.                                                 </a:t>
            </a:r>
          </a:p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it-IT" sz="2400" dirty="0"/>
              <a:t>📌 Evoluzione del Bilancio Aziendale: </a:t>
            </a:r>
          </a:p>
          <a:p>
            <a:pPr>
              <a:spcBef>
                <a:spcPts val="1800"/>
              </a:spcBef>
              <a:spcAft>
                <a:spcPts val="400"/>
              </a:spcAft>
            </a:pPr>
            <a:r>
              <a:rPr lang="it-IT" sz="2400" dirty="0"/>
              <a:t>"</a:t>
            </a:r>
            <a:r>
              <a:rPr lang="it-IT" sz="2400" dirty="0" err="1"/>
              <a:t>FastTech</a:t>
            </a:r>
            <a:r>
              <a:rPr lang="it-IT" sz="2400" dirty="0"/>
              <a:t> </a:t>
            </a:r>
            <a:r>
              <a:rPr lang="it-IT" sz="2400" dirty="0" err="1"/>
              <a:t>Srl</a:t>
            </a:r>
            <a:r>
              <a:rPr lang="it-IT" sz="2400" dirty="0"/>
              <a:t>"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dirty="0"/>
              <a:t>Settore: Vendita di smartphone e assistenza tecnica.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dirty="0"/>
              <a:t>Soci iniziali: Mario e Luca.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dirty="0"/>
              <a:t>Data di inizio: 1° gennaio.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40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7BB450-AE97-6D96-F6F5-6E9873AA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📅 1° Gennaio - Creazione dell’Azienda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FA3073-BD6B-7548-C81F-1E6A09A1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I soci investono 20.000€ ciascuno (totale 40.000€) per avviare l’azienda.</a:t>
            </a:r>
          </a:p>
          <a:p>
            <a:endParaRPr lang="it-IT" sz="2400" dirty="0"/>
          </a:p>
          <a:p>
            <a:r>
              <a:rPr lang="it-IT" sz="2400" dirty="0"/>
              <a:t>Stato patrimoniale iniziale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✅ Attività = Passività + Patrimonio Netto (40.000€ = 40.000€).</a:t>
            </a:r>
          </a:p>
          <a:p>
            <a:endParaRPr lang="it-IT" sz="2400" dirty="0"/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0AA4755C-D55C-4A46-EDC3-43385F20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344785"/>
              </p:ext>
            </p:extLst>
          </p:nvPr>
        </p:nvGraphicFramePr>
        <p:xfrm>
          <a:off x="1282139" y="2886075"/>
          <a:ext cx="4891176" cy="16747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5910">
                  <a:extLst>
                    <a:ext uri="{9D8B030D-6E8A-4147-A177-3AD203B41FA5}">
                      <a16:colId xmlns:a16="http://schemas.microsoft.com/office/drawing/2014/main" val="3878563608"/>
                    </a:ext>
                  </a:extLst>
                </a:gridCol>
                <a:gridCol w="1325266">
                  <a:extLst>
                    <a:ext uri="{9D8B030D-6E8A-4147-A177-3AD203B41FA5}">
                      <a16:colId xmlns:a16="http://schemas.microsoft.com/office/drawing/2014/main" val="3821850933"/>
                    </a:ext>
                  </a:extLst>
                </a:gridCol>
              </a:tblGrid>
              <a:tr h="2794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Attività (beni dell'azienda)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40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36690722"/>
                  </a:ext>
                </a:extLst>
              </a:tr>
              <a:tr h="279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40.000</a:t>
                      </a:r>
                      <a:endParaRPr lang="it-IT" sz="140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192013101"/>
                  </a:ext>
                </a:extLst>
              </a:tr>
              <a:tr h="2794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Totale Attività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 dirty="0">
                          <a:effectLst/>
                        </a:rPr>
                        <a:t>40.000</a:t>
                      </a:r>
                      <a:endParaRPr lang="it-IT" sz="1400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991792001"/>
                  </a:ext>
                </a:extLst>
              </a:tr>
              <a:tr h="2787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Passività e Patrimonio Netto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626826493"/>
                  </a:ext>
                </a:extLst>
              </a:tr>
              <a:tr h="278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Patrimonio Netto (capitale soci)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40.000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568553085"/>
                  </a:ext>
                </a:extLst>
              </a:tr>
              <a:tr h="2787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Passività + Patrimonio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40.000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93354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475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E334BB-E3A4-6CC0-8660-D81C150B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📅 1° Febbraio - Acquisto attrezzature e affitto locale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0D29B3-3333-7E08-5978-03363397D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Acquista attrezzature per il negozio e computer per 10.000€.</a:t>
            </a:r>
          </a:p>
          <a:p>
            <a:r>
              <a:rPr lang="it-IT" sz="2400" dirty="0"/>
              <a:t>Paga il primo mese di affitto: 2.000€.</a:t>
            </a:r>
          </a:p>
          <a:p>
            <a:r>
              <a:rPr lang="it-IT" sz="2400" dirty="0"/>
              <a:t>Ora ha meno liquidità in cassa, ma più beni nel negozio.</a:t>
            </a:r>
          </a:p>
          <a:p>
            <a:r>
              <a:rPr lang="it-IT" sz="2400" dirty="0"/>
              <a:t>Stato Patrimoniale Aggiornato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sz="2400" dirty="0"/>
          </a:p>
          <a:p>
            <a:r>
              <a:rPr lang="it-IT" sz="2400" dirty="0"/>
              <a:t>✅ Equilibrio mantenuto (38.000€ = 38.000€).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0290280-50CD-22CA-06B9-C0571F27C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98729"/>
              </p:ext>
            </p:extLst>
          </p:nvPr>
        </p:nvGraphicFramePr>
        <p:xfrm>
          <a:off x="1228495" y="3271424"/>
          <a:ext cx="5038955" cy="17149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51745">
                  <a:extLst>
                    <a:ext uri="{9D8B030D-6E8A-4147-A177-3AD203B41FA5}">
                      <a16:colId xmlns:a16="http://schemas.microsoft.com/office/drawing/2014/main" val="3509240119"/>
                    </a:ext>
                  </a:extLst>
                </a:gridCol>
                <a:gridCol w="1487210">
                  <a:extLst>
                    <a:ext uri="{9D8B030D-6E8A-4147-A177-3AD203B41FA5}">
                      <a16:colId xmlns:a16="http://schemas.microsoft.com/office/drawing/2014/main" val="1312654184"/>
                    </a:ext>
                  </a:extLst>
                </a:gridCol>
              </a:tblGrid>
              <a:tr h="2447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Attività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05901413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28.000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08217560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Attrezzature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70588418"/>
                  </a:ext>
                </a:extLst>
              </a:tr>
              <a:tr h="2447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Totale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725975522"/>
                  </a:ext>
                </a:extLst>
              </a:tr>
              <a:tr h="24535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Passività e Patrimonio Netto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kern="100" dirty="0">
                          <a:effectLst/>
                        </a:rPr>
                        <a:t>Importo (€)</a:t>
                      </a:r>
                      <a:endParaRPr lang="it-IT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28403975"/>
                  </a:ext>
                </a:extLst>
              </a:tr>
              <a:tr h="245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Patrimonio Netto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38.000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530858288"/>
                  </a:ext>
                </a:extLst>
              </a:tr>
              <a:tr h="2453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Totale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 dirty="0">
                          <a:effectLst/>
                        </a:rPr>
                        <a:t>38.000</a:t>
                      </a:r>
                      <a:endParaRPr lang="it-IT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272846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36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008182-FECC-E6AA-69B5-510E8EE8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📅 Marzo: Primo Prestito Bancario e Acquisto Magazzino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1B0B48-F2AE-A0D5-22D6-308376645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dirty="0"/>
              <a:t>L’azienda ottiene un prestito di 20.000€ per acquistare smartphone da rivendere.</a:t>
            </a:r>
          </a:p>
          <a:p>
            <a:r>
              <a:rPr lang="it-IT" sz="2400" dirty="0"/>
              <a:t>Acquista smartphone per 18.000€.</a:t>
            </a:r>
          </a:p>
          <a:p>
            <a:r>
              <a:rPr lang="it-IT" sz="2400" dirty="0"/>
              <a:t>Ha più merce, ma anche un debito.</a:t>
            </a:r>
          </a:p>
          <a:p>
            <a:r>
              <a:rPr lang="it-IT" sz="2400" dirty="0"/>
              <a:t>Stato Patrimoniale Aggiornato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✅ Bilancio in equilibrio (58.000€ = 58.000€).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7D518D5-30F0-FEB9-5576-2FBD3B42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822291"/>
              </p:ext>
            </p:extLst>
          </p:nvPr>
        </p:nvGraphicFramePr>
        <p:xfrm>
          <a:off x="1271356" y="3571875"/>
          <a:ext cx="4824644" cy="196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2082">
                  <a:extLst>
                    <a:ext uri="{9D8B030D-6E8A-4147-A177-3AD203B41FA5}">
                      <a16:colId xmlns:a16="http://schemas.microsoft.com/office/drawing/2014/main" val="711348645"/>
                    </a:ext>
                  </a:extLst>
                </a:gridCol>
                <a:gridCol w="1452562">
                  <a:extLst>
                    <a:ext uri="{9D8B030D-6E8A-4147-A177-3AD203B41FA5}">
                      <a16:colId xmlns:a16="http://schemas.microsoft.com/office/drawing/2014/main" val="3356095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Attività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509736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30.000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0202518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Attrezzature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1348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Magazzino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18.000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638617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 dirty="0">
                          <a:effectLst/>
                        </a:rPr>
                        <a:t>58.000</a:t>
                      </a:r>
                      <a:endParaRPr lang="it-IT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39297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Passività e Patrimonio Netto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194090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Debiti bancari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20.000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71136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Patrimonio Netto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5490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58.000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071277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18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27B9A-D5A7-B763-4825-E3D5FE28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📅 Giugno - Prime Vendite!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914A2-D9E7-2A29-1181-7CFD28E7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sz="2400" dirty="0"/>
              <a:t>L’azienda vende smartphone per 25.000€ (ricavi).</a:t>
            </a:r>
          </a:p>
          <a:p>
            <a:r>
              <a:rPr lang="it-IT" sz="2400" dirty="0"/>
              <a:t>I costi della merce venduta sono 10.000€.</a:t>
            </a:r>
          </a:p>
          <a:p>
            <a:r>
              <a:rPr lang="it-IT" sz="2400" dirty="0"/>
              <a:t>Dopo spese operative (affitto, stipendi, bollette per 5.000€), l’utile è 10.000€.</a:t>
            </a: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Conto Economico Semestrale	                      Stato Patrimoniale Aggiornato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L’utile di 10.000€ aumenta il </a:t>
            </a:r>
          </a:p>
          <a:p>
            <a:pPr marL="0" indent="0">
              <a:buNone/>
            </a:pPr>
            <a:r>
              <a:rPr lang="it-IT" sz="2400" dirty="0"/>
              <a:t>    Patrimonio Netto.</a:t>
            </a:r>
            <a:r>
              <a:rPr lang="it-IT" sz="2400" kern="1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 			          ✅ </a:t>
            </a:r>
            <a:r>
              <a:rPr lang="it-IT" sz="2400" dirty="0"/>
              <a:t>Equilibrio mantenuto (53.000€ = 53.000€).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1A3DF4A-CD2E-169A-3A38-02A4C3A13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50704"/>
              </p:ext>
            </p:extLst>
          </p:nvPr>
        </p:nvGraphicFramePr>
        <p:xfrm>
          <a:off x="1167606" y="3100642"/>
          <a:ext cx="4547393" cy="1960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53619">
                  <a:extLst>
                    <a:ext uri="{9D8B030D-6E8A-4147-A177-3AD203B41FA5}">
                      <a16:colId xmlns:a16="http://schemas.microsoft.com/office/drawing/2014/main" val="3629154658"/>
                    </a:ext>
                  </a:extLst>
                </a:gridCol>
                <a:gridCol w="1393774">
                  <a:extLst>
                    <a:ext uri="{9D8B030D-6E8A-4147-A177-3AD203B41FA5}">
                      <a16:colId xmlns:a16="http://schemas.microsoft.com/office/drawing/2014/main" val="2722174672"/>
                    </a:ext>
                  </a:extLst>
                </a:gridCol>
              </a:tblGrid>
              <a:tr h="28011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Conto Economico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471460744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Ricavi (vendita smartphone)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25.000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236344848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200" kern="10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842616612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Costo merce venduta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47601631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Affitto e spese operative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5.000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207632715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15.000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945284692"/>
                  </a:ext>
                </a:extLst>
              </a:tr>
              <a:tr h="2801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Utile Netto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10.000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154904921"/>
                  </a:ext>
                </a:extLst>
              </a:tr>
            </a:tbl>
          </a:graphicData>
        </a:graphic>
      </p:graphicFrame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6B7EC7DE-9D1F-9D67-18AD-659D2EE9F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858541"/>
              </p:ext>
            </p:extLst>
          </p:nvPr>
        </p:nvGraphicFramePr>
        <p:xfrm>
          <a:off x="6096000" y="3100642"/>
          <a:ext cx="4928394" cy="19608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95882">
                  <a:extLst>
                    <a:ext uri="{9D8B030D-6E8A-4147-A177-3AD203B41FA5}">
                      <a16:colId xmlns:a16="http://schemas.microsoft.com/office/drawing/2014/main" val="2974168251"/>
                    </a:ext>
                  </a:extLst>
                </a:gridCol>
                <a:gridCol w="77933">
                  <a:extLst>
                    <a:ext uri="{9D8B030D-6E8A-4147-A177-3AD203B41FA5}">
                      <a16:colId xmlns:a16="http://schemas.microsoft.com/office/drawing/2014/main" val="1137453524"/>
                    </a:ext>
                  </a:extLst>
                </a:gridCol>
                <a:gridCol w="1454579">
                  <a:extLst>
                    <a:ext uri="{9D8B030D-6E8A-4147-A177-3AD203B41FA5}">
                      <a16:colId xmlns:a16="http://schemas.microsoft.com/office/drawing/2014/main" val="22595964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Attività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10547881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35.000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4923264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Attrezzature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57999490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Magazzino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53860736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53.000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845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Passività e Patrimonio Netto</a:t>
                      </a:r>
                      <a:endParaRPr lang="it-IT" sz="12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52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Debiti bancari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20.000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09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Patrimonio Netto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33.000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59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Totale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53.000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94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83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86F7D7-CDCE-A929-AB02-D52271E8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📌 Come si imposta un bilancio aziendale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B464F5-BEF4-48BD-7E21-FF60799A2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Il bilancio aziendale è un documento che mostra la situazione economica e finanziaria di un’azienda in un certo periodo (di solito un anno). Si compone principalmente di tre parti: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5443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D7D4-51C8-EC06-8592-274EC8B2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200" dirty="0"/>
              <a:t>📅Dicembre - Fine Anno: </a:t>
            </a:r>
            <a:br>
              <a:rPr lang="it-IT" sz="3200" dirty="0"/>
            </a:br>
            <a:r>
              <a:rPr lang="it-IT" sz="3200" dirty="0"/>
              <a:t>Maggiori Vendite e Rimborso Parziale del Prestito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F19F1-778F-31A8-1621-8A0A8A06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sz="2400" dirty="0"/>
              <a:t>Vendite per 60.000€, con un costo merce di 25.000€.</a:t>
            </a:r>
          </a:p>
          <a:p>
            <a:r>
              <a:rPr lang="it-IT" sz="2400" dirty="0"/>
              <a:t>Spese operative dell’anno: 12.000€.</a:t>
            </a:r>
          </a:p>
          <a:p>
            <a:r>
              <a:rPr lang="it-IT" sz="2400" dirty="0"/>
              <a:t>Utile netto annuale: 23.000€.</a:t>
            </a:r>
          </a:p>
          <a:p>
            <a:r>
              <a:rPr lang="it-IT" sz="2400" dirty="0"/>
              <a:t>L’azienda rimborsa 5.000€ di prestito alla banca.</a:t>
            </a:r>
          </a:p>
          <a:p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Conto Economico Annuale		        Stato patrimoniale Annuale</a:t>
            </a:r>
          </a:p>
          <a:p>
            <a:endParaRPr lang="it-IT" sz="1400" b="1" kern="100" dirty="0">
              <a:solidFill>
                <a:srgbClr val="2F5496"/>
              </a:solidFill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L’utile netto viene aggiunto al </a:t>
            </a:r>
          </a:p>
          <a:p>
            <a:pPr marL="0" indent="0">
              <a:buNone/>
            </a:pPr>
            <a:r>
              <a:rPr lang="it-IT" sz="2400" dirty="0"/>
              <a:t>    Patrimonio Netto. </a:t>
            </a:r>
            <a:endParaRPr lang="it-IT" sz="2400" kern="100" dirty="0">
              <a:effectLst/>
              <a:latin typeface="Liberation Serif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400" kern="100" dirty="0"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					</a:t>
            </a:r>
          </a:p>
          <a:p>
            <a:pPr marL="0" indent="0">
              <a:buNone/>
            </a:pPr>
            <a:r>
              <a:rPr lang="it-IT" sz="2400" kern="1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					    </a:t>
            </a:r>
          </a:p>
          <a:p>
            <a:pPr marL="0" indent="0">
              <a:buNone/>
            </a:pPr>
            <a:r>
              <a:rPr lang="it-IT" sz="2400" kern="100" dirty="0">
                <a:effectLst/>
                <a:latin typeface="Liberation Serif"/>
                <a:ea typeface="NSimSun" panose="02010609030101010101" pitchFamily="49" charset="-122"/>
                <a:cs typeface="Arial" panose="020B0604020202020204" pitchFamily="34" charset="0"/>
              </a:rPr>
              <a:t>					        ✅ </a:t>
            </a:r>
            <a:r>
              <a:rPr lang="it-IT" sz="2400" dirty="0"/>
              <a:t>Equilibrio mantenuto (73.000€ = 73.000€).</a:t>
            </a:r>
          </a:p>
          <a:p>
            <a:pPr marL="0" indent="0">
              <a:buNone/>
            </a:pPr>
            <a:endParaRPr lang="it-IT" sz="2400" dirty="0"/>
          </a:p>
          <a:p>
            <a:endParaRPr lang="it-IT" sz="1400" b="1" kern="100" dirty="0">
              <a:solidFill>
                <a:srgbClr val="2F5496"/>
              </a:solidFill>
              <a:effectLst/>
              <a:latin typeface="Liberation Serif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4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DC8765C-48E7-BC8E-D8AC-CE7FB3C19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25962"/>
              </p:ext>
            </p:extLst>
          </p:nvPr>
        </p:nvGraphicFramePr>
        <p:xfrm>
          <a:off x="1110454" y="3100642"/>
          <a:ext cx="4533107" cy="1525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7233">
                  <a:extLst>
                    <a:ext uri="{9D8B030D-6E8A-4147-A177-3AD203B41FA5}">
                      <a16:colId xmlns:a16="http://schemas.microsoft.com/office/drawing/2014/main" val="3719020315"/>
                    </a:ext>
                  </a:extLst>
                </a:gridCol>
                <a:gridCol w="1285874">
                  <a:extLst>
                    <a:ext uri="{9D8B030D-6E8A-4147-A177-3AD203B41FA5}">
                      <a16:colId xmlns:a16="http://schemas.microsoft.com/office/drawing/2014/main" val="14150218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Conto Economico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Importo (€)</a:t>
                      </a:r>
                      <a:endParaRPr lang="it-IT" sz="12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975104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Ricavi (vendita smartphone)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60.000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238973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200" kern="100" dirty="0">
                          <a:effectLst/>
                        </a:rPr>
                        <a:t> 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122303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Costo merce venduta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25.000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152244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Affitto e spese operative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12.000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61897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37.000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876736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Utile Netto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23.000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982006391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0597DD4-5FA3-CC95-8723-78356111F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14677"/>
              </p:ext>
            </p:extLst>
          </p:nvPr>
        </p:nvGraphicFramePr>
        <p:xfrm>
          <a:off x="6010405" y="3100642"/>
          <a:ext cx="4999337" cy="22728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11312">
                  <a:extLst>
                    <a:ext uri="{9D8B030D-6E8A-4147-A177-3AD203B41FA5}">
                      <a16:colId xmlns:a16="http://schemas.microsoft.com/office/drawing/2014/main" val="1968979492"/>
                    </a:ext>
                  </a:extLst>
                </a:gridCol>
                <a:gridCol w="1588025">
                  <a:extLst>
                    <a:ext uri="{9D8B030D-6E8A-4147-A177-3AD203B41FA5}">
                      <a16:colId xmlns:a16="http://schemas.microsoft.com/office/drawing/2014/main" val="2834288019"/>
                    </a:ext>
                  </a:extLst>
                </a:gridCol>
              </a:tblGrid>
              <a:tr h="3661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Attività</a:t>
                      </a:r>
                      <a:endParaRPr lang="it-IT" sz="12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Importo (€)</a:t>
                      </a:r>
                      <a:endParaRPr lang="it-IT" sz="1200" b="1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4001277309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58.000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3880641721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Attrezzature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10.000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2432041150"/>
                  </a:ext>
                </a:extLst>
              </a:tr>
              <a:tr h="185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Magazzino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5.000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3941715626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73.000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2977415982"/>
                  </a:ext>
                </a:extLst>
              </a:tr>
              <a:tr h="3828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Passività e Patrimonio Netto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kern="100" dirty="0">
                          <a:effectLst/>
                        </a:rPr>
                        <a:t>Importo (€)</a:t>
                      </a:r>
                      <a:endParaRPr lang="it-IT" dirty="0"/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1917848179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Debiti bancari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kern="100" dirty="0">
                          <a:effectLst/>
                        </a:rPr>
                        <a:t>15.000</a:t>
                      </a:r>
                      <a:endParaRPr lang="it-IT" dirty="0"/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612507883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Patrimonio Netto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kern="100" dirty="0">
                          <a:effectLst/>
                        </a:rPr>
                        <a:t>58.000</a:t>
                      </a:r>
                      <a:endParaRPr lang="it-IT" dirty="0"/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1377179241"/>
                  </a:ext>
                </a:extLst>
              </a:tr>
              <a:tr h="2213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Totale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6629" marR="6629" marT="6629" marB="662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kern="100" dirty="0">
                          <a:effectLst/>
                        </a:rPr>
                        <a:t>73.000</a:t>
                      </a:r>
                      <a:endParaRPr lang="it-IT" dirty="0"/>
                    </a:p>
                  </a:txBody>
                  <a:tcPr marL="6629" marR="6629" marT="6629" marB="6629" anchor="ctr"/>
                </a:tc>
                <a:extLst>
                  <a:ext uri="{0D108BD9-81ED-4DB2-BD59-A6C34878D82A}">
                    <a16:rowId xmlns:a16="http://schemas.microsoft.com/office/drawing/2014/main" val="1113004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484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D694C2-CF48-7D7A-790A-09E0FAD4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📌 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6A241A-3C38-3639-6CDF-A0991697F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1.	L’azienda è partita con 40.000€ di capitale.</a:t>
            </a:r>
          </a:p>
          <a:p>
            <a:pPr marL="0" indent="0">
              <a:buNone/>
            </a:pPr>
            <a:r>
              <a:rPr lang="it-IT" sz="2400" dirty="0"/>
              <a:t>2.	Ha preso un prestito di 20.000€, usato per comprare merce.</a:t>
            </a:r>
          </a:p>
          <a:p>
            <a:pPr marL="0" indent="0">
              <a:buNone/>
            </a:pPr>
            <a:r>
              <a:rPr lang="it-IT" sz="2400" dirty="0"/>
              <a:t>3.	Ha iniziato a vendere e ha ottenuto un utile di 23.000€ nel primo anno.</a:t>
            </a:r>
          </a:p>
          <a:p>
            <a:pPr marL="0" indent="0">
              <a:buNone/>
            </a:pPr>
            <a:r>
              <a:rPr lang="it-IT" sz="2400" dirty="0"/>
              <a:t>4.	Ha rimborsato 5.000€ del prestito e ora ha un patrimonio netto di 58.000€.</a:t>
            </a:r>
          </a:p>
          <a:p>
            <a:pPr marL="0" indent="0">
              <a:buNone/>
            </a:pPr>
            <a:r>
              <a:rPr lang="it-IT" sz="2400" dirty="0"/>
              <a:t>5.	Il bilancio è sempre in equilibrio: Attività = Passività + Patrimonio Netto.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31185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CC16B-21AB-05F4-011C-79AF815E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b="1" kern="100" dirty="0">
                <a:solidFill>
                  <a:srgbClr val="2F5496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📌 1. Indici di Redditività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71EFFA-AB02-C57E-C547-2537B2BA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Gli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indici di redditività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misurano la capacità dell’azienda di generare profitti rispetto ai ricavi, al capitale investito e al patrimonio netto.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🔹 R.O.I. (Return on Investment) - Redditività del Capitale Investito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Utile Operativo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23.000€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Capitale Investito (Attività Totali)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73.000€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Interpretazione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L’azienda ha un ROI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elevato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(31,5%), segno di buona gestione del capitale investito.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it-IT" sz="1800" dirty="0">
              <a:latin typeface="+mj-lt"/>
            </a:endParaRPr>
          </a:p>
        </p:txBody>
      </p:sp>
      <p:pic>
        <p:nvPicPr>
          <p:cNvPr id="19" name="Immagine1">
            <a:extLst>
              <a:ext uri="{FF2B5EF4-FFF2-40B4-BE49-F238E27FC236}">
                <a16:creationId xmlns:a16="http://schemas.microsoft.com/office/drawing/2014/main" id="{B48AE158-BDE8-ADA0-E6B3-8C8105E2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05844" y="2859883"/>
            <a:ext cx="2752725" cy="647700"/>
          </a:xfrm>
          <a:prstGeom prst="rect">
            <a:avLst/>
          </a:prstGeom>
          <a:noFill/>
        </p:spPr>
      </p:pic>
      <p:pic>
        <p:nvPicPr>
          <p:cNvPr id="20" name="Immagine2">
            <a:extLst>
              <a:ext uri="{FF2B5EF4-FFF2-40B4-BE49-F238E27FC236}">
                <a16:creationId xmlns:a16="http://schemas.microsoft.com/office/drawing/2014/main" id="{2165808D-D102-8409-2F43-AD4E67E40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05844" y="4497786"/>
            <a:ext cx="2638425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823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FA89E8-34F9-DD2B-2FC6-F9D39203D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932FC7-AE27-B084-DD4C-AB7611C7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🔹 R.O.E. (Return on Equity) - Redditività del Capitale Proprio</a:t>
            </a: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Utile Netto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23.000€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Patrimonio Netto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58.000€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Interpretazione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L’azienda ha un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ROE molto alto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(39,7%), il che significa che i soci stanno ottenendo un’ottima redditività dal capitale investito.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+mj-lt"/>
            </a:endParaRPr>
          </a:p>
        </p:txBody>
      </p:sp>
      <p:pic>
        <p:nvPicPr>
          <p:cNvPr id="4" name="Immagine3">
            <a:extLst>
              <a:ext uri="{FF2B5EF4-FFF2-40B4-BE49-F238E27FC236}">
                <a16:creationId xmlns:a16="http://schemas.microsoft.com/office/drawing/2014/main" id="{FC13D57D-9A28-BDCF-13B1-BD881CE2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95800" y="2143125"/>
            <a:ext cx="2857500" cy="685800"/>
          </a:xfrm>
          <a:prstGeom prst="rect">
            <a:avLst/>
          </a:prstGeom>
          <a:noFill/>
        </p:spPr>
      </p:pic>
      <p:pic>
        <p:nvPicPr>
          <p:cNvPr id="5" name="Immagine4">
            <a:extLst>
              <a:ext uri="{FF2B5EF4-FFF2-40B4-BE49-F238E27FC236}">
                <a16:creationId xmlns:a16="http://schemas.microsoft.com/office/drawing/2014/main" id="{5E02181B-5B57-9471-2845-E9B2B260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81537" y="3748088"/>
            <a:ext cx="2667000" cy="561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394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4C9767-DD7B-FE57-67BD-2E69B01E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1E01EC-B085-0382-33DF-0F3BD9C3B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🔹 ROS (Return on Sales) - Redditività delle Vendite</a:t>
            </a: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Utile Netto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23.000€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Ricavi Totali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60.000€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b="1" kern="100" dirty="0"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Interpretazione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</a:t>
            </a:r>
            <a:r>
              <a:rPr lang="it-IT" sz="18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FastTech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18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Srl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ha un’ottima redditività sulle vendite (38,3%)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, il che significa che riesce a trasformare una buona parte del fatturato in profitti.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it-IT" dirty="0"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pic>
        <p:nvPicPr>
          <p:cNvPr id="4" name="Immagine5">
            <a:extLst>
              <a:ext uri="{FF2B5EF4-FFF2-40B4-BE49-F238E27FC236}">
                <a16:creationId xmlns:a16="http://schemas.microsoft.com/office/drawing/2014/main" id="{DA4D7A24-F9FF-AF83-E75E-21241C1A4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5869" y="2314575"/>
            <a:ext cx="2352675" cy="657225"/>
          </a:xfrm>
          <a:prstGeom prst="rect">
            <a:avLst/>
          </a:prstGeom>
          <a:noFill/>
        </p:spPr>
      </p:pic>
      <p:pic>
        <p:nvPicPr>
          <p:cNvPr id="5" name="Immagine6">
            <a:extLst>
              <a:ext uri="{FF2B5EF4-FFF2-40B4-BE49-F238E27FC236}">
                <a16:creationId xmlns:a16="http://schemas.microsoft.com/office/drawing/2014/main" id="{8E74B920-AC4D-C2AF-CFB6-A1823C806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3468" y="3910807"/>
            <a:ext cx="2657475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8350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58978-D59C-72BF-227A-2EB589ED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kern="10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📌 2. Indici di Liquidità</a:t>
            </a:r>
            <a:endParaRPr lang="it-IT" sz="36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45814D-6983-7DFE-3810-0000EE076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Gli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indici di liquidità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misurano la capacità dell’azienda di far fronte ai pagamenti nel breve termine.</a:t>
            </a:r>
          </a:p>
          <a:p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it-IT" sz="1800" b="1" kern="100" dirty="0" err="1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Ratio (Indice di Liquidità Generale)</a:t>
            </a: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 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Attività Correnti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Cassa e banca (58.000€) + Magazzino (5.000€)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63.000€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Passività Correnti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Debiti bancari (15.000€)</a:t>
            </a:r>
          </a:p>
          <a:p>
            <a:pPr marL="0" lvl="0" indent="0">
              <a:lnSpc>
                <a:spcPct val="115000"/>
              </a:lnSpc>
              <a:spcAft>
                <a:spcPts val="700"/>
              </a:spcAft>
              <a:buNone/>
            </a:pPr>
            <a:endParaRPr lang="it-IT" sz="1800" kern="100" dirty="0"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0" lvl="0" indent="0">
              <a:lnSpc>
                <a:spcPct val="115000"/>
              </a:lnSpc>
              <a:spcAft>
                <a:spcPts val="700"/>
              </a:spcAft>
              <a:buNone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Interpretazione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L’indice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&gt;1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significa che l’azienda è in grado di coprire agevolmente i suoi debiti a breve termine.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Un valore di 4,2 è molto positivo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dirty="0">
              <a:latin typeface="+mj-lt"/>
            </a:endParaRPr>
          </a:p>
        </p:txBody>
      </p:sp>
      <p:pic>
        <p:nvPicPr>
          <p:cNvPr id="4" name="Immagine7">
            <a:extLst>
              <a:ext uri="{FF2B5EF4-FFF2-40B4-BE49-F238E27FC236}">
                <a16:creationId xmlns:a16="http://schemas.microsoft.com/office/drawing/2014/main" id="{709CA079-6765-68A9-CDA0-E57A84A4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15344" y="2781300"/>
            <a:ext cx="3133725" cy="647700"/>
          </a:xfrm>
          <a:prstGeom prst="rect">
            <a:avLst/>
          </a:prstGeom>
          <a:noFill/>
        </p:spPr>
      </p:pic>
      <p:pic>
        <p:nvPicPr>
          <p:cNvPr id="5" name="Immagine8">
            <a:extLst>
              <a:ext uri="{FF2B5EF4-FFF2-40B4-BE49-F238E27FC236}">
                <a16:creationId xmlns:a16="http://schemas.microsoft.com/office/drawing/2014/main" id="{1FF46524-EF0A-D2C9-0353-D78266B09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15344" y="4619622"/>
            <a:ext cx="2676525" cy="63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464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A1CE8-3FEB-7DDF-0AC6-B830F08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8AF3E7-A4AC-166A-E7A1-2A33CA594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b="1" kern="100" dirty="0">
                <a:solidFill>
                  <a:srgbClr val="2F5496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🔹 Quick Ratio (Indice di Liquidità Secca)</a:t>
            </a: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Attività Correnti senza magazzino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58.000€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Passività Correnti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15.000€</a:t>
            </a: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Interpretazione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Valore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&gt;1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indica un’ottima liquidità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senza considerare le scorte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. L’azienda può pagare i debiti anche senza vendere il magazzino.</a:t>
            </a: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800" b="1" kern="100" dirty="0">
              <a:solidFill>
                <a:srgbClr val="2F5496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dirty="0">
              <a:latin typeface="+mj-lt"/>
            </a:endParaRPr>
          </a:p>
        </p:txBody>
      </p:sp>
      <p:pic>
        <p:nvPicPr>
          <p:cNvPr id="4" name="Immagine9">
            <a:extLst>
              <a:ext uri="{FF2B5EF4-FFF2-40B4-BE49-F238E27FC236}">
                <a16:creationId xmlns:a16="http://schemas.microsoft.com/office/drawing/2014/main" id="{B0929F2F-997F-12D3-E50E-27E4F756E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90987" y="2195513"/>
            <a:ext cx="4010025" cy="638175"/>
          </a:xfrm>
          <a:prstGeom prst="rect">
            <a:avLst/>
          </a:prstGeom>
          <a:noFill/>
        </p:spPr>
      </p:pic>
      <p:pic>
        <p:nvPicPr>
          <p:cNvPr id="5" name="Immagine10">
            <a:extLst>
              <a:ext uri="{FF2B5EF4-FFF2-40B4-BE49-F238E27FC236}">
                <a16:creationId xmlns:a16="http://schemas.microsoft.com/office/drawing/2014/main" id="{64B612C2-097F-E5C0-9AB5-B23C730B4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8707" y="3863184"/>
            <a:ext cx="2667000" cy="64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410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E30664-31FF-8416-9E63-98D497EBF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4000" b="0" dirty="0">
                <a:solidFill>
                  <a:schemeClr val="tx1"/>
                </a:solidFill>
                <a:ea typeface="NSimSun" panose="02010609030101010101" pitchFamily="49" charset="-122"/>
                <a:cs typeface="Arial" panose="020B0604020202020204" pitchFamily="34" charset="0"/>
              </a:rPr>
              <a:t>📌 </a:t>
            </a:r>
            <a:r>
              <a:rPr lang="it-IT" altLang="zh-CN" sz="4000" dirty="0">
                <a:solidFill>
                  <a:schemeClr val="tx1"/>
                </a:solidFill>
                <a:ea typeface="NSimSun" panose="02010609030101010101" pitchFamily="49" charset="-122"/>
                <a:cs typeface="Arial" panose="020B0604020202020204" pitchFamily="34" charset="0"/>
              </a:rPr>
              <a:t>Conclusione</a:t>
            </a:r>
            <a:endParaRPr lang="it-IT" sz="4000" dirty="0"/>
          </a:p>
        </p:txBody>
      </p:sp>
      <p:graphicFrame>
        <p:nvGraphicFramePr>
          <p:cNvPr id="13" name="Segnaposto contenuto 5">
            <a:extLst>
              <a:ext uri="{FF2B5EF4-FFF2-40B4-BE49-F238E27FC236}">
                <a16:creationId xmlns:a16="http://schemas.microsoft.com/office/drawing/2014/main" id="{166B1A6E-4AFC-7BE5-E280-FD2E5E656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430171"/>
              </p:ext>
            </p:extLst>
          </p:nvPr>
        </p:nvGraphicFramePr>
        <p:xfrm>
          <a:off x="1481137" y="1764030"/>
          <a:ext cx="9229725" cy="1664970"/>
        </p:xfrm>
        <a:graphic>
          <a:graphicData uri="http://schemas.openxmlformats.org/drawingml/2006/table">
            <a:tbl>
              <a:tblPr/>
              <a:tblGrid>
                <a:gridCol w="3109039">
                  <a:extLst>
                    <a:ext uri="{9D8B030D-6E8A-4147-A177-3AD203B41FA5}">
                      <a16:colId xmlns:a16="http://schemas.microsoft.com/office/drawing/2014/main" val="3371141356"/>
                    </a:ext>
                  </a:extLst>
                </a:gridCol>
                <a:gridCol w="1548687">
                  <a:extLst>
                    <a:ext uri="{9D8B030D-6E8A-4147-A177-3AD203B41FA5}">
                      <a16:colId xmlns:a16="http://schemas.microsoft.com/office/drawing/2014/main" val="2780390923"/>
                    </a:ext>
                  </a:extLst>
                </a:gridCol>
                <a:gridCol w="4571999">
                  <a:extLst>
                    <a:ext uri="{9D8B030D-6E8A-4147-A177-3AD203B41FA5}">
                      <a16:colId xmlns:a16="http://schemas.microsoft.com/office/drawing/2014/main" val="3047239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600" b="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Indice</a:t>
                      </a:r>
                      <a:endParaRPr lang="it-IT" sz="1600" b="1" kern="100">
                        <a:effectLst/>
                        <a:latin typeface="+mj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600" b="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Risultato</a:t>
                      </a:r>
                      <a:endParaRPr lang="it-IT" sz="1600" b="1" kern="100" dirty="0">
                        <a:effectLst/>
                        <a:latin typeface="+mj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600" b="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Interpretazione</a:t>
                      </a:r>
                      <a:endParaRPr lang="it-IT" sz="1600" b="1" kern="100" dirty="0">
                        <a:effectLst/>
                        <a:latin typeface="+mj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17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b="1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ROI</a:t>
                      </a: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 (Return on Investment)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31,5%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Ottima gestione del capitale investito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4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b="1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ROE</a:t>
                      </a: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 (Return on Equity)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39,7%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Elevata redditività per i soci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3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b="1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ROS</a:t>
                      </a: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 (Return on Sales)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38,3%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Buona capacità di trasformare ricavi in profitti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193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b="1" kern="100" dirty="0" err="1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Current</a:t>
                      </a:r>
                      <a:r>
                        <a:rPr lang="it-IT" sz="1600" b="1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 Ratio</a:t>
                      </a:r>
                      <a:endParaRPr lang="it-IT" sz="1600" kern="100" dirty="0">
                        <a:effectLst/>
                        <a:latin typeface="+mj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4,2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Eccellente capacità di pagare i debiti a breve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646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b="1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Quick Ratio</a:t>
                      </a:r>
                      <a:endParaRPr lang="it-IT" sz="1600" kern="100" dirty="0">
                        <a:effectLst/>
                        <a:latin typeface="+mj-lt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3,87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600" kern="100" dirty="0">
                          <a:effectLst/>
                          <a:latin typeface="+mj-lt"/>
                          <a:ea typeface="NSimSun" panose="02010609030101010101" pitchFamily="49" charset="-122"/>
                          <a:cs typeface="Arial" panose="020B0604020202020204" pitchFamily="34" charset="0"/>
                        </a:rPr>
                        <a:t>Solida liquidità anche senza vendere scorte</a:t>
                      </a:r>
                    </a:p>
                  </a:txBody>
                  <a:tcPr marL="17780" marR="17780" marT="17780" marB="177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374351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40CAA43-FB09-90B5-5D7E-D1EA134A5016}"/>
              </a:ext>
            </a:extLst>
          </p:cNvPr>
          <p:cNvSpPr txBox="1"/>
          <p:nvPr/>
        </p:nvSpPr>
        <p:spPr>
          <a:xfrm>
            <a:off x="1025440" y="3894614"/>
            <a:ext cx="10113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📌 </a:t>
            </a:r>
            <a:r>
              <a:rPr kumimoji="0" lang="it-IT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Risultato generale</a:t>
            </a:r>
            <a:r>
              <a:rPr kumimoji="0" lang="it-IT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</a:t>
            </a:r>
            <a:r>
              <a:rPr kumimoji="0" lang="it-IT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FastTech</a:t>
            </a:r>
            <a:r>
              <a:rPr kumimoji="0" lang="it-IT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kumimoji="0" lang="it-IT" altLang="zh-CN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Srl</a:t>
            </a:r>
            <a:r>
              <a:rPr kumimoji="0" lang="it-IT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è un'azienda redditizia e con un’ottima solidità finanziaria!</a:t>
            </a:r>
            <a:r>
              <a:rPr kumimoji="0" lang="it-IT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🎯</a:t>
            </a:r>
            <a:endParaRPr kumimoji="0" lang="zh-CN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5604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7941D-F90A-ABE4-AB02-745FD829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L’azienda può assumere?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8CF86D-6C51-BB07-ECE1-C5BD82EE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capire se </a:t>
            </a:r>
            <a:r>
              <a:rPr lang="it-IT" dirty="0" err="1"/>
              <a:t>FastTech</a:t>
            </a:r>
            <a:r>
              <a:rPr lang="it-IT" dirty="0"/>
              <a:t> </a:t>
            </a:r>
            <a:r>
              <a:rPr lang="it-IT" dirty="0" err="1"/>
              <a:t>Srl</a:t>
            </a:r>
            <a:r>
              <a:rPr lang="it-IT" dirty="0"/>
              <a:t> può permettersi di assumere personale, dobbiamo valutare due aspetti fondamentali:</a:t>
            </a:r>
          </a:p>
          <a:p>
            <a:endParaRPr lang="it-IT" dirty="0"/>
          </a:p>
          <a:p>
            <a:r>
              <a:rPr lang="it-IT" dirty="0"/>
              <a:t>1.	Sostenibilità finanziaria: L’azienda ha abbastanza liquidità per pagare gli stipendi?</a:t>
            </a:r>
          </a:p>
          <a:p>
            <a:r>
              <a:rPr lang="it-IT" dirty="0"/>
              <a:t>2.	Impatto sugli utili: L’assunzione ridurrà troppo la redditività?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6661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7EAF21-9FC0-6C18-D5C8-E0B72243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📌 1. Analisi della Liquidità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F99059-F707-13B7-459D-9DBB1CB92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Abbiamo visto che: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Cassa e banca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58.000€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Passività correnti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=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15.000€</a:t>
            </a:r>
            <a:endParaRPr lang="it-IT" sz="1800" kern="100" dirty="0">
              <a:effectLst/>
              <a:latin typeface="+mj-lt"/>
              <a:ea typeface="NSimSun" panose="02010609030101010101" pitchFamily="49" charset="-122"/>
              <a:cs typeface="Symbol" panose="05050102010706020507" pitchFamily="18" charset="2"/>
            </a:endParaRP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Current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Ratio = 4,2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→ Ottima capacità di pagare i debiti.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Quick Ratio = 3,87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→ Elevata liquidità immediata.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📌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Conclusione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L’azienda ha abbastanza soldi in banca per coprire nuove spese fisse.</a:t>
            </a:r>
          </a:p>
          <a:p>
            <a:endParaRPr lang="it-I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611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11EF67-9B95-6662-4E59-C0FBC016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it-IT" dirty="0"/>
            </a:br>
            <a:r>
              <a:rPr lang="it-IT" dirty="0"/>
              <a:t>1 Stato Patrimoniale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E1720C-483A-0B81-D0EC-CAE2892A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Mostra cosa possiede e cosa deve l’azienda in una certa data. Si divide in:</a:t>
            </a:r>
          </a:p>
          <a:p>
            <a:endParaRPr lang="it-IT" dirty="0"/>
          </a:p>
          <a:p>
            <a:r>
              <a:rPr lang="it-IT" b="1" dirty="0"/>
              <a:t>Attività</a:t>
            </a:r>
            <a:r>
              <a:rPr lang="it-IT" dirty="0"/>
              <a:t> (Attivo) → Ciò che l’azienda possiede (cassa, crediti, magazzino, macchinari).</a:t>
            </a:r>
          </a:p>
          <a:p>
            <a:endParaRPr lang="it-IT" dirty="0"/>
          </a:p>
          <a:p>
            <a:r>
              <a:rPr lang="it-IT" b="1" dirty="0"/>
              <a:t>Passività</a:t>
            </a:r>
            <a:r>
              <a:rPr lang="it-IT" dirty="0"/>
              <a:t> (Passivo) → I debiti verso banche, fornitori, ecc.</a:t>
            </a:r>
          </a:p>
          <a:p>
            <a:endParaRPr lang="it-IT" dirty="0"/>
          </a:p>
          <a:p>
            <a:r>
              <a:rPr lang="it-IT" b="1" dirty="0"/>
              <a:t>Patrimonio Netto </a:t>
            </a:r>
            <a:r>
              <a:rPr lang="it-IT" dirty="0"/>
              <a:t>→ Capitale proprio dell’azienda (capitale iniziale + utili reinvestiti).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Formula base dello Stato Patrimoniale:</a:t>
            </a:r>
          </a:p>
          <a:p>
            <a:r>
              <a:rPr lang="it-IT" b="1" dirty="0" err="1"/>
              <a:t>Attivita</a:t>
            </a:r>
            <a:r>
              <a:rPr lang="it-IT" b="1" dirty="0"/>
              <a:t>ˋ= </a:t>
            </a:r>
            <a:r>
              <a:rPr lang="it-IT" b="1" dirty="0" err="1"/>
              <a:t>Passivita</a:t>
            </a:r>
            <a:r>
              <a:rPr lang="it-IT" b="1" dirty="0"/>
              <a:t>ˋ+ Patrimonio Netto</a:t>
            </a:r>
          </a:p>
        </p:txBody>
      </p:sp>
    </p:spTree>
    <p:extLst>
      <p:ext uri="{BB962C8B-B14F-4D97-AF65-F5344CB8AC3E}">
        <p14:creationId xmlns:p14="http://schemas.microsoft.com/office/powerpoint/2010/main" val="315588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66F32-BD9C-BB90-F89E-AD85B9872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📌 2. Analisi dell’Impatto Economico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7F8845-35EF-4327-9B51-F9E245A2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2400" dirty="0"/>
              <a:t>Supponiamo che </a:t>
            </a:r>
            <a:r>
              <a:rPr lang="it-IT" sz="2400" dirty="0" err="1"/>
              <a:t>FastTech</a:t>
            </a:r>
            <a:r>
              <a:rPr lang="it-IT" sz="2400" dirty="0"/>
              <a:t> </a:t>
            </a:r>
            <a:r>
              <a:rPr lang="it-IT" sz="2400" dirty="0" err="1"/>
              <a:t>Srl</a:t>
            </a:r>
            <a:r>
              <a:rPr lang="it-IT" sz="2400" dirty="0"/>
              <a:t> assuma un dipendente a 1.500€ al mese (stipendio lordo + contributi), quindi:</a:t>
            </a:r>
          </a:p>
          <a:p>
            <a:r>
              <a:rPr lang="it-IT" sz="2400" dirty="0"/>
              <a:t>Costo annuale per dipendente = 1.500€ × 12 mesi = 18.000€</a:t>
            </a:r>
          </a:p>
          <a:p>
            <a:r>
              <a:rPr lang="it-IT" sz="2400" dirty="0"/>
              <a:t>Adesso vediamo come questo impatta sull’utile.</a:t>
            </a:r>
          </a:p>
          <a:p>
            <a:r>
              <a:rPr lang="it-IT" sz="2400" dirty="0"/>
              <a:t>Utile netto attuale = 23.000€</a:t>
            </a:r>
          </a:p>
          <a:p>
            <a:r>
              <a:rPr lang="it-IT" sz="2400" dirty="0"/>
              <a:t>Nuovo utile netto dopo l’assunzione = 23.000 - 18.000 = 5.000€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5120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27E5C-DF98-9954-9C79-3D0F477B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📌 3. Analisi della Redditività dopo l’Assunzione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7ACB68-CD51-3800-1BC2-BC69347F9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Ricalcoliamo gli indici chiave:</a:t>
            </a: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pPr marL="0" indent="0">
              <a:buNone/>
            </a:pPr>
            <a:r>
              <a:rPr lang="it-IT" sz="1800" dirty="0">
                <a:latin typeface="+mj-lt"/>
              </a:rPr>
              <a:t>🔹 ROE (Redditività del Capitale Proprio)</a:t>
            </a: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pPr marL="0" indent="0">
              <a:buNone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📉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Si riduce dal 39,7% all'8,6%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, ma rimane positivo.</a:t>
            </a: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</p:txBody>
      </p:sp>
      <p:pic>
        <p:nvPicPr>
          <p:cNvPr id="4" name="Immagine11">
            <a:extLst>
              <a:ext uri="{FF2B5EF4-FFF2-40B4-BE49-F238E27FC236}">
                <a16:creationId xmlns:a16="http://schemas.microsoft.com/office/drawing/2014/main" id="{AB793F40-C35C-A1D4-8143-966196FD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00512" y="3291684"/>
            <a:ext cx="28479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072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53FAB2-6372-7D21-9701-DE5DE9CB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26FA45-2D1B-CA7E-EEBE-48B5D0AAC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🔹 ROS (Redditività sulle Vendite)</a:t>
            </a: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endParaRPr lang="it-IT" sz="1800" dirty="0">
              <a:latin typeface="+mj-lt"/>
            </a:endParaRPr>
          </a:p>
          <a:p>
            <a:pPr marL="0" indent="0">
              <a:buNone/>
            </a:pP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📉 </a:t>
            </a:r>
            <a:r>
              <a:rPr lang="it-IT" sz="18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Scende dal 38,3% all'8,3%</a:t>
            </a:r>
            <a:r>
              <a:rPr lang="it-IT" sz="18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, ma rimane accettabile.</a:t>
            </a:r>
          </a:p>
          <a:p>
            <a:endParaRPr lang="it-IT" sz="1800" dirty="0">
              <a:latin typeface="+mj-lt"/>
            </a:endParaRPr>
          </a:p>
        </p:txBody>
      </p:sp>
      <p:pic>
        <p:nvPicPr>
          <p:cNvPr id="4" name="Immagine12">
            <a:extLst>
              <a:ext uri="{FF2B5EF4-FFF2-40B4-BE49-F238E27FC236}">
                <a16:creationId xmlns:a16="http://schemas.microsoft.com/office/drawing/2014/main" id="{D9B571C0-3930-AEAF-D5E2-A94568CB2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72519" y="2286000"/>
            <a:ext cx="2619375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44969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8CAB2-1241-1C75-9866-21D456D2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kern="10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📌 4. Conclusione: </a:t>
            </a:r>
            <a:r>
              <a:rPr lang="it-IT" kern="100" dirty="0" err="1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FastTech</a:t>
            </a:r>
            <a:r>
              <a:rPr lang="it-IT" kern="10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kern="100" dirty="0" err="1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Srl</a:t>
            </a:r>
            <a:r>
              <a:rPr lang="it-IT" kern="100" dirty="0">
                <a:solidFill>
                  <a:srgbClr val="2F5496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può assumere?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3E202C1-83BC-6D81-C9C3-1B12B6F7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253" y="1657353"/>
            <a:ext cx="10577333" cy="452596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✔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Dal punto di vista della liquidità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→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Sì, perché ha abbastanza soldi per pagare lo stipendio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.</a:t>
            </a:r>
            <a:b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✔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Dal punto di vista della redditività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→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Sì, ma l’utile si riduce molto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(da 23.000€ a 5.000€).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🔍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Strategia consigliata:</a:t>
            </a:r>
            <a:b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Assumere solo se si prevede un aumento di fatturato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(più vendite grazie al nuovo dipendente).</a:t>
            </a:r>
            <a:b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✅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Valutare l’impatto dopo qualche mese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per capire se l’assunzione porta benefici economici.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📌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Conclusione finale: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20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FastTech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20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Srl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può permettersi di assumere un dipendente, ma dovrà lavorare per aumentare il fatturato e mantenere un buon livello di profitti!</a:t>
            </a:r>
            <a:endParaRPr lang="it-IT" sz="2000" kern="100" dirty="0">
              <a:effectLst/>
              <a:latin typeface="+mj-lt"/>
              <a:ea typeface="NSimSun" panose="02010609030101010101" pitchFamily="49" charset="-122"/>
              <a:cs typeface="Arial" panose="020B0604020202020204" pitchFamily="34" charset="0"/>
            </a:endParaRPr>
          </a:p>
          <a:p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4412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DA8AE6-F999-8566-9E65-2A8CA1F1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Esempio: Finire in passivo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C014557-12A8-E5F0-8979-F572570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Vediamo come </a:t>
            </a:r>
            <a:r>
              <a:rPr lang="it-IT" dirty="0" err="1"/>
              <a:t>FastTech</a:t>
            </a:r>
            <a:r>
              <a:rPr lang="it-IT" dirty="0"/>
              <a:t> </a:t>
            </a:r>
            <a:r>
              <a:rPr lang="it-IT" dirty="0" err="1"/>
              <a:t>Srl</a:t>
            </a:r>
            <a:r>
              <a:rPr lang="it-IT" dirty="0"/>
              <a:t> potrebbe finire in </a:t>
            </a:r>
            <a:r>
              <a:rPr lang="it-IT" dirty="0">
                <a:solidFill>
                  <a:srgbClr val="FF0000"/>
                </a:solidFill>
              </a:rPr>
              <a:t>passivo</a:t>
            </a:r>
            <a:r>
              <a:rPr lang="it-IT" dirty="0"/>
              <a:t>, analizzando un caso realistico in cui l’azienda subisce perdite.</a:t>
            </a:r>
          </a:p>
        </p:txBody>
      </p:sp>
    </p:spTree>
    <p:extLst>
      <p:ext uri="{BB962C8B-B14F-4D97-AF65-F5344CB8AC3E}">
        <p14:creationId xmlns:p14="http://schemas.microsoft.com/office/powerpoint/2010/main" val="1299517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27FE9-750F-0D5B-6F3F-C92F2AB7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📌 Scenario: Crisi di Vendite e Costi in Aumento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D27AB7-D516-AC6F-B360-BB7D642B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Dopo un primo anno positivo, </a:t>
            </a:r>
            <a:r>
              <a:rPr lang="it-IT" sz="2400" dirty="0" err="1"/>
              <a:t>FastTech</a:t>
            </a:r>
            <a:r>
              <a:rPr lang="it-IT" sz="2400" dirty="0"/>
              <a:t> </a:t>
            </a:r>
            <a:r>
              <a:rPr lang="it-IT" sz="2400" dirty="0" err="1"/>
              <a:t>Srl</a:t>
            </a:r>
            <a:r>
              <a:rPr lang="it-IT" sz="2400" dirty="0"/>
              <a:t> decide di espandersi:</a:t>
            </a:r>
          </a:p>
          <a:p>
            <a:endParaRPr lang="it-IT" sz="2400" dirty="0"/>
          </a:p>
          <a:p>
            <a:r>
              <a:rPr lang="it-IT" sz="2400" dirty="0"/>
              <a:t>✅ Assume un dipendente per migliorare l’assistenza clienti (18.000€/anno).</a:t>
            </a:r>
          </a:p>
          <a:p>
            <a:endParaRPr lang="it-IT" sz="2400" dirty="0"/>
          </a:p>
          <a:p>
            <a:r>
              <a:rPr lang="it-IT" sz="2400" dirty="0"/>
              <a:t>✅ Prende in affitto un negozio più grande, raddoppiando il canone (da 2.000€/mese a 4.000€/mese).</a:t>
            </a:r>
          </a:p>
          <a:p>
            <a:endParaRPr lang="it-IT" sz="2400" dirty="0"/>
          </a:p>
          <a:p>
            <a:r>
              <a:rPr lang="it-IT" sz="2400" dirty="0"/>
              <a:t>✅ Acquista più smartphone a credito, aumentando il debito con la banca (da 15.000€ a 30.000€).</a:t>
            </a:r>
          </a:p>
          <a:p>
            <a:endParaRPr lang="it-IT" sz="2400" dirty="0"/>
          </a:p>
          <a:p>
            <a:r>
              <a:rPr lang="it-IT" sz="2400" dirty="0"/>
              <a:t>❌ Problema imprevisto: Nel secondo anno, le vendite calano del 40% a causa della concorrenza e della crisi economica.</a:t>
            </a:r>
          </a:p>
        </p:txBody>
      </p:sp>
    </p:spTree>
    <p:extLst>
      <p:ext uri="{BB962C8B-B14F-4D97-AF65-F5344CB8AC3E}">
        <p14:creationId xmlns:p14="http://schemas.microsoft.com/office/powerpoint/2010/main" val="2739620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E411B-BA93-77F5-B2BE-8AD8FC5BC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📅 Nuova Situazione Finanziaria (Fine Anno 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003EB9-D61F-75C4-DA43-D1D3F709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1800" dirty="0"/>
              <a:t>📌 Conto Economico con Perdite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r>
              <a:rPr lang="it-IT" sz="1800" dirty="0"/>
              <a:t>📉 </a:t>
            </a:r>
            <a:r>
              <a:rPr lang="it-IT" sz="1800" dirty="0" err="1"/>
              <a:t>FastTech</a:t>
            </a:r>
            <a:r>
              <a:rPr lang="it-IT" sz="1800" dirty="0"/>
              <a:t> </a:t>
            </a:r>
            <a:r>
              <a:rPr lang="it-IT" sz="1800" dirty="0" err="1"/>
              <a:t>Srl</a:t>
            </a:r>
            <a:r>
              <a:rPr lang="it-IT" sz="1800" dirty="0"/>
              <a:t> ha una perdita di 58.000€!</a:t>
            </a:r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  <a:p>
            <a:endParaRPr lang="it-IT" sz="1800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45B04D2-FCB7-60E9-09E4-2D24E1FF4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2444"/>
              </p:ext>
            </p:extLst>
          </p:nvPr>
        </p:nvGraphicFramePr>
        <p:xfrm>
          <a:off x="1848644" y="2350736"/>
          <a:ext cx="4076700" cy="2156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2035">
                  <a:extLst>
                    <a:ext uri="{9D8B030D-6E8A-4147-A177-3AD203B41FA5}">
                      <a16:colId xmlns:a16="http://schemas.microsoft.com/office/drawing/2014/main" val="2569900091"/>
                    </a:ext>
                  </a:extLst>
                </a:gridCol>
                <a:gridCol w="834665">
                  <a:extLst>
                    <a:ext uri="{9D8B030D-6E8A-4147-A177-3AD203B41FA5}">
                      <a16:colId xmlns:a16="http://schemas.microsoft.com/office/drawing/2014/main" val="3973944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Voce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174670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Ricavi (vendite smartphone)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36.000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313857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200" kern="100">
                          <a:effectLst/>
                        </a:rPr>
                        <a:t> 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866322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Costo merce venduta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20.000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749397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Affitto negozio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48.000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614815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Stipendi (dipendente)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18.000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93464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Altre spese operative (bollette, manutenzione, marketing)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8.000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15941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Costi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94.000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209172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Utile Netto (Perdita)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-58.000 ❌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30741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963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C01D7-20B4-1B84-D4B1-B7054532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8A59BC-059A-7BDA-0AB9-2AE51F74C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000" dirty="0"/>
              <a:t>📌 Stato Patrimoniale dopo il Passivo</a:t>
            </a:r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endParaRPr lang="it-IT" sz="2000" dirty="0">
              <a:latin typeface="+mj-lt"/>
            </a:endParaRPr>
          </a:p>
          <a:p>
            <a:pPr>
              <a:lnSpc>
                <a:spcPct val="110000"/>
              </a:lnSpc>
            </a:pPr>
            <a:endParaRPr lang="it-IT" sz="2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it-IT" sz="2000" dirty="0">
                <a:latin typeface="+mj-lt"/>
              </a:rPr>
              <a:t>⚠ Problema grave:</a:t>
            </a:r>
          </a:p>
          <a:p>
            <a:pPr>
              <a:lnSpc>
                <a:spcPct val="110000"/>
              </a:lnSpc>
            </a:pPr>
            <a:endParaRPr lang="it-IT" sz="2000" dirty="0">
              <a:latin typeface="+mj-lt"/>
            </a:endParaRPr>
          </a:p>
          <a:p>
            <a:pPr>
              <a:lnSpc>
                <a:spcPct val="110000"/>
              </a:lnSpc>
            </a:pPr>
            <a:r>
              <a:rPr lang="it-IT" sz="2000" dirty="0">
                <a:latin typeface="+mj-lt"/>
              </a:rPr>
              <a:t>Il Patrimonio Netto è a ZERO, segno che l’azienda ha bruciato tutto il capitale.</a:t>
            </a:r>
          </a:p>
          <a:p>
            <a:pPr>
              <a:lnSpc>
                <a:spcPct val="110000"/>
              </a:lnSpc>
              <a:spcAft>
                <a:spcPts val="700"/>
              </a:spcAft>
            </a:pP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Ha ancora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debiti per 30.000€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 e solo 10.000€ in banca!</a:t>
            </a:r>
          </a:p>
          <a:p>
            <a:pPr>
              <a:lnSpc>
                <a:spcPct val="110000"/>
              </a:lnSpc>
              <a:spcAft>
                <a:spcPts val="700"/>
              </a:spcAft>
            </a:pP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L’azienda è tecnicamente </a:t>
            </a:r>
            <a:r>
              <a:rPr lang="it-IT" sz="20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in difficoltà finanziaria</a:t>
            </a:r>
            <a:r>
              <a:rPr lang="it-IT" sz="2000" kern="100" dirty="0">
                <a:effectLst/>
                <a:latin typeface="+mj-lt"/>
                <a:ea typeface="NSimSun" panose="02010609030101010101" pitchFamily="49" charset="-122"/>
                <a:cs typeface="Symbol" panose="05050102010706020507" pitchFamily="18" charset="2"/>
              </a:rPr>
              <a:t>.</a:t>
            </a:r>
          </a:p>
          <a:p>
            <a:endParaRPr lang="it-IT" sz="2000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211AC3E-4836-426E-B055-004447672F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52724"/>
              </p:ext>
            </p:extLst>
          </p:nvPr>
        </p:nvGraphicFramePr>
        <p:xfrm>
          <a:off x="1276423" y="2350736"/>
          <a:ext cx="4819577" cy="1963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81315">
                  <a:extLst>
                    <a:ext uri="{9D8B030D-6E8A-4147-A177-3AD203B41FA5}">
                      <a16:colId xmlns:a16="http://schemas.microsoft.com/office/drawing/2014/main" val="2389918287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1210984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Attività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kern="100" dirty="0">
                          <a:effectLst/>
                        </a:rPr>
                        <a:t>Importo (€)</a:t>
                      </a:r>
                      <a:endParaRPr lang="it-IT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034074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Cassa e banca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095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Magazzino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8.000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86987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Attrezzature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>
                          <a:effectLst/>
                        </a:rPr>
                        <a:t>10.000</a:t>
                      </a:r>
                      <a:endParaRPr lang="it-IT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3606321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Attività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r>
                        <a:rPr lang="it-IT" sz="1200" kern="100" dirty="0">
                          <a:effectLst/>
                        </a:rPr>
                        <a:t>28.000</a:t>
                      </a:r>
                      <a:endParaRPr lang="it-IT" dirty="0"/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2239871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Passività e Patrimonio Netto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Importo (€)</a:t>
                      </a:r>
                      <a:endParaRPr lang="it-IT" sz="1200" b="1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727889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Debiti bancari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30.000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293612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Patrimonio Netto (iniziale: 58.000 - perdita 58.000)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0 ❌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1628339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>
                          <a:effectLst/>
                        </a:rPr>
                        <a:t>Totale Passività + Patrimonio</a:t>
                      </a:r>
                      <a:endParaRPr lang="it-IT" sz="1200" kern="10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it-IT" sz="1200" kern="100" dirty="0">
                          <a:effectLst/>
                        </a:rPr>
                        <a:t>30.000</a:t>
                      </a:r>
                      <a:endParaRPr lang="it-IT" sz="1200" kern="100" dirty="0">
                        <a:effectLst/>
                        <a:latin typeface="Liberation Serif"/>
                        <a:ea typeface="NSimSun" panose="02010609030101010101" pitchFamily="49" charset="-122"/>
                        <a:cs typeface="Arial" panose="020B0604020202020204" pitchFamily="34" charset="0"/>
                      </a:endParaRPr>
                    </a:p>
                  </a:txBody>
                  <a:tcPr marL="17780" marR="17780" marT="17780" marB="17780" anchor="ctr"/>
                </a:tc>
                <a:extLst>
                  <a:ext uri="{0D108BD9-81ED-4DB2-BD59-A6C34878D82A}">
                    <a16:rowId xmlns:a16="http://schemas.microsoft.com/office/drawing/2014/main" val="451980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1896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912E9D-4B67-1D9A-F0A2-03B5C133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📌 Cosa Succede Ora?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6E6C6D-8EF1-A2BA-D225-7BD327806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</a:t>
            </a:r>
            <a:r>
              <a:rPr lang="it-IT" dirty="0" err="1"/>
              <a:t>FastTech</a:t>
            </a:r>
            <a:r>
              <a:rPr lang="it-IT" dirty="0"/>
              <a:t> </a:t>
            </a:r>
            <a:r>
              <a:rPr lang="it-IT" dirty="0" err="1"/>
              <a:t>Srl</a:t>
            </a:r>
            <a:r>
              <a:rPr lang="it-IT" dirty="0"/>
              <a:t> non trova subito una soluzione, potrebbe succedere:</a:t>
            </a:r>
          </a:p>
          <a:p>
            <a:r>
              <a:rPr lang="it-IT" dirty="0"/>
              <a:t>❌ Non riuscire a pagare i debiti bancari, rischiando di andare in default.</a:t>
            </a:r>
          </a:p>
          <a:p>
            <a:r>
              <a:rPr lang="it-IT" dirty="0"/>
              <a:t>❌ Essere costretta a chiudere o ridurre il personale.</a:t>
            </a:r>
          </a:p>
          <a:p>
            <a:r>
              <a:rPr lang="it-IT" dirty="0"/>
              <a:t>❌ Chiedere un nuovo prestito, ma con alti interessi a causa del rischio.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70683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B45CCC-63E2-90EF-2844-80EACCF4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📌 Come Uscire dal Passivo?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E5C37A-7CBC-2227-577E-0411D84C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it-IT" sz="2400" dirty="0"/>
              <a:t>✅ Tagliare costi fissi: Ridurre l’affitto o negoziare una rateizzazione.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✅ Licenziare il dipendente (decisione difficile, ma necessaria se i ricavi non coprono i costi).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✅ Aumentare le vendite con sconti e marketing aggressivo.</a:t>
            </a:r>
          </a:p>
          <a:p>
            <a:pPr>
              <a:lnSpc>
                <a:spcPct val="150000"/>
              </a:lnSpc>
            </a:pPr>
            <a:r>
              <a:rPr lang="it-IT" sz="2400" dirty="0"/>
              <a:t>✅ Rinegoziare il debito con la banca per evitare il fallimento.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4756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4A6527-EBFD-810D-733C-30715CFC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2️ Conto Economico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D5AA6-EAA1-72AC-BBB9-48091C32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it-IT" sz="2400" dirty="0"/>
              <a:t>Mostra i ricavi e i costi dell’azienda in un periodo, calcolando l’utile o la perdita.</a:t>
            </a:r>
          </a:p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endParaRPr lang="it-IT" sz="2400" dirty="0"/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2400" dirty="0"/>
              <a:t>Ricavi → Fatturato dell’azienda (vendite di prodotti/servizi).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2400" dirty="0"/>
              <a:t>Costi → Spese per materiali, stipendi, affitti, ecc.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2400" dirty="0"/>
              <a:t>Utile Netto → Se i ricavi superano i costi.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r>
              <a:rPr lang="it-IT" sz="2400" dirty="0"/>
              <a:t>Perdita → Se i costi superano i ricavi.</a:t>
            </a:r>
          </a:p>
          <a:p>
            <a:pPr marL="342900" lvl="0" indent="-342900">
              <a:lnSpc>
                <a:spcPct val="115000"/>
              </a:lnSpc>
              <a:spcAft>
                <a:spcPts val="700"/>
              </a:spcAft>
              <a:buFont typeface="Symbol" panose="05050102010706020507" pitchFamily="18" charset="2"/>
              <a:buChar char=""/>
            </a:pPr>
            <a:endParaRPr lang="it-IT" sz="2400" dirty="0"/>
          </a:p>
          <a:p>
            <a:pPr marL="0" indent="0">
              <a:lnSpc>
                <a:spcPct val="115000"/>
              </a:lnSpc>
              <a:spcAft>
                <a:spcPts val="700"/>
              </a:spcAft>
              <a:buNone/>
            </a:pPr>
            <a:r>
              <a:rPr lang="it-IT" sz="2400" dirty="0"/>
              <a:t>🔹 Formula base del Conto Economico: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b="1" dirty="0" err="1"/>
              <a:t>UtileNetto</a:t>
            </a:r>
            <a:r>
              <a:rPr lang="it-IT" sz="2400" b="1" dirty="0"/>
              <a:t> = Ricavi − Costi</a:t>
            </a:r>
          </a:p>
        </p:txBody>
      </p:sp>
    </p:spTree>
    <p:extLst>
      <p:ext uri="{BB962C8B-B14F-4D97-AF65-F5344CB8AC3E}">
        <p14:creationId xmlns:p14="http://schemas.microsoft.com/office/powerpoint/2010/main" val="2485992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ABD8FA-943C-0A57-3D00-2626404B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kern="100" dirty="0">
                <a:solidFill>
                  <a:srgbClr val="2F5496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📌 Conclusione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2FA9DC-6F41-8662-8FDA-F6B433DA7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👉 </a:t>
            </a:r>
            <a:r>
              <a:rPr lang="it-IT" sz="24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FastTech</a:t>
            </a:r>
            <a:r>
              <a:rPr lang="it-IT" sz="24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</a:t>
            </a:r>
            <a:r>
              <a:rPr lang="it-IT" sz="2400" b="1" kern="100" dirty="0" err="1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Srl</a:t>
            </a:r>
            <a:r>
              <a:rPr lang="it-IT" sz="24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è andata in passivo perché ha aumentato i costi senza prevedere il calo delle vendite</a:t>
            </a: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.</a:t>
            </a:r>
            <a:b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👉 </a:t>
            </a:r>
            <a:r>
              <a:rPr lang="it-IT" sz="24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Il rischio del debito è alto</a:t>
            </a: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: se non genera abbastanza utili, l’azienda può fallire.</a:t>
            </a:r>
            <a:b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</a:b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👉 </a:t>
            </a:r>
            <a:r>
              <a:rPr lang="it-IT" sz="24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Serve un piano di recupero immediato</a:t>
            </a: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 per evitare la chiusura.</a:t>
            </a:r>
          </a:p>
          <a:p>
            <a:pPr>
              <a:lnSpc>
                <a:spcPct val="115000"/>
              </a:lnSpc>
              <a:spcAft>
                <a:spcPts val="700"/>
              </a:spcAft>
            </a:pP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📉 Questo esempio mostra come </a:t>
            </a:r>
            <a:r>
              <a:rPr lang="it-IT" sz="2400" b="1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anche un’azienda redditizia possa trovarsi in difficoltà se non gestisce bene la crescita e il debito</a:t>
            </a:r>
            <a:r>
              <a:rPr lang="it-IT" sz="2400" kern="100" dirty="0">
                <a:effectLst/>
                <a:latin typeface="+mj-lt"/>
                <a:ea typeface="NSimSun" panose="02010609030101010101" pitchFamily="49" charset="-122"/>
                <a:cs typeface="Arial" panose="020B0604020202020204" pitchFamily="34" charset="0"/>
              </a:rPr>
              <a:t>! 🚨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223766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F8C5A4-7EE2-617D-2D1A-29E066F1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APPROFONDIMENTI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2BF6F3-11FE-E36F-DD81-CCE417DF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DARE e AVERE</a:t>
            </a:r>
          </a:p>
        </p:txBody>
      </p:sp>
    </p:spTree>
    <p:extLst>
      <p:ext uri="{BB962C8B-B14F-4D97-AF65-F5344CB8AC3E}">
        <p14:creationId xmlns:p14="http://schemas.microsoft.com/office/powerpoint/2010/main" val="2843983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A6A43-70F1-CA1A-3B42-20FB65C7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Significato DARE e AVERE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6C504F-1018-E7D6-2878-23CE07579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Si dice Dare e Avere perché questi termini derivano dal linguaggio contabile medievale e hanno un'origine storica legata ai registri commerciali usati dai mercanti.</a:t>
            </a:r>
          </a:p>
          <a:p>
            <a:endParaRPr lang="it-IT" dirty="0"/>
          </a:p>
          <a:p>
            <a:r>
              <a:rPr lang="it-IT" dirty="0"/>
              <a:t>📜Origine dei termini </a:t>
            </a:r>
          </a:p>
          <a:p>
            <a:endParaRPr lang="it-IT" dirty="0"/>
          </a:p>
          <a:p>
            <a:r>
              <a:rPr lang="it-IT" dirty="0"/>
              <a:t>«Dare» viene dal latino </a:t>
            </a:r>
            <a:r>
              <a:rPr lang="it-IT" i="1" dirty="0"/>
              <a:t>dare</a:t>
            </a:r>
            <a:r>
              <a:rPr lang="it-IT" dirty="0"/>
              <a:t>, che significa "deve dare", ovvero qualcosa che esce o viene assegnato (ad esempio, un pagamento o un bene ricevuto).</a:t>
            </a:r>
          </a:p>
          <a:p>
            <a:endParaRPr lang="it-IT" dirty="0"/>
          </a:p>
          <a:p>
            <a:r>
              <a:rPr lang="it-IT" dirty="0"/>
              <a:t>«Avere» deriva dal latino </a:t>
            </a:r>
            <a:r>
              <a:rPr lang="it-IT" i="1" dirty="0" err="1"/>
              <a:t>habere</a:t>
            </a:r>
            <a:r>
              <a:rPr lang="it-IT" dirty="0"/>
              <a:t>, che significa "deve avere", ossia qualcosa che si possiede o si deve ricevere (ad esempio, un ricavo o un credito vantato).</a:t>
            </a:r>
          </a:p>
        </p:txBody>
      </p:sp>
    </p:spTree>
    <p:extLst>
      <p:ext uri="{BB962C8B-B14F-4D97-AF65-F5344CB8AC3E}">
        <p14:creationId xmlns:p14="http://schemas.microsoft.com/office/powerpoint/2010/main" val="25260866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09339-200F-953B-D999-2C630B766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Significato DARE e AVERE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9BB564-3691-970E-B4E3-61D92E30E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Nei primi registri contabili MEDIEVALI, i mercanti annotavano le transazioni dal punto di vista del proprietario del registro (ad esempio, un banchiere o un commerciante):</a:t>
            </a:r>
          </a:p>
          <a:p>
            <a:endParaRPr lang="it-IT" dirty="0"/>
          </a:p>
          <a:p>
            <a:r>
              <a:rPr lang="it-IT" dirty="0"/>
              <a:t>Se il mercante dava denaro o beni a qualcuno, scriveva l'importo nella colonna Dare.</a:t>
            </a:r>
          </a:p>
          <a:p>
            <a:r>
              <a:rPr lang="it-IT" dirty="0"/>
              <a:t>Se il mercante aveva diritto a ricevere denaro o beni, scriveva l'importo nella colonna Avere.</a:t>
            </a:r>
          </a:p>
          <a:p>
            <a:endParaRPr lang="it-IT" dirty="0"/>
          </a:p>
          <a:p>
            <a:r>
              <a:rPr lang="it-IT" dirty="0"/>
              <a:t>Col tempo, questi termini sono rimasti per convenzione, anche se nel sistema della partita doppia non significano più letteralmente "dare a qualcuno" o "avere da qualcuno", ma servono solo a distinguere le due colonne contabili.</a:t>
            </a:r>
          </a:p>
        </p:txBody>
      </p:sp>
    </p:spTree>
    <p:extLst>
      <p:ext uri="{BB962C8B-B14F-4D97-AF65-F5344CB8AC3E}">
        <p14:creationId xmlns:p14="http://schemas.microsoft.com/office/powerpoint/2010/main" val="203607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2B377A-1C68-C13E-61E4-0A3B1104E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Significato DARE e AVERE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DF205A-82D2-F094-8B20-D31AECE01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Esempio pratico medievale: Un mercante presta 100 monete d’oro a un cliente. Nel suo registro scrive: </a:t>
            </a:r>
          </a:p>
          <a:p>
            <a:endParaRPr lang="it-IT" dirty="0"/>
          </a:p>
          <a:p>
            <a:pPr lvl="1"/>
            <a:r>
              <a:rPr lang="it-IT" dirty="0"/>
              <a:t>Dare: Cliente X (perché ha dato 100 monete)</a:t>
            </a:r>
          </a:p>
          <a:p>
            <a:pPr lvl="1"/>
            <a:endParaRPr lang="it-IT" dirty="0"/>
          </a:p>
          <a:p>
            <a:pPr lvl="1"/>
            <a:r>
              <a:rPr lang="it-IT" dirty="0"/>
              <a:t>Avere: Cassa (perché ora ha meno denaro in cassa)</a:t>
            </a:r>
          </a:p>
          <a:p>
            <a:pPr marL="457200" lvl="1" indent="0">
              <a:buNone/>
            </a:pPr>
            <a:endParaRPr lang="it-IT" dirty="0"/>
          </a:p>
          <a:p>
            <a:r>
              <a:rPr lang="it-IT" dirty="0"/>
              <a:t>Oggi il principio è lo stesso nei bilanci delle aziende!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224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1A26CB-B4C2-5E5D-C029-402CC28F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3️ Rendiconto Finanziario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EF3B78-5F21-3C87-5729-87A78A10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(facoltativo per PMI)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Mostra i flussi di entrate e uscite di denaro, per capire se l’azienda ha liquidità sufficiente per pagare i debiti.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6431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8FD60-4877-000E-0F4A-D4F3C77E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t-IT" sz="4000" dirty="0"/>
              <a:t>📌 Come si imposta un bilancio in pratica?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2F9D9E-C80C-E3F9-0991-9233DA00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1️⃣ Raccogliere i dati: registrare vendite, spese, investimenti e debiti.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2️⃣ Compilare lo Stato Patrimoniale con Attività, Passività e Patrimonio Netto.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3️⃣ Preparare il Conto Economico calcolando ricavi, costi e utile/perdita.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4️⃣ (Facoltativo) Analizzare il Rendiconto Finanziario per verificare i flussi di cassa.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📌 Obiettivo: Il bilancio deve essere chiaro, veritiero e rispettare la formula base.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2233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3A32A-3F72-5116-AAE2-7F0F1E7E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Dare e Avere nei conti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028D7C-8105-9F46-6435-3F479B5F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dirty="0"/>
              <a:t>Il concetto di Dare e Avere nel bilancio si riferisce al modo in cui vengono registrate le operazioni contabili nella partita doppia, il metodo usato per tenere la contabilità aziendale.</a:t>
            </a:r>
          </a:p>
          <a:p>
            <a:endParaRPr lang="it-IT" sz="2800" dirty="0"/>
          </a:p>
          <a:p>
            <a:r>
              <a:rPr lang="it-IT" sz="2800" b="1" dirty="0"/>
              <a:t>DARE</a:t>
            </a:r>
            <a:r>
              <a:rPr lang="it-IT" sz="2800" dirty="0"/>
              <a:t>: registra un aumento degli attivi (beni, crediti, cassa) o una diminuzione dei passivi (debiti, capitale proprio).</a:t>
            </a:r>
          </a:p>
          <a:p>
            <a:endParaRPr lang="it-IT" sz="2800" dirty="0"/>
          </a:p>
          <a:p>
            <a:r>
              <a:rPr lang="it-IT" sz="2800" b="1" dirty="0"/>
              <a:t>AVERE</a:t>
            </a:r>
            <a:r>
              <a:rPr lang="it-IT" sz="2800" dirty="0"/>
              <a:t>: registra un aumento dei passivi (debiti, capitale) o una diminuzione degli attivi (uscite di denaro, riduzione di crediti).</a:t>
            </a:r>
          </a:p>
        </p:txBody>
      </p:sp>
    </p:spTree>
    <p:extLst>
      <p:ext uri="{BB962C8B-B14F-4D97-AF65-F5344CB8AC3E}">
        <p14:creationId xmlns:p14="http://schemas.microsoft.com/office/powerpoint/2010/main" val="169899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1FDD2F-2E53-5ECD-1DEA-4F3F8130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t-IT" dirty="0"/>
              <a:t>📌 Il concetto della Partita Doppia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889F3-4FB0-1251-9CA1-95D588117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it-IT" dirty="0">
                <a:highlight>
                  <a:srgbClr val="FFFF00"/>
                </a:highlight>
              </a:rPr>
              <a:t>Attività e (Passività + Patrimonio Netto)</a:t>
            </a:r>
            <a:r>
              <a:rPr lang="it-IT" dirty="0"/>
              <a:t>  sono sempre uguali per un principio fondamentale della contabilità: Il principio della </a:t>
            </a:r>
            <a:r>
              <a:rPr lang="it-IT" b="1" dirty="0"/>
              <a:t>partita doppia</a:t>
            </a:r>
          </a:p>
          <a:p>
            <a:endParaRPr lang="it-IT" dirty="0"/>
          </a:p>
          <a:p>
            <a:r>
              <a:rPr lang="it-IT" dirty="0"/>
              <a:t>Ogni operazione contabile ha due aspetti, uno che indica dove vanno i soldi (attività) e uno che indica da dove vengono i soldi (passività o patrimonio netto).</a:t>
            </a:r>
          </a:p>
          <a:p>
            <a:endParaRPr lang="it-IT" dirty="0"/>
          </a:p>
          <a:p>
            <a:r>
              <a:rPr lang="it-IT" dirty="0"/>
              <a:t>La partita doppia è il metodo contabile che permette di registrare tutte le operazioni di un’azienda in modo preciso e bilanciato.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🔹 Regola base: Ogni operazione deve essere registrata in almeno due conti, una volta in Dare e una volta in Avere, per lo stesso importo.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👉 Formula fondamentale: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b="1" dirty="0"/>
              <a:t>Totale Dare = Totale Avere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Questo garantisce che i conti siano sempre in equilibrio.</a:t>
            </a:r>
          </a:p>
        </p:txBody>
      </p:sp>
    </p:spTree>
    <p:extLst>
      <p:ext uri="{BB962C8B-B14F-4D97-AF65-F5344CB8AC3E}">
        <p14:creationId xmlns:p14="http://schemas.microsoft.com/office/powerpoint/2010/main" val="2100188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2D8A8-5B71-181E-678A-9409E2B4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/>
              <a:t>📌 Esempio Semplice: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B7591-50A3-D91E-EC41-CC2AF9F1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/>
              <a:t>Acquisto di un computer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/>
              <a:t>Un’azienda compra un computer per 1.000€, pagando con il conto in banca.</a:t>
            </a:r>
          </a:p>
          <a:p>
            <a:endParaRPr lang="it-IT" dirty="0"/>
          </a:p>
          <a:p>
            <a:r>
              <a:rPr lang="it-IT" b="1" dirty="0"/>
              <a:t>Conto</a:t>
            </a:r>
            <a:r>
              <a:rPr lang="it-IT" dirty="0"/>
              <a:t>				</a:t>
            </a:r>
            <a:r>
              <a:rPr lang="it-IT" b="1" dirty="0"/>
              <a:t>Dare</a:t>
            </a:r>
            <a:r>
              <a:rPr lang="it-IT" dirty="0"/>
              <a:t> (Entrata)	</a:t>
            </a:r>
            <a:r>
              <a:rPr lang="it-IT" b="1" dirty="0"/>
              <a:t>Avere</a:t>
            </a:r>
            <a:r>
              <a:rPr lang="it-IT" dirty="0"/>
              <a:t> (Uscita)</a:t>
            </a:r>
          </a:p>
          <a:p>
            <a:r>
              <a:rPr lang="it-IT" dirty="0"/>
              <a:t>Computer (&gt;Attività)	1.000€		-</a:t>
            </a:r>
          </a:p>
          <a:p>
            <a:r>
              <a:rPr lang="it-IT" dirty="0"/>
              <a:t>Banca (&lt;Attività)		-			1.000€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📌 Risultato: Il computer entra nei beni dell’azienda (+1.000€ in Dare), mentre i soldi escono dalla banca (-1.000€ in Avere).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841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3327</Words>
  <Application>Microsoft Office PowerPoint</Application>
  <DocSecurity>0</DocSecurity>
  <PresentationFormat>Widescreen</PresentationFormat>
  <Paragraphs>592</Paragraphs>
  <Slides>44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45" baseType="lpstr">
      <vt:lpstr>Official</vt:lpstr>
      <vt:lpstr>IL BILANCIO D’ESERCIZIO</vt:lpstr>
      <vt:lpstr>📌 Come si imposta un bilancio aziendale</vt:lpstr>
      <vt:lpstr> 1 Stato Patrimoniale </vt:lpstr>
      <vt:lpstr>2️ Conto Economico</vt:lpstr>
      <vt:lpstr>3️ Rendiconto Finanziario </vt:lpstr>
      <vt:lpstr>📌 Come si imposta un bilancio in pratica?</vt:lpstr>
      <vt:lpstr>Dare e Avere nei conti</vt:lpstr>
      <vt:lpstr>📌 Il concetto della Partita Doppia</vt:lpstr>
      <vt:lpstr>📌 Esempio Semplice: </vt:lpstr>
      <vt:lpstr>📌 Perché è utile la Partita Doppia?</vt:lpstr>
      <vt:lpstr>Esempio 1:</vt:lpstr>
      <vt:lpstr>Esempio 2: </vt:lpstr>
      <vt:lpstr>Esempio 3: </vt:lpstr>
      <vt:lpstr>Conclusione</vt:lpstr>
      <vt:lpstr>Esempio: evoluzione di un bilancio aziendale</vt:lpstr>
      <vt:lpstr>📅 1° Gennaio - Creazione dell’Azienda</vt:lpstr>
      <vt:lpstr>📅 1° Febbraio - Acquisto attrezzature e affitto locale</vt:lpstr>
      <vt:lpstr>📅 Marzo: Primo Prestito Bancario e Acquisto Magazzino</vt:lpstr>
      <vt:lpstr>📅 Giugno - Prime Vendite!</vt:lpstr>
      <vt:lpstr>📅Dicembre - Fine Anno:  Maggiori Vendite e Rimborso Parziale del Prestito</vt:lpstr>
      <vt:lpstr>📌 Conclusione</vt:lpstr>
      <vt:lpstr>📌 1. Indici di Redditività</vt:lpstr>
      <vt:lpstr>Presentazione standard di PowerPoint</vt:lpstr>
      <vt:lpstr>Presentazione standard di PowerPoint</vt:lpstr>
      <vt:lpstr>📌 2. Indici di Liquidità</vt:lpstr>
      <vt:lpstr>Presentazione standard di PowerPoint</vt:lpstr>
      <vt:lpstr>📌 Conclusione</vt:lpstr>
      <vt:lpstr>L’azienda può assumere?</vt:lpstr>
      <vt:lpstr>📌 1. Analisi della Liquidità</vt:lpstr>
      <vt:lpstr>📌 2. Analisi dell’Impatto Economico</vt:lpstr>
      <vt:lpstr>📌 3. Analisi della Redditività dopo l’Assunzione</vt:lpstr>
      <vt:lpstr>Presentazione standard di PowerPoint</vt:lpstr>
      <vt:lpstr>📌 4. Conclusione: FastTech Srl può assumere?</vt:lpstr>
      <vt:lpstr>Esempio: Finire in passivo</vt:lpstr>
      <vt:lpstr>📌 Scenario: Crisi di Vendite e Costi in Aumento</vt:lpstr>
      <vt:lpstr>📅 Nuova Situazione Finanziaria (Fine Anno 2)</vt:lpstr>
      <vt:lpstr>Presentazione standard di PowerPoint</vt:lpstr>
      <vt:lpstr>📌 Cosa Succede Ora?</vt:lpstr>
      <vt:lpstr>📌 Come Uscire dal Passivo?</vt:lpstr>
      <vt:lpstr>📌 Conclusione</vt:lpstr>
      <vt:lpstr>APPROFONDIMENTI</vt:lpstr>
      <vt:lpstr>Significato DARE e AVERE</vt:lpstr>
      <vt:lpstr>Significato DARE e AVERE</vt:lpstr>
      <vt:lpstr>Significato DARE e AVERE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Stefano PIOVAN</dc:creator>
  <cp:keywords/>
  <dc:description/>
  <cp:lastModifiedBy>PC</cp:lastModifiedBy>
  <cp:revision>38</cp:revision>
  <dcterms:created xsi:type="dcterms:W3CDTF">2024-09-25T11:56:23Z</dcterms:created>
  <dcterms:modified xsi:type="dcterms:W3CDTF">2025-02-09T10:32:03Z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0x0101005392D82D165A1A4696E8EDB9F11AE85C</vt:lpwstr>
  </property>
</Properties>
</file>