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9" r:id="rId3"/>
    <p:sldId id="283" r:id="rId4"/>
    <p:sldId id="258" r:id="rId5"/>
    <p:sldId id="260" r:id="rId6"/>
    <p:sldId id="264" r:id="rId7"/>
    <p:sldId id="272" r:id="rId8"/>
    <p:sldId id="265" r:id="rId9"/>
    <p:sldId id="266" r:id="rId10"/>
    <p:sldId id="282" r:id="rId11"/>
    <p:sldId id="263" r:id="rId12"/>
    <p:sldId id="284" r:id="rId13"/>
    <p:sldId id="274" r:id="rId14"/>
    <p:sldId id="287" r:id="rId15"/>
    <p:sldId id="288" r:id="rId16"/>
    <p:sldId id="286" r:id="rId17"/>
    <p:sldId id="289" r:id="rId18"/>
    <p:sldId id="262" r:id="rId19"/>
    <p:sldId id="276" r:id="rId20"/>
    <p:sldId id="285" r:id="rId21"/>
    <p:sldId id="278" r:id="rId22"/>
    <p:sldId id="290" r:id="rId23"/>
    <p:sldId id="293" r:id="rId24"/>
    <p:sldId id="267" r:id="rId25"/>
    <p:sldId id="275" r:id="rId26"/>
    <p:sldId id="269" r:id="rId27"/>
    <p:sldId id="273" r:id="rId28"/>
    <p:sldId id="291" r:id="rId29"/>
    <p:sldId id="294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5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25/10/2023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of 32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CF3303-6EC9-CDFB-DF05-BA3795CCB248}"/>
              </a:ext>
            </a:extLst>
          </p:cNvPr>
          <p:cNvSpPr txBox="1"/>
          <p:nvPr/>
        </p:nvSpPr>
        <p:spPr>
          <a:xfrm>
            <a:off x="640526" y="1251171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costruttori vengono chiamati implicitamente; per evitare questo fatto, usiamo la keyword </a:t>
            </a:r>
            <a:r>
              <a:rPr lang="it-IT" u="sng" dirty="0"/>
              <a:t>explicit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Sarebbe anche possibile definire degli operatori espliciti di conversione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BD9846-B99B-777B-E748-4E0BCB38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74" y="1962279"/>
            <a:ext cx="6086276" cy="171710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910CB30-B4DD-8455-0B19-BE34D679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769" y="4113492"/>
            <a:ext cx="4841183" cy="20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4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keyword «const»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of 32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484246" y="1557431"/>
            <a:ext cx="7769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Vogliamo ottenere </a:t>
            </a:r>
            <a:r>
              <a:rPr lang="it-IT" b="1" dirty="0"/>
              <a:t>immutabilità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nelle funzioni </a:t>
            </a:r>
            <a:r>
              <a:rPr lang="it-IT" dirty="0">
                <a:sym typeface="Wingdings" panose="05000000000000000000" pitchFamily="2" charset="2"/>
              </a:rPr>
              <a:t> ogni invocazione non farà modifiche sul parametro</a:t>
            </a:r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7625C31-8315-14C7-62B3-10401704C7E5}"/>
              </a:ext>
            </a:extLst>
          </p:cNvPr>
          <p:cNvSpPr txBox="1"/>
          <p:nvPr/>
        </p:nvSpPr>
        <p:spPr>
          <a:xfrm>
            <a:off x="377939" y="4305376"/>
            <a:ext cx="7668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Se sui parametri  abbiamo un valore che non può essere modificato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1ED464E-2519-74E7-8CB5-88A16C8E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33" y="4721339"/>
            <a:ext cx="4417962" cy="122088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7B29D0-0423-7C81-63B7-020F5A31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38" y="2310311"/>
            <a:ext cx="3194317" cy="187399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984D7E3-7165-D6FE-F82B-E9EE31848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12" y="2593553"/>
            <a:ext cx="4427846" cy="122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0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Const correctness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of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2C03CA-3C81-8268-AC82-236FF986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1" y="1865329"/>
            <a:ext cx="5821017" cy="27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8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Implicazioni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of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F7E3385-D0EA-05C4-2F22-2480D431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92" y="1517176"/>
            <a:ext cx="6379616" cy="38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1: Cosa stampa (1)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of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B59C408-AC40-5978-E347-9847B0C2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34" y="1204481"/>
            <a:ext cx="4475525" cy="48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0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of 32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D405734-8B03-28BE-4A35-86507E81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50" y="1828661"/>
            <a:ext cx="8298899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3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2: Cosa stampa (2)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of 32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B826BB8-3F23-0D24-7C4F-7F8A2DDE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06" y="1717400"/>
            <a:ext cx="3768988" cy="40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of 32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E06D64-5885-705E-1F7F-6B39C9BB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155" y="1603862"/>
            <a:ext cx="3955689" cy="39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4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keyword «static»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of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1EBCA2-DD64-3D2B-5131-56B7182EE4C9}"/>
              </a:ext>
            </a:extLst>
          </p:cNvPr>
          <p:cNvSpPr txBox="1"/>
          <p:nvPr/>
        </p:nvSpPr>
        <p:spPr>
          <a:xfrm>
            <a:off x="557399" y="1467248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Variabili: istanza condivisa da tutte le istanze della classe invece di essere specifica di ogni istanza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Funzioni: possono essere richiamate direttamente senza creare oggetti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BCDBFB-BA13-4E57-2B80-BB5F662C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480" y="2878980"/>
            <a:ext cx="3772016" cy="151958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C8C0D8B-48A9-30F0-DF4D-87B2AA87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07" y="4731413"/>
            <a:ext cx="6350685" cy="7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Costruttore di copia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of 32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484244" y="1170455"/>
            <a:ext cx="77697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Casi di invocazione: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Quando un oggetto viene dichiarato ed inizializzato on un altro oggetto della stessa classe: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Quando un oggetto viene passato </a:t>
            </a:r>
            <a:r>
              <a:rPr lang="it-IT" i="1" dirty="0"/>
              <a:t>per valore</a:t>
            </a:r>
            <a:r>
              <a:rPr lang="it-IT" dirty="0"/>
              <a:t>  come parametro di una funzione come: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Quando una funzione ritorna per valore tramite </a:t>
            </a:r>
            <a:r>
              <a:rPr lang="it-IT" i="1" dirty="0"/>
              <a:t>return </a:t>
            </a:r>
            <a:r>
              <a:rPr lang="it-IT" dirty="0"/>
              <a:t>un oggetto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E21FDC-5F2F-65AB-9929-A288B428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52" y="2419980"/>
            <a:ext cx="3962884" cy="112838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3655459-391F-BE1B-4165-DCF248644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092" y="3998977"/>
            <a:ext cx="3143048" cy="18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of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389888" y="3796041"/>
            <a:ext cx="6662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Abstract Data Type </a:t>
            </a:r>
            <a:r>
              <a:rPr lang="it-IT" dirty="0"/>
              <a:t>– dato astratto per esprimere operazioni</a:t>
            </a:r>
          </a:p>
          <a:p>
            <a:endParaRPr lang="it-IT" i="1" dirty="0"/>
          </a:p>
          <a:p>
            <a:r>
              <a:rPr lang="it-IT" dirty="0"/>
              <a:t>Importante distinguere come accediamo questi dati: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private</a:t>
            </a:r>
            <a:r>
              <a:rPr lang="it-IT" i="1" dirty="0"/>
              <a:t> (information hiding)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accessibili con operatore (.) oppure con scoping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funzionalità pubblicamente accessibili</a:t>
            </a:r>
            <a:r>
              <a:rPr lang="it-IT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EB59B25-1D98-6829-6EEC-B430F8341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04" y="1283618"/>
            <a:ext cx="3071724" cy="24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di assegnazione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of 32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687131" y="1865399"/>
            <a:ext cx="7769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Assegnazione di ogni campo dati membro a membro </a:t>
            </a:r>
            <a:r>
              <a:rPr lang="it-IT" i="1" dirty="0"/>
              <a:t>right to left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Questo il comportamento </a:t>
            </a:r>
            <a:r>
              <a:rPr lang="it-IT" i="1" dirty="0"/>
              <a:t>standard</a:t>
            </a:r>
            <a:r>
              <a:rPr lang="it-IT" dirty="0"/>
              <a:t>, qualora il programmatore non ridefinisca esplicitamente il suo comportamento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Lo analizzeremo più a fondo successivamente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85905D-3C7B-062B-D7C9-25EFFF64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34" y="3680619"/>
            <a:ext cx="3730191" cy="24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Ottimizzazione del compilatore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of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F61A20-403F-2E80-D5FA-072071836244}"/>
              </a:ext>
            </a:extLst>
          </p:cNvPr>
          <p:cNvSpPr txBox="1"/>
          <p:nvPr/>
        </p:nvSpPr>
        <p:spPr>
          <a:xfrm>
            <a:off x="2456688" y="1402346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Consolas" panose="020B0609020204030204" pitchFamily="49" charset="0"/>
              </a:rPr>
              <a:t>g++ -fno-elide-constructors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84F5E-DD35-27D6-D2B3-0E25058CC1BC}"/>
              </a:ext>
            </a:extLst>
          </p:cNvPr>
          <p:cNvSpPr txBox="1"/>
          <p:nvPr/>
        </p:nvSpPr>
        <p:spPr>
          <a:xfrm>
            <a:off x="761999" y="1930947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Evita la creazione di un oggetto temporaneo inutile per costruire oggetti dello stesso tipo; a fini didattici spesso non consideriamo questa (e lo usiamo nelle stampe per vedere «tutto» quello che avviene in memoria)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342C12D-26EE-481B-9907-05DE9AC9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39" y="3116410"/>
            <a:ext cx="5466921" cy="27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17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3: Cosa stampa (3)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of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FD58DB-5C4B-44EC-7A30-4B0DCEBC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23" y="1850006"/>
            <a:ext cx="4614078" cy="35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4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3: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of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6859A2-06F6-C757-4428-8D0D1976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1" y="1840092"/>
            <a:ext cx="8268417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6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Overloading degli operatori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of 32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484246" y="1557431"/>
            <a:ext cx="7769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Ridefinizione di funzionalità per il contesto di una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Tali funzionalità vengono definite mediante l’uso di operatori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Caso importante: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u="sng" dirty="0"/>
              <a:t>Assegnazione standard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Simile all’assegnazione standard, vi è il </a:t>
            </a:r>
            <a:r>
              <a:rPr lang="it-IT" u="sng" dirty="0"/>
              <a:t>costruttore di copia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2E3CCC-934F-C007-76CB-21E517C6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39" y="2752594"/>
            <a:ext cx="6101922" cy="60809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22C048C-1D1C-6906-FC68-86C1DAEF2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355" y="3552642"/>
            <a:ext cx="2685674" cy="7790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23277DD-9E95-2566-1CB0-D62BF9839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507" y="4809016"/>
            <a:ext cx="1776241" cy="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74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Overloading degli operatori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of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266208-244E-2124-E579-1836727D1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01" y="1523695"/>
            <a:ext cx="7553805" cy="21489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45F119-2EA8-E1B2-1131-3546AF4257DC}"/>
              </a:ext>
            </a:extLst>
          </p:cNvPr>
          <p:cNvSpPr txBox="1"/>
          <p:nvPr/>
        </p:nvSpPr>
        <p:spPr>
          <a:xfrm>
            <a:off x="417145" y="3758726"/>
            <a:ext cx="776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Operatori particolari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Operatore ternario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52256D4-D525-4959-4B82-56E0F6AA0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29" y="4418858"/>
            <a:ext cx="5645542" cy="119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77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Overloading degli operatori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of 32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484246" y="1557431"/>
            <a:ext cx="77697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Si possono sovraccaricare degli operatori come funzioni esterne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Operatore di stampa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Altri esempi di overloading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operator + (somma)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operator == (confronto)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Altri operatori che ci saranno utili successivamente: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operator * (referenziazione)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operator &amp; (dereferenziazione)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operator </a:t>
            </a:r>
            <a:r>
              <a:rPr lang="it-IT" dirty="0">
                <a:sym typeface="Wingdings" panose="05000000000000000000" pitchFamily="2" charset="2"/>
              </a:rPr>
              <a:t>-&gt; (selezione a membro)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operator [] (indicizzazione)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operator ++ (somma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Incremento prefisso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Incremento postfisso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3463B1A-E8B1-8FE9-20E9-7D615C39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2" y="2312376"/>
            <a:ext cx="7557156" cy="7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87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Overloading degli operatori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of 32</a:t>
            </a:r>
          </a:p>
        </p:txBody>
      </p:sp>
      <p:pic>
        <p:nvPicPr>
          <p:cNvPr id="3" name="Picture 4" descr="Orario bianco - OROLOGI di Rexite | Arredinitaly">
            <a:extLst>
              <a:ext uri="{FF2B5EF4-FFF2-40B4-BE49-F238E27FC236}">
                <a16:creationId xmlns:a16="http://schemas.microsoft.com/office/drawing/2014/main" id="{04AE8E3B-D957-E061-1728-5FE6414D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91" y="158013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8BACD3-0645-5D05-B75D-A86D0E2EB011}"/>
              </a:ext>
            </a:extLst>
          </p:cNvPr>
          <p:cNvSpPr txBox="1"/>
          <p:nvPr/>
        </p:nvSpPr>
        <p:spPr>
          <a:xfrm>
            <a:off x="1559498" y="5365052"/>
            <a:ext cx="742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Estendiamo la nostra classe «orario» e vediamo alcuni esempi…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47177A-DE4A-34A6-EFFD-03A062007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61" y="1580135"/>
            <a:ext cx="3092335" cy="30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79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29A7B-6540-852A-128E-AB8159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4: Cosa stampa (4)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A726B9-09D1-40A0-9688-9AA9FFB43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28</a:t>
            </a:fld>
            <a:r>
              <a:rPr lang="en-US" dirty="0"/>
              <a:t> of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E0EDCE1-6D2D-D3A3-4255-2AAC4A27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" y="1561933"/>
            <a:ext cx="3829969" cy="40885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D3C7E72-5AC8-328C-9DD7-69700DD2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84" y="1905526"/>
            <a:ext cx="3515709" cy="30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02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29A7B-6540-852A-128E-AB8159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4: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A726B9-09D1-40A0-9688-9AA9FFB43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29</a:t>
            </a:fld>
            <a:r>
              <a:rPr lang="en-US" dirty="0"/>
              <a:t> of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B57CED-A33C-7CBD-CDA7-BDB72109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004" y="2010832"/>
            <a:ext cx="4309991" cy="30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Namespace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of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011936" y="1491753"/>
            <a:ext cx="6662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Usiamo una programmazione modulare, quindi utilizziamo i </a:t>
            </a:r>
            <a:r>
              <a:rPr lang="it-IT" i="1" dirty="0"/>
              <a:t>namespace</a:t>
            </a:r>
            <a:r>
              <a:rPr lang="it-IT" dirty="0"/>
              <a:t> per identificare una collezione di nomi ed identificatori appartenenti ad una stessa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esempio classico è il namespace </a:t>
            </a:r>
            <a:r>
              <a:rPr lang="it-IT" i="1" dirty="0"/>
              <a:t>std </a:t>
            </a:r>
            <a:r>
              <a:rPr lang="it-IT" dirty="0"/>
              <a:t>(con la direttiva «using»)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Spesso utilizziamo l’operatore di scoping per riferirci ai suoi membri al suo interno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2699C5-5A7C-AC8A-ABBD-F176476B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98" y="3989253"/>
            <a:ext cx="4374604" cy="13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9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5972C-0648-4853-0835-24A93B19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5: Modellazione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633F4F-FEB4-A12D-AED3-C2BED9595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30</a:t>
            </a:fld>
            <a:r>
              <a:rPr lang="en-US" dirty="0"/>
              <a:t> of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CB75AF-5757-61C8-A2B0-29EA02BC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13" y="2252287"/>
            <a:ext cx="6551173" cy="239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Partiamo da un esempio…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of 32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E9C769-30F5-5238-652C-DBD531F32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28" y="1882832"/>
            <a:ext cx="3092335" cy="30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ario bianco - OROLOGI di Rexite | Arredinitaly">
            <a:extLst>
              <a:ext uri="{FF2B5EF4-FFF2-40B4-BE49-F238E27FC236}">
                <a16:creationId xmlns:a16="http://schemas.microsoft.com/office/drawing/2014/main" id="{13B8337C-E983-19BE-8511-4E78B7FBE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3" y="152105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34096E-B231-E64D-28DC-F727747F9E45}"/>
              </a:ext>
            </a:extLst>
          </p:cNvPr>
          <p:cNvSpPr txBox="1"/>
          <p:nvPr/>
        </p:nvSpPr>
        <p:spPr>
          <a:xfrm>
            <a:off x="3898670" y="5300849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Classe «orario»</a:t>
            </a:r>
          </a:p>
        </p:txBody>
      </p:sp>
    </p:spTree>
    <p:extLst>
      <p:ext uri="{BB962C8B-B14F-4D97-AF65-F5344CB8AC3E}">
        <p14:creationId xmlns:p14="http://schemas.microsoft.com/office/powerpoint/2010/main" val="328304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puntatore «this»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of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1EBCA2-DD64-3D2B-5131-56B7182EE4C9}"/>
              </a:ext>
            </a:extLst>
          </p:cNvPr>
          <p:cNvSpPr txBox="1"/>
          <p:nvPr/>
        </p:nvSpPr>
        <p:spPr>
          <a:xfrm>
            <a:off x="615142" y="1537855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metodi di una classe possiedono un parametro implicito </a:t>
            </a:r>
            <a:r>
              <a:rPr lang="it-IT" b="1" dirty="0"/>
              <a:t>this</a:t>
            </a:r>
            <a:r>
              <a:rPr lang="it-IT" i="1" dirty="0"/>
              <a:t> </a:t>
            </a:r>
            <a:r>
              <a:rPr lang="it-IT" dirty="0"/>
              <a:t>di puntatore di tipo puntatore ad oggetti della classe stessa. </a:t>
            </a:r>
          </a:p>
          <a:p>
            <a:endParaRPr lang="it-IT" dirty="0"/>
          </a:p>
          <a:p>
            <a:r>
              <a:rPr lang="it-IT" dirty="0"/>
              <a:t>L'esempio più semplice è quello in cui un metodo deve restituire l'oggetto stesso di invocazione: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DB9D878-A16E-B5F3-4610-D1A9F6BD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14" y="3196517"/>
            <a:ext cx="2478855" cy="26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7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of 32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CF3303-6EC9-CDFB-DF05-BA3795CCB248}"/>
              </a:ext>
            </a:extLst>
          </p:cNvPr>
          <p:cNvSpPr txBox="1"/>
          <p:nvPr/>
        </p:nvSpPr>
        <p:spPr>
          <a:xfrm>
            <a:off x="541990" y="1563881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Sono dei metodi con lo stesso nome della classe e senza tipo di ritorno che vengono invocati automaticamente quando viene dichiarato (e quindi costruito) un oggetto.</a:t>
            </a:r>
          </a:p>
          <a:p>
            <a:endParaRPr lang="it-IT" dirty="0"/>
          </a:p>
          <a:p>
            <a:r>
              <a:rPr lang="it-IT" dirty="0"/>
              <a:t>Ne esistono di vario tipo: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Default</a:t>
            </a:r>
            <a:r>
              <a:rPr lang="it-IT" dirty="0"/>
              <a:t> (costruttore senza parametri)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in una classe non viene dichiarato esplicitamente alcun costruttore, è automatica mente disponibile il cosiddetto </a:t>
            </a:r>
            <a:r>
              <a:rPr lang="it-IT" b="1" dirty="0"/>
              <a:t>costruttore standard</a:t>
            </a:r>
            <a:r>
              <a:rPr lang="it-IT" dirty="0"/>
              <a:t>.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4A69980-8F12-5BCF-06CB-4E9933EC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02" y="3655384"/>
            <a:ext cx="1915354" cy="123636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C8B602E-0B0F-9C70-2181-5F2E383A5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590" y="3655384"/>
            <a:ext cx="2481626" cy="12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800" dirty="0"/>
              <a:t>Esempio utile: Costruttore di default legale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of 32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E02E6-6F12-1A94-9EAD-D2680300A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08" y="1882832"/>
            <a:ext cx="3092335" cy="30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B2C9AA-5A39-AE1A-1E0F-E55F9EFC9619}"/>
              </a:ext>
            </a:extLst>
          </p:cNvPr>
          <p:cNvSpPr txBox="1"/>
          <p:nvPr/>
        </p:nvSpPr>
        <p:spPr>
          <a:xfrm>
            <a:off x="3555980" y="5205222"/>
            <a:ext cx="439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Andiamo al codice…</a:t>
            </a:r>
          </a:p>
        </p:txBody>
      </p:sp>
    </p:spTree>
    <p:extLst>
      <p:ext uri="{BB962C8B-B14F-4D97-AF65-F5344CB8AC3E}">
        <p14:creationId xmlns:p14="http://schemas.microsoft.com/office/powerpoint/2010/main" val="183230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of 32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CF3303-6EC9-CDFB-DF05-BA3795CCB248}"/>
              </a:ext>
            </a:extLst>
          </p:cNvPr>
          <p:cNvSpPr txBox="1"/>
          <p:nvPr/>
        </p:nvSpPr>
        <p:spPr>
          <a:xfrm>
            <a:off x="615142" y="1537855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costruttori possono essere utilizzati come: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convertitori di 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assegnare valori a seconda del numero di parametri (</a:t>
            </a:r>
            <a:r>
              <a:rPr lang="it-IT" b="1" dirty="0"/>
              <a:t>overloading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BD64A8D-37AF-1F5D-8DD0-B78E7170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51" y="2412626"/>
            <a:ext cx="3032698" cy="150675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69836CC-7F98-66A4-6B5E-CBA6E3E8D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036" y="4462061"/>
            <a:ext cx="2561927" cy="12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of 32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CF3303-6EC9-CDFB-DF05-BA3795CCB248}"/>
              </a:ext>
            </a:extLst>
          </p:cNvPr>
          <p:cNvSpPr txBox="1"/>
          <p:nvPr/>
        </p:nvSpPr>
        <p:spPr>
          <a:xfrm>
            <a:off x="615142" y="1537855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creazione di oggetti può essere statica e prevedere la creazione di un cosiddetto </a:t>
            </a:r>
            <a:r>
              <a:rPr lang="it-IT" u="sng" dirty="0"/>
              <a:t>oggetto anonimo</a:t>
            </a:r>
            <a:r>
              <a:rPr lang="it-IT" i="1" dirty="0"/>
              <a:t>, </a:t>
            </a:r>
            <a:r>
              <a:rPr lang="it-IT" dirty="0"/>
              <a:t>creato solo per assegnarlo ad un oggetto specifico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950B39-F4C1-43A3-C332-6B577ADC08C2}"/>
              </a:ext>
            </a:extLst>
          </p:cNvPr>
          <p:cNvSpPr txBox="1"/>
          <p:nvPr/>
        </p:nvSpPr>
        <p:spPr>
          <a:xfrm>
            <a:off x="640526" y="3209836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Può altrimenti essere dinamica, tramite l’operatore </a:t>
            </a:r>
            <a:r>
              <a:rPr lang="it-IT" b="1" dirty="0"/>
              <a:t>new</a:t>
            </a:r>
            <a:r>
              <a:rPr lang="it-IT" i="1" dirty="0"/>
              <a:t>.</a:t>
            </a:r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1EC983-F5A0-5F7A-CEC8-BE88DBD4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336" y="2285334"/>
            <a:ext cx="2443327" cy="9245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14E2FA0-71CB-5FE6-268D-C698D3D3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959" y="3641770"/>
            <a:ext cx="4683548" cy="18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99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759</Words>
  <Application>Microsoft Office PowerPoint</Application>
  <PresentationFormat>Presentazione su schermo (4:3)</PresentationFormat>
  <Paragraphs>185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Tema di Office</vt:lpstr>
      <vt:lpstr>Tutorato 1</vt:lpstr>
      <vt:lpstr>Le classi</vt:lpstr>
      <vt:lpstr>Namespace</vt:lpstr>
      <vt:lpstr>Partiamo da un esempio…</vt:lpstr>
      <vt:lpstr>Il puntatore «this»</vt:lpstr>
      <vt:lpstr>Costruttori</vt:lpstr>
      <vt:lpstr>Esempio utile: Costruttore di default legale</vt:lpstr>
      <vt:lpstr>Costruttori</vt:lpstr>
      <vt:lpstr>Costruttori</vt:lpstr>
      <vt:lpstr>Costruttori</vt:lpstr>
      <vt:lpstr>La keyword «const»</vt:lpstr>
      <vt:lpstr>Const correctness</vt:lpstr>
      <vt:lpstr>Implicazioni</vt:lpstr>
      <vt:lpstr>Esercizio 1: Cosa stampa (1)</vt:lpstr>
      <vt:lpstr>Esercizio 1: Soluzione</vt:lpstr>
      <vt:lpstr>Esercizio 2: Cosa stampa (2)</vt:lpstr>
      <vt:lpstr>Esercizio 2: Soluzione</vt:lpstr>
      <vt:lpstr>La keyword «static»</vt:lpstr>
      <vt:lpstr>Costruttore di copia</vt:lpstr>
      <vt:lpstr>Operatore di assegnazione</vt:lpstr>
      <vt:lpstr>Ottimizzazione del compilatore</vt:lpstr>
      <vt:lpstr>Esercizio 3: Cosa stampa (3)</vt:lpstr>
      <vt:lpstr>Esercizio 3: Soluzione</vt:lpstr>
      <vt:lpstr>Overloading degli operatori</vt:lpstr>
      <vt:lpstr>Overloading degli operatori</vt:lpstr>
      <vt:lpstr>Overloading degli operatori</vt:lpstr>
      <vt:lpstr>Overloading degli operatori</vt:lpstr>
      <vt:lpstr>Esercizio 4: Cosa stampa (4)</vt:lpstr>
      <vt:lpstr>Esercizio 4: Soluzione</vt:lpstr>
      <vt:lpstr>Esercizio 5: Modellazione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Rovesti Gabriel</cp:lastModifiedBy>
  <cp:revision>20</cp:revision>
  <dcterms:created xsi:type="dcterms:W3CDTF">2023-10-16T19:00:43Z</dcterms:created>
  <dcterms:modified xsi:type="dcterms:W3CDTF">2023-10-17T19:47:31Z</dcterms:modified>
</cp:coreProperties>
</file>