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259" r:id="rId3"/>
    <p:sldId id="283" r:id="rId4"/>
    <p:sldId id="297" r:id="rId5"/>
    <p:sldId id="258" r:id="rId6"/>
    <p:sldId id="260" r:id="rId7"/>
    <p:sldId id="264" r:id="rId8"/>
    <p:sldId id="272" r:id="rId9"/>
    <p:sldId id="265" r:id="rId10"/>
    <p:sldId id="266" r:id="rId11"/>
    <p:sldId id="295" r:id="rId12"/>
    <p:sldId id="282" r:id="rId13"/>
    <p:sldId id="263" r:id="rId14"/>
    <p:sldId id="284" r:id="rId15"/>
    <p:sldId id="274" r:id="rId16"/>
    <p:sldId id="287" r:id="rId17"/>
    <p:sldId id="288" r:id="rId18"/>
    <p:sldId id="286" r:id="rId19"/>
    <p:sldId id="289" r:id="rId20"/>
    <p:sldId id="262" r:id="rId21"/>
    <p:sldId id="296" r:id="rId22"/>
    <p:sldId id="276" r:id="rId23"/>
    <p:sldId id="285" r:id="rId24"/>
    <p:sldId id="303" r:id="rId25"/>
    <p:sldId id="278" r:id="rId26"/>
    <p:sldId id="290" r:id="rId27"/>
    <p:sldId id="293" r:id="rId28"/>
    <p:sldId id="299" r:id="rId29"/>
    <p:sldId id="301" r:id="rId30"/>
    <p:sldId id="267" r:id="rId31"/>
    <p:sldId id="275" r:id="rId32"/>
    <p:sldId id="269" r:id="rId33"/>
    <p:sldId id="273" r:id="rId34"/>
    <p:sldId id="291" r:id="rId35"/>
    <p:sldId id="294" r:id="rId36"/>
    <p:sldId id="302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25643"/>
            <a:ext cx="7772400" cy="2208053"/>
          </a:xfrm>
        </p:spPr>
        <p:txBody>
          <a:bodyPr/>
          <a:lstStyle/>
          <a:p>
            <a:r>
              <a:rPr lang="en-US" dirty="0"/>
              <a:t>Tutorato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12750"/>
            <a:ext cx="6858000" cy="1115304"/>
          </a:xfrm>
        </p:spPr>
        <p:txBody>
          <a:bodyPr/>
          <a:lstStyle/>
          <a:p>
            <a:r>
              <a:rPr lang="en-US" dirty="0"/>
              <a:t>25/10/2023</a:t>
            </a:r>
          </a:p>
          <a:p>
            <a:r>
              <a:rPr lang="en-US" dirty="0"/>
              <a:t>Programmazione ad Oggetti – 2023-2024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30" y="4176625"/>
            <a:ext cx="2539736" cy="319691"/>
          </a:xfrm>
        </p:spPr>
        <p:txBody>
          <a:bodyPr/>
          <a:lstStyle/>
          <a:p>
            <a:r>
              <a:rPr lang="en-US" dirty="0"/>
              <a:t>Gabriel Rovesti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2103389 – LM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10</a:t>
            </a:fld>
            <a:r>
              <a:rPr lang="en-US" dirty="0"/>
              <a:t> di 35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CF3303-6EC9-CDFB-DF05-BA3795CCB248}"/>
              </a:ext>
            </a:extLst>
          </p:cNvPr>
          <p:cNvSpPr txBox="1"/>
          <p:nvPr/>
        </p:nvSpPr>
        <p:spPr>
          <a:xfrm>
            <a:off x="615142" y="1537855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creazione di oggetti può essere statica e prevedere la creazione di un cosiddetto </a:t>
            </a:r>
            <a:r>
              <a:rPr lang="it-IT" u="sng" dirty="0"/>
              <a:t>oggetto anonimo</a:t>
            </a:r>
            <a:r>
              <a:rPr lang="it-IT" i="1" dirty="0"/>
              <a:t>, </a:t>
            </a:r>
            <a:r>
              <a:rPr lang="it-IT" dirty="0"/>
              <a:t>creato solo per assegnarlo ad un oggetto specifico</a:t>
            </a:r>
          </a:p>
          <a:p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7950B39-F4C1-43A3-C332-6B577ADC08C2}"/>
              </a:ext>
            </a:extLst>
          </p:cNvPr>
          <p:cNvSpPr txBox="1"/>
          <p:nvPr/>
        </p:nvSpPr>
        <p:spPr>
          <a:xfrm>
            <a:off x="640526" y="3323295"/>
            <a:ext cx="7315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Può altrimenti essere dinamica, tramite l’operatore </a:t>
            </a:r>
            <a:r>
              <a:rPr lang="it-IT" u="sng" dirty="0">
                <a:latin typeface="Consolas" panose="020B0609020204030204" pitchFamily="49" charset="0"/>
              </a:rPr>
              <a:t>new</a:t>
            </a:r>
            <a:r>
              <a:rPr lang="it-IT" i="1" dirty="0"/>
              <a:t>.</a:t>
            </a:r>
          </a:p>
          <a:p>
            <a:endParaRPr lang="it-IT" i="1" dirty="0"/>
          </a:p>
          <a:p>
            <a:endParaRPr lang="it-IT" i="1" dirty="0"/>
          </a:p>
          <a:p>
            <a:endParaRPr lang="it-IT" i="1" dirty="0"/>
          </a:p>
          <a:p>
            <a:endParaRPr lang="it-IT" i="1" dirty="0"/>
          </a:p>
          <a:p>
            <a:endParaRPr lang="it-IT" i="1" dirty="0"/>
          </a:p>
          <a:p>
            <a:endParaRPr lang="it-IT" i="1" dirty="0"/>
          </a:p>
          <a:p>
            <a:endParaRPr lang="it-IT" i="1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21EC983-F5A0-5F7A-CEC8-BE88DBD48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336" y="2285334"/>
            <a:ext cx="2443327" cy="92450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14E2FA0-71CB-5FE6-268D-C698D3D32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998" y="3794947"/>
            <a:ext cx="4683548" cy="181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099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11</a:t>
            </a:fld>
            <a:r>
              <a:rPr lang="en-US" dirty="0"/>
              <a:t> di 35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CF3303-6EC9-CDFB-DF05-BA3795CCB248}"/>
              </a:ext>
            </a:extLst>
          </p:cNvPr>
          <p:cNvSpPr txBox="1"/>
          <p:nvPr/>
        </p:nvSpPr>
        <p:spPr>
          <a:xfrm>
            <a:off x="615141" y="1537855"/>
            <a:ext cx="77524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Possiamo facilmente assegnare valori tramite i costruttori: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Si consideri che i costruttori hanno una struttura sequenziale (</a:t>
            </a:r>
            <a:r>
              <a:rPr lang="it-IT" i="1" dirty="0"/>
              <a:t>che vedremo…</a:t>
            </a:r>
            <a:r>
              <a:rPr lang="it-IT" dirty="0"/>
              <a:t>)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8CABBEA-C465-38A2-1F50-C483A6608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286" y="1938462"/>
            <a:ext cx="5263428" cy="307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80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12</a:t>
            </a:fld>
            <a:r>
              <a:rPr lang="en-US" dirty="0"/>
              <a:t> di 35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CF3303-6EC9-CDFB-DF05-BA3795CCB248}"/>
              </a:ext>
            </a:extLst>
          </p:cNvPr>
          <p:cNvSpPr txBox="1"/>
          <p:nvPr/>
        </p:nvSpPr>
        <p:spPr>
          <a:xfrm>
            <a:off x="640526" y="1251171"/>
            <a:ext cx="731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costruttori vengono chiamati implicitamente; per evitare questo fatto, usiamo la keyword </a:t>
            </a:r>
            <a:r>
              <a:rPr lang="it-IT" u="sng" dirty="0">
                <a:latin typeface="Consolas" panose="020B0609020204030204" pitchFamily="49" charset="0"/>
              </a:rPr>
              <a:t>explicit</a:t>
            </a:r>
            <a:r>
              <a:rPr lang="it-IT" dirty="0"/>
              <a:t>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Sarebbe anche possibile definire degli operatori espliciti di conversione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9BD9846-B99B-777B-E748-4E0BCB386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274" y="1962279"/>
            <a:ext cx="6086276" cy="1717103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1910CB30-B4DD-8455-0B19-BE34D6791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286" y="4113493"/>
            <a:ext cx="4841183" cy="205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140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keyword «const»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13 di 35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B6313EF-3010-D4E4-5F5D-1FF5C2A34D0E}"/>
              </a:ext>
            </a:extLst>
          </p:cNvPr>
          <p:cNvSpPr txBox="1"/>
          <p:nvPr/>
        </p:nvSpPr>
        <p:spPr>
          <a:xfrm>
            <a:off x="484246" y="1557431"/>
            <a:ext cx="7769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Vogliamo ottenere </a:t>
            </a:r>
            <a:r>
              <a:rPr lang="it-IT" b="1" dirty="0"/>
              <a:t>immutabilità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Se nelle funzioni </a:t>
            </a:r>
            <a:r>
              <a:rPr lang="it-IT" dirty="0">
                <a:sym typeface="Wingdings" panose="05000000000000000000" pitchFamily="2" charset="2"/>
              </a:rPr>
              <a:t> ogni invocazione non farà modifiche sul parametro</a:t>
            </a:r>
          </a:p>
          <a:p>
            <a:endParaRPr lang="it-IT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7625C31-8315-14C7-62B3-10401704C7E5}"/>
              </a:ext>
            </a:extLst>
          </p:cNvPr>
          <p:cNvSpPr txBox="1"/>
          <p:nvPr/>
        </p:nvSpPr>
        <p:spPr>
          <a:xfrm>
            <a:off x="377939" y="4305376"/>
            <a:ext cx="7668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>
                <a:sym typeface="Wingdings" panose="05000000000000000000" pitchFamily="2" charset="2"/>
              </a:rPr>
              <a:t>Se sui parametri  abbiamo un valore che non può essere modificato</a:t>
            </a:r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1ED464E-2519-74E7-8CB5-88A16C8E9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133" y="4721339"/>
            <a:ext cx="4417962" cy="122088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07B29D0-0423-7C81-63B7-020F5A313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38" y="2310311"/>
            <a:ext cx="3194317" cy="1873999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6984D7E3-7165-D6FE-F82B-E9EE31848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412" y="2593553"/>
            <a:ext cx="4427846" cy="122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08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Const correctness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14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92C03CA-3C81-8268-AC82-236FF9866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91" y="1865329"/>
            <a:ext cx="5821017" cy="274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87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Implicazioni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15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F7E3385-D0EA-05C4-2F22-2480D4313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92" y="1517176"/>
            <a:ext cx="6379616" cy="382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44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1: Cosa stampa (1)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16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B0C22AD-3EBD-57F5-652A-B8C04DBA2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74" y="1974132"/>
            <a:ext cx="5161156" cy="290973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1DBC3DA5-2D31-B88F-9682-8BB3B730D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509" y="1735406"/>
            <a:ext cx="3406917" cy="361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10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1: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17</a:t>
            </a:fld>
            <a:r>
              <a:rPr lang="en-US" dirty="0"/>
              <a:t> di 35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D405734-8B03-28BE-4A35-86507E81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50" y="1828661"/>
            <a:ext cx="8298899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31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2: Cosa stampa (2)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18</a:t>
            </a:fld>
            <a:r>
              <a:rPr lang="en-US" dirty="0"/>
              <a:t> di 35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B826BB8-3F23-0D24-7C4F-7F8A2DDE3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506" y="1717400"/>
            <a:ext cx="3768988" cy="409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023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2: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19</a:t>
            </a:fld>
            <a:r>
              <a:rPr lang="en-US" dirty="0"/>
              <a:t> di 35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7E06D64-5885-705E-1F7F-6B39C9BB5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155" y="1603862"/>
            <a:ext cx="3955689" cy="399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14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classi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2FCE22-207E-4077-C468-65DB9728DF24}"/>
              </a:ext>
            </a:extLst>
          </p:cNvPr>
          <p:cNvSpPr txBox="1"/>
          <p:nvPr/>
        </p:nvSpPr>
        <p:spPr>
          <a:xfrm>
            <a:off x="1389888" y="3796041"/>
            <a:ext cx="66623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Abstract Data Type </a:t>
            </a:r>
            <a:r>
              <a:rPr lang="it-IT" dirty="0"/>
              <a:t>– dato astratto per esprimere operazioni</a:t>
            </a:r>
          </a:p>
          <a:p>
            <a:endParaRPr lang="it-IT" i="1" dirty="0"/>
          </a:p>
          <a:p>
            <a:r>
              <a:rPr lang="it-IT" dirty="0"/>
              <a:t>Importante distinguere come accediamo questi dati: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private</a:t>
            </a:r>
            <a:r>
              <a:rPr lang="it-IT" i="1" dirty="0"/>
              <a:t> (information hiding)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accessibili con operatore (.) oppure con scoping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funzionalità pubblicamente accessibili</a:t>
            </a:r>
            <a:r>
              <a:rPr lang="it-IT" i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EB59B25-1D98-6829-6EEC-B430F8341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757" y="1337570"/>
            <a:ext cx="3015062" cy="238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75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keyword «static»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20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71EBCA2-DD64-3D2B-5131-56B7182EE4C9}"/>
              </a:ext>
            </a:extLst>
          </p:cNvPr>
          <p:cNvSpPr txBox="1"/>
          <p:nvPr/>
        </p:nvSpPr>
        <p:spPr>
          <a:xfrm>
            <a:off x="557399" y="1467248"/>
            <a:ext cx="731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Variabili</a:t>
            </a:r>
            <a:r>
              <a:rPr lang="it-IT" dirty="0"/>
              <a:t>: istanza condivisa da tutte le istanze della classe invece di essere specifica di ogni istanza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Funzioni</a:t>
            </a:r>
            <a:r>
              <a:rPr lang="it-IT" dirty="0"/>
              <a:t>: possono essere richiamate direttamente senza creare oggetti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1BCDBFB-BA13-4E57-2B80-BB5F662C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3948" y="2860171"/>
            <a:ext cx="3545802" cy="142845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C8C0D8B-48A9-30F0-DF4D-87B2AA870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480" y="4612477"/>
            <a:ext cx="6182954" cy="77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001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keyword «static»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21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71EBCA2-DD64-3D2B-5131-56B7182EE4C9}"/>
              </a:ext>
            </a:extLst>
          </p:cNvPr>
          <p:cNvSpPr txBox="1"/>
          <p:nvPr/>
        </p:nvSpPr>
        <p:spPr>
          <a:xfrm>
            <a:off x="557399" y="1467248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esempio di come un campo dati statico possa essere utilizzato per contare il numero di istanze di una classe costruite da un programma.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B5CD9DB-19ED-F02B-3D47-ED941CFC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079" y="2186057"/>
            <a:ext cx="5547841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19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Costruttore di copia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22</a:t>
            </a:fld>
            <a:r>
              <a:rPr lang="en-US" dirty="0"/>
              <a:t> di 35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B6313EF-3010-D4E4-5F5D-1FF5C2A34D0E}"/>
              </a:ext>
            </a:extLst>
          </p:cNvPr>
          <p:cNvSpPr txBox="1"/>
          <p:nvPr/>
        </p:nvSpPr>
        <p:spPr>
          <a:xfrm>
            <a:off x="484244" y="1170455"/>
            <a:ext cx="77697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Casi di invocazione: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1) Quando un oggetto viene dichiarato ed inizializzato on un altro oggetto della stessa classe:</a:t>
            </a:r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2) Quando un oggetto viene passato </a:t>
            </a:r>
            <a:r>
              <a:rPr lang="it-IT" i="1" dirty="0"/>
              <a:t>per valore</a:t>
            </a:r>
            <a:r>
              <a:rPr lang="it-IT" dirty="0"/>
              <a:t> come parametro di una funzione come:</a:t>
            </a:r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endParaRPr lang="it-IT" dirty="0"/>
          </a:p>
          <a:p>
            <a:pPr marL="342900" indent="-342900">
              <a:buAutoNum type="arabicParenR"/>
            </a:pPr>
            <a:endParaRPr lang="it-IT" dirty="0"/>
          </a:p>
          <a:p>
            <a:endParaRPr lang="it-IT" dirty="0"/>
          </a:p>
          <a:p>
            <a:r>
              <a:rPr lang="it-IT" dirty="0"/>
              <a:t>3) Quando una funzione ritorna per valore tramite </a:t>
            </a:r>
            <a:r>
              <a:rPr lang="it-IT" i="1" dirty="0">
                <a:latin typeface="Consolas" panose="020B0609020204030204" pitchFamily="49" charset="0"/>
              </a:rPr>
              <a:t>return</a:t>
            </a:r>
            <a:r>
              <a:rPr lang="it-IT" i="1" dirty="0"/>
              <a:t> </a:t>
            </a:r>
            <a:r>
              <a:rPr lang="it-IT" dirty="0"/>
              <a:t>un oggetto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E21FDC-5F2F-65AB-9929-A288B4288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913" y="2263174"/>
            <a:ext cx="3700502" cy="105367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E3655459-391F-BE1B-4165-DCF248644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971" y="3734277"/>
            <a:ext cx="3143048" cy="182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36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Operatore di assegnazione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23</a:t>
            </a:fld>
            <a:r>
              <a:rPr lang="en-US" dirty="0"/>
              <a:t> di 35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B6313EF-3010-D4E4-5F5D-1FF5C2A34D0E}"/>
              </a:ext>
            </a:extLst>
          </p:cNvPr>
          <p:cNvSpPr txBox="1"/>
          <p:nvPr/>
        </p:nvSpPr>
        <p:spPr>
          <a:xfrm>
            <a:off x="747516" y="1632485"/>
            <a:ext cx="77697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Assegnazione di ogni campo dati membro a membro </a:t>
            </a:r>
            <a:r>
              <a:rPr lang="it-IT" i="1" dirty="0"/>
              <a:t>right to left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Questo il comportamento </a:t>
            </a:r>
            <a:r>
              <a:rPr lang="it-IT" i="1" dirty="0"/>
              <a:t>standard</a:t>
            </a:r>
            <a:r>
              <a:rPr lang="it-IT" dirty="0"/>
              <a:t>, qualora il programmatore non ridefinisca esplicitamente il suo comportamento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Lo analizzeremo più a fondo successivamente.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585905D-3C7B-062B-D7C9-25EFFF644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904" y="3568475"/>
            <a:ext cx="3730191" cy="2451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315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Differenza tra copia e assegnazione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24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BE7C22-258E-3E50-B895-6D4EE51FF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50" y="2708369"/>
            <a:ext cx="6762900" cy="353497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F516144-0667-4B43-BC72-3725DE1849BB}"/>
              </a:ext>
            </a:extLst>
          </p:cNvPr>
          <p:cNvSpPr txBox="1"/>
          <p:nvPr/>
        </p:nvSpPr>
        <p:spPr>
          <a:xfrm>
            <a:off x="618225" y="1177369"/>
            <a:ext cx="77697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Costruttore di copia: (copia) uno spazio di memoria della stessa classe per un oggetto </a:t>
            </a:r>
            <a:r>
              <a:rPr lang="it-IT" b="1" dirty="0"/>
              <a:t>che non esiste già</a:t>
            </a: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Operatore di assegnazione: (assegna) uno spazio di memoria per due oggetti </a:t>
            </a:r>
            <a:r>
              <a:rPr lang="it-IT" b="1" dirty="0"/>
              <a:t>già esistenti</a:t>
            </a:r>
            <a:r>
              <a:rPr lang="it-IT" dirty="0"/>
              <a:t> della stessa classe</a:t>
            </a:r>
          </a:p>
        </p:txBody>
      </p:sp>
    </p:spTree>
    <p:extLst>
      <p:ext uri="{BB962C8B-B14F-4D97-AF65-F5344CB8AC3E}">
        <p14:creationId xmlns:p14="http://schemas.microsoft.com/office/powerpoint/2010/main" val="3119471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Ottimizzazione del compilatore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25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F61A20-403F-2E80-D5FA-072071836244}"/>
              </a:ext>
            </a:extLst>
          </p:cNvPr>
          <p:cNvSpPr txBox="1"/>
          <p:nvPr/>
        </p:nvSpPr>
        <p:spPr>
          <a:xfrm>
            <a:off x="2456688" y="1402346"/>
            <a:ext cx="3913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i="1" dirty="0">
                <a:latin typeface="Consolas" panose="020B0609020204030204" pitchFamily="49" charset="0"/>
              </a:rPr>
              <a:t>g++ -fno-elide-constructors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B84F5E-DD35-27D6-D2B3-0E25058CC1BC}"/>
              </a:ext>
            </a:extLst>
          </p:cNvPr>
          <p:cNvSpPr txBox="1"/>
          <p:nvPr/>
        </p:nvSpPr>
        <p:spPr>
          <a:xfrm>
            <a:off x="761999" y="1930947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Evita la creazione di un oggetto temporaneo inutile per costruire oggetti dello stesso tipo; a fini didattici spesso non consideriamo questa (e lo usiamo nelle stampe per vedere «tutto» quello che avviene in memoria)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342C12D-26EE-481B-9907-05DE9AC97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39" y="3116410"/>
            <a:ext cx="5466921" cy="277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17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2: Cosa stampa (3)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26</a:t>
            </a:fld>
            <a:r>
              <a:rPr lang="en-US" dirty="0"/>
              <a:t> di 35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4FD58DB-5C4B-44EC-7A30-4B0DCEBC1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523" y="1850006"/>
            <a:ext cx="4614078" cy="356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40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2: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27</a:t>
            </a:fld>
            <a:r>
              <a:rPr lang="en-US" dirty="0"/>
              <a:t> di 35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B36E31E-FF45-45BD-D4D9-31A3AFBD1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496" y="1468168"/>
            <a:ext cx="7011008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64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3: Cosa stampa (4)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28</a:t>
            </a:fld>
            <a:r>
              <a:rPr lang="en-US" dirty="0"/>
              <a:t> di 35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F236BD9-3F80-83CA-ECA2-6C8BCAC7C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113" y="1467523"/>
            <a:ext cx="4070887" cy="392295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322EAB7-DFCC-C245-61CE-6206296C2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103" y="2111479"/>
            <a:ext cx="2903012" cy="263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76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3: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29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923B37D-0822-E59E-C6AD-E95033563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273" y="1978906"/>
            <a:ext cx="4687101" cy="290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Namespace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2FCE22-207E-4077-C468-65DB9728DF24}"/>
              </a:ext>
            </a:extLst>
          </p:cNvPr>
          <p:cNvSpPr txBox="1"/>
          <p:nvPr/>
        </p:nvSpPr>
        <p:spPr>
          <a:xfrm>
            <a:off x="1011935" y="1491753"/>
            <a:ext cx="7157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Usiamo una programmazione modulare, quindi utilizziamo i </a:t>
            </a:r>
            <a:r>
              <a:rPr lang="it-IT" i="1" dirty="0"/>
              <a:t>namespace</a:t>
            </a:r>
            <a:r>
              <a:rPr lang="it-IT" dirty="0"/>
              <a:t> per identificare una collezione di nomi ed identificatori appartenenti ad una stessa classe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esempio classico è il namespace </a:t>
            </a:r>
            <a:r>
              <a:rPr lang="it-IT" i="1" dirty="0">
                <a:latin typeface="Consolas" panose="020B0609020204030204" pitchFamily="49" charset="0"/>
              </a:rPr>
              <a:t>std</a:t>
            </a:r>
            <a:r>
              <a:rPr lang="it-IT" i="1" dirty="0"/>
              <a:t> </a:t>
            </a:r>
            <a:r>
              <a:rPr lang="it-IT" dirty="0"/>
              <a:t>(con la direttiva «</a:t>
            </a:r>
            <a:r>
              <a:rPr lang="it-IT" i="1" dirty="0">
                <a:latin typeface="Consolas" panose="020B0609020204030204" pitchFamily="49" charset="0"/>
              </a:rPr>
              <a:t>using</a:t>
            </a:r>
            <a:r>
              <a:rPr lang="it-IT" dirty="0"/>
              <a:t>»)</a:t>
            </a: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Spesso utilizziamo l’operatore di scoping per riferirci ai suoi membri al suo interno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482699C5-5A7C-AC8A-ABBD-F176476B6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698" y="3989253"/>
            <a:ext cx="4374604" cy="137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990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Overloading degli operatori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30</a:t>
            </a:fld>
            <a:r>
              <a:rPr lang="en-US" dirty="0"/>
              <a:t> di 35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B6313EF-3010-D4E4-5F5D-1FF5C2A34D0E}"/>
              </a:ext>
            </a:extLst>
          </p:cNvPr>
          <p:cNvSpPr txBox="1"/>
          <p:nvPr/>
        </p:nvSpPr>
        <p:spPr>
          <a:xfrm>
            <a:off x="484246" y="1557431"/>
            <a:ext cx="77697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Ridefinizione di funzionalità per il contesto di una classe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(e.g. somma di orari in </a:t>
            </a:r>
            <a:r>
              <a:rPr lang="it-IT" dirty="0">
                <a:latin typeface="Consolas" panose="020B0609020204030204" pitchFamily="49" charset="0"/>
              </a:rPr>
              <a:t>Orario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Tali funzionalità vengono definite mediante l’uso di operatori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Caso importante: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u="sng" dirty="0"/>
              <a:t>Assegnazione standard</a:t>
            </a:r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lvl="1"/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Simile all’assegnazione standard, vi è il </a:t>
            </a:r>
            <a:r>
              <a:rPr lang="it-IT" u="sng" dirty="0"/>
              <a:t>costruttore di copia</a:t>
            </a:r>
          </a:p>
          <a:p>
            <a:pPr lvl="1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62E3CCC-934F-C007-76CB-21E517C6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039" y="2752594"/>
            <a:ext cx="6101922" cy="60809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922C048C-1D1C-6906-FC68-86C1DAEF2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355" y="3637216"/>
            <a:ext cx="2685674" cy="77905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C23277DD-9E95-2566-1CB0-D62BF9839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605" y="4896760"/>
            <a:ext cx="1776241" cy="8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744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Overloading degli operatori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31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C266208-244E-2124-E579-1836727D1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01" y="1523695"/>
            <a:ext cx="7553805" cy="214892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545F119-2EA8-E1B2-1131-3546AF4257DC}"/>
              </a:ext>
            </a:extLst>
          </p:cNvPr>
          <p:cNvSpPr txBox="1"/>
          <p:nvPr/>
        </p:nvSpPr>
        <p:spPr>
          <a:xfrm>
            <a:off x="417145" y="3758726"/>
            <a:ext cx="7769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Operatori particolari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Operatore ternario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52256D4-D525-4959-4B82-56E0F6AA0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229" y="4418858"/>
            <a:ext cx="5645542" cy="119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277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Overloading degli operatori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31 di 35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B6313EF-3010-D4E4-5F5D-1FF5C2A34D0E}"/>
              </a:ext>
            </a:extLst>
          </p:cNvPr>
          <p:cNvSpPr txBox="1"/>
          <p:nvPr/>
        </p:nvSpPr>
        <p:spPr>
          <a:xfrm>
            <a:off x="484246" y="1557431"/>
            <a:ext cx="776973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 possono sovraccaricare degli operatori come funzioni esterne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dirty="0"/>
              <a:t>Operatore di stampa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Altri esempi di overloading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operator + (somma)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operator == (confronto)</a:t>
            </a:r>
          </a:p>
          <a:p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Altri operatori che ci saranno utili successivamente: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operator * (referenziazione)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operator &amp; (dereferenziazione)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operator </a:t>
            </a:r>
            <a:r>
              <a:rPr lang="it-IT" sz="1600" dirty="0">
                <a:sym typeface="Wingdings" panose="05000000000000000000" pitchFamily="2" charset="2"/>
              </a:rPr>
              <a:t>-&gt; (selezione a membro)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>
                <a:sym typeface="Wingdings" panose="05000000000000000000" pitchFamily="2" charset="2"/>
              </a:rPr>
              <a:t>operator [] (indicizzazione)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>
                <a:sym typeface="Wingdings" panose="05000000000000000000" pitchFamily="2" charset="2"/>
              </a:rPr>
              <a:t>operator ++ (somma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>
                <a:sym typeface="Wingdings" panose="05000000000000000000" pitchFamily="2" charset="2"/>
              </a:rPr>
              <a:t>Incremento prefisso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it-IT" sz="1600" dirty="0">
                <a:sym typeface="Wingdings" panose="05000000000000000000" pitchFamily="2" charset="2"/>
              </a:rPr>
              <a:t>Incremento postfisso</a:t>
            </a:r>
            <a:endParaRPr lang="it-IT" sz="16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4321918-A2BB-26A5-A7AA-5C16727A9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266" y="2228574"/>
            <a:ext cx="6056433" cy="110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87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Overloading degli operatori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33</a:t>
            </a:fld>
            <a:r>
              <a:rPr lang="en-US" dirty="0"/>
              <a:t> di 35</a:t>
            </a:r>
          </a:p>
        </p:txBody>
      </p:sp>
      <p:pic>
        <p:nvPicPr>
          <p:cNvPr id="3" name="Picture 4" descr="Orario bianco - OROLOGI di Rexite | Arredinitaly">
            <a:extLst>
              <a:ext uri="{FF2B5EF4-FFF2-40B4-BE49-F238E27FC236}">
                <a16:creationId xmlns:a16="http://schemas.microsoft.com/office/drawing/2014/main" id="{04AE8E3B-D957-E061-1728-5FE6414DEE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91" y="1580135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8BACD3-0645-5D05-B75D-A86D0E2EB011}"/>
              </a:ext>
            </a:extLst>
          </p:cNvPr>
          <p:cNvSpPr txBox="1"/>
          <p:nvPr/>
        </p:nvSpPr>
        <p:spPr>
          <a:xfrm>
            <a:off x="1559498" y="5365052"/>
            <a:ext cx="742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Estendiamo la nostra classe «orario» e vediamo alcuni esempi…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F47177A-DE4A-34A6-EFFD-03A062007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7661" y="1580135"/>
            <a:ext cx="3092335" cy="309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479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29A7B-6540-852A-128E-AB81590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4: Cosa stampa (4)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A726B9-09D1-40A0-9688-9AA9FFB43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34</a:t>
            </a:fld>
            <a:r>
              <a:rPr lang="en-US" dirty="0"/>
              <a:t> di 35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E0EDCE1-6D2D-D3A3-4255-2AAC4A278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07" y="1561933"/>
            <a:ext cx="3829969" cy="408853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D3C7E72-5AC8-328C-9DD7-69700DD22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284" y="1905526"/>
            <a:ext cx="3515709" cy="304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02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829A7B-6540-852A-128E-AB81590C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4: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A726B9-09D1-40A0-9688-9AA9FFB43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35</a:t>
            </a:fld>
            <a:r>
              <a:rPr lang="en-US" dirty="0"/>
              <a:t> di 35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BB57CED-A33C-7CBD-CDA7-BDB721096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976" y="2160119"/>
            <a:ext cx="3498952" cy="249786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CBCD9A8-0939-A077-FFAF-1D7E0E488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67" y="1905525"/>
            <a:ext cx="3515709" cy="304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2137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F5972C-0648-4853-0835-24A93B19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Accesso al materiale di tutorato</a:t>
            </a:r>
          </a:p>
        </p:txBody>
      </p:sp>
      <p:pic>
        <p:nvPicPr>
          <p:cNvPr id="1026" name="Picture 2" descr="GitHub Logo and symbol, meaning, history, PNG, brand">
            <a:extLst>
              <a:ext uri="{FF2B5EF4-FFF2-40B4-BE49-F238E27FC236}">
                <a16:creationId xmlns:a16="http://schemas.microsoft.com/office/drawing/2014/main" id="{79DAC535-A030-E040-CFBA-21A25FEED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041434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633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Modularizzazione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2FCE22-207E-4077-C468-65DB9728DF24}"/>
              </a:ext>
            </a:extLst>
          </p:cNvPr>
          <p:cNvSpPr txBox="1"/>
          <p:nvPr/>
        </p:nvSpPr>
        <p:spPr>
          <a:xfrm>
            <a:off x="1020563" y="1440497"/>
            <a:ext cx="66623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Importante distinguere dalla dichiarazione </a:t>
            </a:r>
            <a:r>
              <a:rPr lang="it-IT" i="1" dirty="0"/>
              <a:t>inline</a:t>
            </a:r>
            <a:r>
              <a:rPr lang="it-IT" dirty="0"/>
              <a:t> di metodi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… dalla dichiarazione </a:t>
            </a:r>
            <a:r>
              <a:rPr lang="it-IT" i="1" dirty="0"/>
              <a:t>modulare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Definizione </a:t>
            </a:r>
            <a:r>
              <a:rPr lang="it-IT" i="1" dirty="0"/>
              <a:t>all’esterno della classe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Definizione in due file separati (.h) e (.cpp)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EA02AB81-BA86-CC03-6D8B-2BC56C6CE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82" y="1962389"/>
            <a:ext cx="5455344" cy="204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3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Partiamo da un esempio…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di 35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E9C769-30F5-5238-652C-DBD531F32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828" y="1882832"/>
            <a:ext cx="3092335" cy="309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rario bianco - OROLOGI di Rexite | Arredinitaly">
            <a:extLst>
              <a:ext uri="{FF2B5EF4-FFF2-40B4-BE49-F238E27FC236}">
                <a16:creationId xmlns:a16="http://schemas.microsoft.com/office/drawing/2014/main" id="{13B8337C-E983-19BE-8511-4E78B7FBE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63" y="1521055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2934096E-B231-E64D-28DC-F727747F9E45}"/>
              </a:ext>
            </a:extLst>
          </p:cNvPr>
          <p:cNvSpPr txBox="1"/>
          <p:nvPr/>
        </p:nvSpPr>
        <p:spPr>
          <a:xfrm>
            <a:off x="3898670" y="5300849"/>
            <a:ext cx="201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Classe «orario»</a:t>
            </a:r>
          </a:p>
        </p:txBody>
      </p:sp>
    </p:spTree>
    <p:extLst>
      <p:ext uri="{BB962C8B-B14F-4D97-AF65-F5344CB8AC3E}">
        <p14:creationId xmlns:p14="http://schemas.microsoft.com/office/powerpoint/2010/main" val="328304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puntatore «this»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71EBCA2-DD64-3D2B-5131-56B7182EE4C9}"/>
              </a:ext>
            </a:extLst>
          </p:cNvPr>
          <p:cNvSpPr txBox="1"/>
          <p:nvPr/>
        </p:nvSpPr>
        <p:spPr>
          <a:xfrm>
            <a:off x="615142" y="1537855"/>
            <a:ext cx="7315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metodi di una classe possiedono un parametro implicito </a:t>
            </a:r>
            <a:r>
              <a:rPr lang="it-IT" u="sng" dirty="0">
                <a:latin typeface="Consolas" panose="020B0609020204030204" pitchFamily="49" charset="0"/>
              </a:rPr>
              <a:t>this</a:t>
            </a:r>
            <a:r>
              <a:rPr lang="it-IT" i="1" dirty="0"/>
              <a:t> </a:t>
            </a:r>
            <a:r>
              <a:rPr lang="it-IT" dirty="0"/>
              <a:t>di puntatore di tipo puntatore ad oggetti della classe stessa. </a:t>
            </a:r>
          </a:p>
          <a:p>
            <a:endParaRPr lang="it-IT" dirty="0"/>
          </a:p>
          <a:p>
            <a:r>
              <a:rPr lang="it-IT" dirty="0"/>
              <a:t>L'esempio più semplice è quello in cui un metodo deve restituire l'oggetto stesso di invocazione: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DB9D878-A16E-B5F3-4610-D1A9F6BD7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314" y="3196517"/>
            <a:ext cx="2478855" cy="262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7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di 35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CF3303-6EC9-CDFB-DF05-BA3795CCB248}"/>
              </a:ext>
            </a:extLst>
          </p:cNvPr>
          <p:cNvSpPr txBox="1"/>
          <p:nvPr/>
        </p:nvSpPr>
        <p:spPr>
          <a:xfrm>
            <a:off x="826661" y="1531725"/>
            <a:ext cx="7315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Sono dei metodi con lo stesso nome della classe e senza tipo di ritorno che vengono invocati automaticamente quando viene dichiarato (e quindi costruito) un oggetto.</a:t>
            </a:r>
          </a:p>
          <a:p>
            <a:endParaRPr lang="it-IT" dirty="0"/>
          </a:p>
          <a:p>
            <a:r>
              <a:rPr lang="it-IT" dirty="0"/>
              <a:t>Ne esistono di vario tipo: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Default</a:t>
            </a:r>
            <a:r>
              <a:rPr lang="it-IT" dirty="0"/>
              <a:t> (costruttore senza parametri)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 in una classe non viene dichiarato esplicitamente alcun costruttore, è automatica mente disponibile il cosiddetto </a:t>
            </a:r>
            <a:r>
              <a:rPr lang="it-IT" b="1" dirty="0"/>
              <a:t>costruttore standard</a:t>
            </a:r>
            <a:r>
              <a:rPr lang="it-IT" dirty="0"/>
              <a:t>.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4A69980-8F12-5BCF-06CB-4E9933EC2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071" y="3759475"/>
            <a:ext cx="1633825" cy="1054638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3C8B602E-0B0F-9C70-2181-5F2E383A5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399" y="3668611"/>
            <a:ext cx="2616107" cy="130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33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2800" dirty="0"/>
              <a:t>Esempio utile: Costruttore di default legale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di 35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6E02E6-6F12-1A94-9EAD-D2680300A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308" y="1882832"/>
            <a:ext cx="3092335" cy="309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1B2C9AA-5A39-AE1A-1E0F-E55F9EFC9619}"/>
              </a:ext>
            </a:extLst>
          </p:cNvPr>
          <p:cNvSpPr txBox="1"/>
          <p:nvPr/>
        </p:nvSpPr>
        <p:spPr>
          <a:xfrm>
            <a:off x="3555980" y="5205222"/>
            <a:ext cx="4399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Andiamo al codice…</a:t>
            </a:r>
          </a:p>
        </p:txBody>
      </p:sp>
    </p:spTree>
    <p:extLst>
      <p:ext uri="{BB962C8B-B14F-4D97-AF65-F5344CB8AC3E}">
        <p14:creationId xmlns:p14="http://schemas.microsoft.com/office/powerpoint/2010/main" val="183230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094D2C-2C58-27DB-8836-62C5F689C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FC0F31B-BCEA-FE98-0DBD-53D618ED7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di 35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CF3303-6EC9-CDFB-DF05-BA3795CCB248}"/>
              </a:ext>
            </a:extLst>
          </p:cNvPr>
          <p:cNvSpPr txBox="1"/>
          <p:nvPr/>
        </p:nvSpPr>
        <p:spPr>
          <a:xfrm>
            <a:off x="615142" y="1537855"/>
            <a:ext cx="7315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 costruttori possono essere utilizzati come: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convertitori di tipo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assegnare valori a seconda del numero di parametri (</a:t>
            </a:r>
            <a:r>
              <a:rPr lang="it-IT" b="1" dirty="0"/>
              <a:t>overloading</a:t>
            </a:r>
            <a:r>
              <a:rPr lang="it-IT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BD64A8D-37AF-1F5D-8DD0-B78E7170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651" y="2412626"/>
            <a:ext cx="3032698" cy="1506752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C69836CC-7F98-66A4-6B5E-CBA6E3E8D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036" y="4462061"/>
            <a:ext cx="2561927" cy="120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034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0</TotalTime>
  <Words>931</Words>
  <Application>Microsoft Office PowerPoint</Application>
  <PresentationFormat>Presentazione su schermo (4:3)</PresentationFormat>
  <Paragraphs>229</Paragraphs>
  <Slides>36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Consolas</vt:lpstr>
      <vt:lpstr>Tema di Office</vt:lpstr>
      <vt:lpstr>Tutorato 1</vt:lpstr>
      <vt:lpstr>Le classi</vt:lpstr>
      <vt:lpstr>Namespace</vt:lpstr>
      <vt:lpstr>Modularizzazione</vt:lpstr>
      <vt:lpstr>Partiamo da un esempio…</vt:lpstr>
      <vt:lpstr>Il puntatore «this»</vt:lpstr>
      <vt:lpstr>Costruttori</vt:lpstr>
      <vt:lpstr>Esempio utile: Costruttore di default legale</vt:lpstr>
      <vt:lpstr>Costruttori</vt:lpstr>
      <vt:lpstr>Costruttori</vt:lpstr>
      <vt:lpstr>Costruttori</vt:lpstr>
      <vt:lpstr>Costruttori</vt:lpstr>
      <vt:lpstr>La keyword «const»</vt:lpstr>
      <vt:lpstr>Const correctness</vt:lpstr>
      <vt:lpstr>Implicazioni</vt:lpstr>
      <vt:lpstr>Esercizio 1: Cosa stampa (1)</vt:lpstr>
      <vt:lpstr>Esercizio 1: Soluzione</vt:lpstr>
      <vt:lpstr>Esercizio 2: Cosa stampa (2)</vt:lpstr>
      <vt:lpstr>Esercizio 2: Soluzione</vt:lpstr>
      <vt:lpstr>La keyword «static»</vt:lpstr>
      <vt:lpstr>La keyword «static»</vt:lpstr>
      <vt:lpstr>Costruttore di copia</vt:lpstr>
      <vt:lpstr>Operatore di assegnazione</vt:lpstr>
      <vt:lpstr>Differenza tra copia e assegnazione</vt:lpstr>
      <vt:lpstr>Ottimizzazione del compilatore</vt:lpstr>
      <vt:lpstr>Esempio 2: Cosa stampa (3)</vt:lpstr>
      <vt:lpstr>Esempio 2: Soluzione</vt:lpstr>
      <vt:lpstr>Esercizio 3: Cosa stampa (4)</vt:lpstr>
      <vt:lpstr>Esercizio 3: Soluzione</vt:lpstr>
      <vt:lpstr>Overloading degli operatori</vt:lpstr>
      <vt:lpstr>Overloading degli operatori</vt:lpstr>
      <vt:lpstr>Overloading degli operatori</vt:lpstr>
      <vt:lpstr>Overloading degli operatori</vt:lpstr>
      <vt:lpstr>Esercizio 4: Cosa stampa (4)</vt:lpstr>
      <vt:lpstr>Esercizio 4: Soluzione</vt:lpstr>
      <vt:lpstr>Accesso al materiale di tutorato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Tutorato 1</dc:title>
  <dc:creator>Rovesti Gabriel</dc:creator>
  <cp:lastModifiedBy>Rovesti Gabriel</cp:lastModifiedBy>
  <cp:revision>40</cp:revision>
  <dcterms:created xsi:type="dcterms:W3CDTF">2023-10-16T19:00:43Z</dcterms:created>
  <dcterms:modified xsi:type="dcterms:W3CDTF">2023-10-25T08:30:09Z</dcterms:modified>
</cp:coreProperties>
</file>