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256" r:id="rId2"/>
    <p:sldId id="259" r:id="rId3"/>
    <p:sldId id="260" r:id="rId4"/>
    <p:sldId id="29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94" r:id="rId16"/>
    <p:sldId id="296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9" r:id="rId29"/>
    <p:sldId id="283" r:id="rId30"/>
    <p:sldId id="284" r:id="rId31"/>
    <p:sldId id="285" r:id="rId32"/>
    <p:sldId id="287" r:id="rId33"/>
    <p:sldId id="286" r:id="rId34"/>
    <p:sldId id="288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6247" autoAdjust="0"/>
  </p:normalViewPr>
  <p:slideViewPr>
    <p:cSldViewPr snapToGrid="0">
      <p:cViewPr varScale="1">
        <p:scale>
          <a:sx n="78" d="100"/>
          <a:sy n="78" d="100"/>
        </p:scale>
        <p:origin x="1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25643"/>
            <a:ext cx="7772400" cy="2208053"/>
          </a:xfrm>
        </p:spPr>
        <p:txBody>
          <a:bodyPr/>
          <a:lstStyle/>
          <a:p>
            <a:r>
              <a:rPr lang="en-US" dirty="0"/>
              <a:t>Tutorato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612750"/>
            <a:ext cx="6858000" cy="1115304"/>
          </a:xfrm>
        </p:spPr>
        <p:txBody>
          <a:bodyPr/>
          <a:lstStyle/>
          <a:p>
            <a:r>
              <a:rPr lang="en-US" dirty="0"/>
              <a:t>15/11/2023</a:t>
            </a:r>
          </a:p>
          <a:p>
            <a:r>
              <a:rPr lang="en-US" dirty="0"/>
              <a:t>Programmazione ad Oggetti – 2023-2024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BA7A-785A-42E4-A1CB-C23C2FD41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130" y="4176625"/>
            <a:ext cx="2539736" cy="319691"/>
          </a:xfrm>
        </p:spPr>
        <p:txBody>
          <a:bodyPr/>
          <a:lstStyle/>
          <a:p>
            <a:r>
              <a:rPr lang="en-US" dirty="0"/>
              <a:t>Gabriel Rovesti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1EE7F-A03E-4BD1-826F-FF83DF5A31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2103389 – LM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/>
          <a:lstStyle/>
          <a:p>
            <a:r>
              <a:rPr lang="it-IT" dirty="0"/>
              <a:t>Metodi di template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10</a:t>
            </a:fld>
            <a:r>
              <a:rPr lang="en-US" dirty="0"/>
              <a:t> di 37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BAE612B-C259-F860-0B86-26CB2DC7602E}"/>
              </a:ext>
            </a:extLst>
          </p:cNvPr>
          <p:cNvSpPr txBox="1"/>
          <p:nvPr/>
        </p:nvSpPr>
        <p:spPr>
          <a:xfrm>
            <a:off x="596543" y="1325435"/>
            <a:ext cx="80816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metodi di template possono essere </a:t>
            </a:r>
            <a:r>
              <a:rPr lang="it-IT" i="1" dirty="0"/>
              <a:t>inline</a:t>
            </a:r>
            <a:r>
              <a:rPr lang="it-IT" dirty="0"/>
              <a:t> (sx) oppure </a:t>
            </a:r>
            <a:r>
              <a:rPr lang="it-IT" i="1" dirty="0"/>
              <a:t>definiti esternamente </a:t>
            </a:r>
            <a:r>
              <a:rPr lang="it-IT" dirty="0"/>
              <a:t>(dx).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Vengono usati se e solo se il programma usa effettivamente quei metodi 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ABD25C4D-1D7C-D6A0-4169-1CC24E63A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27" y="1891759"/>
            <a:ext cx="4427174" cy="3463612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4B97F421-374D-20C1-BA08-E31142A3A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367" y="2484038"/>
            <a:ext cx="2522439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1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/>
          <a:lstStyle/>
          <a:p>
            <a:r>
              <a:rPr lang="it-IT" dirty="0"/>
              <a:t>Friend e template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11</a:t>
            </a:fld>
            <a:r>
              <a:rPr lang="en-US" dirty="0"/>
              <a:t> di 37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BAE612B-C259-F860-0B86-26CB2DC7602E}"/>
              </a:ext>
            </a:extLst>
          </p:cNvPr>
          <p:cNvSpPr txBox="1"/>
          <p:nvPr/>
        </p:nvSpPr>
        <p:spPr>
          <a:xfrm>
            <a:off x="665555" y="1644613"/>
            <a:ext cx="80816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Friend di una classe/funzione </a:t>
            </a:r>
            <a:r>
              <a:rPr lang="it-IT" u="sng" dirty="0"/>
              <a:t>non template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Non fa parte dello stesso template, lo dichiaro amico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Diventa amico di tutte le istanze del template di classe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Friend di un template di classe C /funzione </a:t>
            </a:r>
            <a:r>
              <a:rPr lang="it-IT" u="sng" dirty="0"/>
              <a:t>associato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Contiene alcuni parametri del template 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Diventa amico della sola istanza (classe/funzione) associata al template C</a:t>
            </a:r>
          </a:p>
          <a:p>
            <a:pPr lvl="1"/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Friend di un template di classe C /funzione </a:t>
            </a:r>
            <a:r>
              <a:rPr lang="it-IT" u="sng" dirty="0"/>
              <a:t>non associato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I template contengono tra di loro parametri diversi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Non supportano dichiarazioni friend</a:t>
            </a:r>
          </a:p>
          <a:p>
            <a:pPr lvl="1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4038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/>
          <a:lstStyle/>
          <a:p>
            <a:r>
              <a:rPr lang="it-IT" dirty="0"/>
              <a:t>Friend e template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12</a:t>
            </a:fld>
            <a:r>
              <a:rPr lang="en-US" dirty="0"/>
              <a:t> di 37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16184C6-9B15-7339-654A-89333B4F5104}"/>
              </a:ext>
            </a:extLst>
          </p:cNvPr>
          <p:cNvSpPr txBox="1"/>
          <p:nvPr/>
        </p:nvSpPr>
        <p:spPr>
          <a:xfrm>
            <a:off x="596543" y="1325435"/>
            <a:ext cx="80816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Caso particolare: operatore di stampa</a:t>
            </a:r>
          </a:p>
          <a:p>
            <a:endParaRPr lang="it-IT" dirty="0"/>
          </a:p>
          <a:p>
            <a:r>
              <a:rPr lang="it-IT" dirty="0"/>
              <a:t>Viene definito come template di funzione esterna per accedere ai campi privati.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Per fare ciò, occorre dichiararlo </a:t>
            </a:r>
            <a:r>
              <a:rPr lang="it-IT" i="1" dirty="0"/>
              <a:t>friend </a:t>
            </a:r>
            <a:r>
              <a:rPr lang="it-IT" dirty="0"/>
              <a:t>nelle classi interessate:</a:t>
            </a:r>
          </a:p>
          <a:p>
            <a:endParaRPr lang="it-IT" i="1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6BCC857-4E36-9C54-7FB8-BF6C8A146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54" y="2231520"/>
            <a:ext cx="5869044" cy="239496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94DAE44-4926-F816-E839-EBA0E648A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182" y="5345996"/>
            <a:ext cx="5929636" cy="69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10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/>
          <a:lstStyle/>
          <a:p>
            <a:r>
              <a:rPr lang="it-IT" dirty="0"/>
              <a:t>Esercizio 1: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13</a:t>
            </a:fld>
            <a:r>
              <a:rPr lang="en-US" dirty="0"/>
              <a:t> di 37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8735252-694A-2F22-BAEA-93EE3BB6C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886" y="1403377"/>
            <a:ext cx="3772227" cy="46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51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/>
          <a:lstStyle/>
          <a:p>
            <a:r>
              <a:rPr lang="it-IT" dirty="0"/>
              <a:t>Esercizio 1: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14</a:t>
            </a:fld>
            <a:r>
              <a:rPr lang="en-US" dirty="0"/>
              <a:t> di 37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B22EE3F-27E6-0852-645D-45046CA0E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032" y="3002222"/>
            <a:ext cx="2103051" cy="103613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B097FDF-7605-AB24-B04C-37D4694C0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62" y="1372117"/>
            <a:ext cx="3772227" cy="46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33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/>
          <a:lstStyle/>
          <a:p>
            <a:r>
              <a:rPr lang="it-IT" dirty="0"/>
              <a:t>Esercizio 2: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15</a:t>
            </a:fld>
            <a:r>
              <a:rPr lang="en-US" dirty="0"/>
              <a:t> di 37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E958690-FABA-6195-C282-3B60D080B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193" y="1727345"/>
            <a:ext cx="2645104" cy="340330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5DAAB97-64F1-7CA6-3996-3187564EB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90" y="1832925"/>
            <a:ext cx="2639492" cy="320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44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/>
          <a:lstStyle/>
          <a:p>
            <a:r>
              <a:rPr lang="it-IT" dirty="0"/>
              <a:t>Esercizio 2: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16</a:t>
            </a:fld>
            <a:r>
              <a:rPr lang="en-US" dirty="0"/>
              <a:t> di 37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E958690-FABA-6195-C282-3B60D080B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118" y="1479242"/>
            <a:ext cx="2480987" cy="319214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5DAAB97-64F1-7CA6-3996-3187564EB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005" y="1479242"/>
            <a:ext cx="2639492" cy="320897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F050B06-C593-9C0E-D471-6363AE907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732" y="4928412"/>
            <a:ext cx="4267570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91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/>
          <a:lstStyle/>
          <a:p>
            <a:r>
              <a:rPr lang="it-IT" dirty="0"/>
              <a:t>Template di classe annidati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17</a:t>
            </a:fld>
            <a:r>
              <a:rPr lang="en-US" dirty="0"/>
              <a:t> di 37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EDE8BE5-9DF9-0156-6868-280966A5C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27" y="1856069"/>
            <a:ext cx="6937500" cy="294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68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Esercizio 3: Compila/Non compila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18</a:t>
            </a:fld>
            <a:r>
              <a:rPr lang="en-US" dirty="0"/>
              <a:t> di 37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7D4834B-46A9-7B7C-7A28-0EF8E9F42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34" y="1676229"/>
            <a:ext cx="2560542" cy="226333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037A48B-C01F-68DD-4D0A-10CE044C9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384" y="1465731"/>
            <a:ext cx="2964437" cy="423708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4C8A280-7A8C-802A-2B53-11505D2F0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521" y="4391269"/>
            <a:ext cx="1920406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01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3: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19</a:t>
            </a:fld>
            <a:r>
              <a:rPr lang="en-US" dirty="0"/>
              <a:t> di 37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7D4834B-46A9-7B7C-7A28-0EF8E9F42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325" y="1710735"/>
            <a:ext cx="2560542" cy="226333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037A48B-C01F-68DD-4D0A-10CE044C9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807" y="1474358"/>
            <a:ext cx="2964437" cy="423708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4C8A280-7A8C-802A-2B53-11505D2F0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521" y="4391269"/>
            <a:ext cx="1920406" cy="183657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38D4D23-B023-F503-0006-E776DA0502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9543" y="4391268"/>
            <a:ext cx="1280271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5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/>
          <a:lstStyle/>
          <a:p>
            <a:r>
              <a:rPr lang="it-IT" dirty="0"/>
              <a:t>Conversioni e casting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</a:t>
            </a:fld>
            <a:r>
              <a:rPr lang="en-US" dirty="0"/>
              <a:t> di 37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BAE612B-C259-F860-0B86-26CB2DC7602E}"/>
              </a:ext>
            </a:extLst>
          </p:cNvPr>
          <p:cNvSpPr txBox="1"/>
          <p:nvPr/>
        </p:nvSpPr>
        <p:spPr>
          <a:xfrm>
            <a:off x="674181" y="1500097"/>
            <a:ext cx="71572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Conversioni «safe» (castless)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Narrow conversion </a:t>
            </a:r>
            <a:r>
              <a:rPr lang="it-IT" dirty="0"/>
              <a:t>(strette)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Wide conversion </a:t>
            </a:r>
            <a:r>
              <a:rPr lang="it-IT" dirty="0"/>
              <a:t>(larghe)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4346DAE-9554-9A49-2E84-5FE04C415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491" y="1830481"/>
            <a:ext cx="1394581" cy="100592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D2322C9-D757-ECDE-E1D0-3294E64B3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326" y="4218355"/>
            <a:ext cx="4814938" cy="138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75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4: Template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20</a:t>
            </a:fld>
            <a:r>
              <a:rPr lang="en-US" dirty="0"/>
              <a:t> di 37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D3754AA-646E-A163-0C3F-7233D5B10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20" y="1918939"/>
            <a:ext cx="5181174" cy="346394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A20FEAF-1F8A-7CC7-54F5-8F44C7D02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357" y="2286813"/>
            <a:ext cx="3353091" cy="27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6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4: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21</a:t>
            </a:fld>
            <a:r>
              <a:rPr lang="en-US" dirty="0"/>
              <a:t> di 37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61DDD05-F52F-F849-FDD1-7BC142E25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41" y="1782937"/>
            <a:ext cx="7346317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83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Contenitori libreria STL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22</a:t>
            </a:fld>
            <a:r>
              <a:rPr lang="en-US" dirty="0"/>
              <a:t> di 37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DC96798-68D0-5AEC-2302-2749225930D9}"/>
              </a:ext>
            </a:extLst>
          </p:cNvPr>
          <p:cNvSpPr txBox="1"/>
          <p:nvPr/>
        </p:nvSpPr>
        <p:spPr>
          <a:xfrm>
            <a:off x="405441" y="2828835"/>
            <a:ext cx="8333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Rappresenta un insieme di classi template (STL = Standard Template Library) in grado di fornire strutture dati, funzioni ed algoritmi. Precisamente contiene: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i="1" dirty="0"/>
              <a:t>Containers</a:t>
            </a:r>
            <a:r>
              <a:rPr lang="it-IT" dirty="0"/>
              <a:t> (contenitori per accesso a classi e dati)</a:t>
            </a:r>
          </a:p>
          <a:p>
            <a:pPr marL="342900" indent="-342900">
              <a:buFont typeface="+mj-lt"/>
              <a:buAutoNum type="arabicPeriod"/>
            </a:pPr>
            <a:r>
              <a:rPr lang="it-IT" i="1" dirty="0"/>
              <a:t>Algorithms</a:t>
            </a:r>
            <a:r>
              <a:rPr lang="it-IT" dirty="0"/>
              <a:t> (algoritmi su insiemi/range di elementi)</a:t>
            </a:r>
          </a:p>
          <a:p>
            <a:pPr marL="342900" indent="-342900">
              <a:buFont typeface="+mj-lt"/>
              <a:buAutoNum type="arabicPeriod"/>
            </a:pPr>
            <a:r>
              <a:rPr lang="it-IT" i="1" dirty="0"/>
              <a:t>Iterators</a:t>
            </a:r>
            <a:r>
              <a:rPr lang="it-IT" dirty="0"/>
              <a:t> (iteratori per lavorare su sequenze di valori)</a:t>
            </a:r>
          </a:p>
          <a:p>
            <a:pPr marL="342900" indent="-342900">
              <a:buFont typeface="+mj-lt"/>
              <a:buAutoNum type="arabicPeriod"/>
            </a:pPr>
            <a:r>
              <a:rPr lang="it-IT" i="1" dirty="0"/>
              <a:t>Functors</a:t>
            </a:r>
            <a:r>
              <a:rPr lang="it-IT" dirty="0"/>
              <a:t> (funtori, lavorano sugli oggetti invocati dalle funzioni per overloading)</a:t>
            </a:r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1DB8BF0-DD20-C5FF-41FB-75F308444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874" y="1633829"/>
            <a:ext cx="6408975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81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Contenitori libreria STL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23</a:t>
            </a:fld>
            <a:r>
              <a:rPr lang="en-US" dirty="0"/>
              <a:t> di 37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1294CF7-5D76-0A97-7686-0FC622C6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414" y="1308903"/>
            <a:ext cx="5385172" cy="483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4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Contenitori libreria STL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24</a:t>
            </a:fld>
            <a:r>
              <a:rPr lang="en-US" dirty="0"/>
              <a:t> di 37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BDD9328-3E65-E594-BBA6-C730AC214818}"/>
              </a:ext>
            </a:extLst>
          </p:cNvPr>
          <p:cNvSpPr txBox="1"/>
          <p:nvPr/>
        </p:nvSpPr>
        <p:spPr>
          <a:xfrm>
            <a:off x="500332" y="1543499"/>
            <a:ext cx="83331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Ogni classe container ha tra i suoi membri i seguenti tipi: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C::value_type </a:t>
            </a:r>
            <a:r>
              <a:rPr lang="it-IT" dirty="0">
                <a:sym typeface="Wingdings" panose="05000000000000000000" pitchFamily="2" charset="2"/>
              </a:rPr>
              <a:t> Tipo degli oggetti memorizzati nel container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C::iterator </a:t>
            </a:r>
            <a:r>
              <a:rPr lang="it-IT" dirty="0">
                <a:sym typeface="Wingdings" panose="05000000000000000000" pitchFamily="2" charset="2"/>
              </a:rPr>
              <a:t> Iteratore sui singoli elementi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C::const_iterator </a:t>
            </a:r>
            <a:r>
              <a:rPr lang="it-IT" dirty="0">
                <a:sym typeface="Wingdings" panose="05000000000000000000" pitchFamily="2" charset="2"/>
              </a:rPr>
              <a:t> Iteratore costante per accedere agli elementi senza modificarli</a:t>
            </a:r>
          </a:p>
          <a:p>
            <a:pPr lvl="1"/>
            <a:endParaRPr lang="it-IT" dirty="0"/>
          </a:p>
          <a:p>
            <a:r>
              <a:rPr lang="it-IT" dirty="0"/>
              <a:t>Ogni classe container ha tra i suoi membri i seguenti costruttori: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C(const C&amp;): </a:t>
            </a:r>
            <a:r>
              <a:rPr lang="it-IT" dirty="0"/>
              <a:t>ridefinizione del costruttore di copia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~C(): </a:t>
            </a:r>
            <a:r>
              <a:rPr lang="it-IT" dirty="0"/>
              <a:t>ridefinizione del distruttore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C&amp; operator= : </a:t>
            </a:r>
            <a:r>
              <a:rPr lang="it-IT" dirty="0"/>
              <a:t>ridefinizione dell’operatore di assegnazione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Ogni classe container ha tra i suoi membri i seguenti metodi: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size_type size(): </a:t>
            </a:r>
            <a:r>
              <a:rPr lang="it-IT" dirty="0"/>
              <a:t>dimensione del contenitore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empty(): </a:t>
            </a:r>
            <a:r>
              <a:rPr lang="it-IT" dirty="0"/>
              <a:t>controllo se vuoto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size_type max_size(): </a:t>
            </a:r>
            <a:r>
              <a:rPr lang="it-IT" dirty="0"/>
              <a:t>massima dimensione del contenitore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9174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Contenitori libreria STL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25</a:t>
            </a:fld>
            <a:r>
              <a:rPr lang="en-US" dirty="0"/>
              <a:t> di 37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BDD9328-3E65-E594-BBA6-C730AC214818}"/>
              </a:ext>
            </a:extLst>
          </p:cNvPr>
          <p:cNvSpPr txBox="1"/>
          <p:nvPr/>
        </p:nvSpPr>
        <p:spPr>
          <a:xfrm>
            <a:off x="465827" y="1375008"/>
            <a:ext cx="467767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Alcuni esempi di classi comuni: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Contenitori di sequenza (hanno un ordine, cioè hanno front e back)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</a:p>
          <a:p>
            <a:pPr lvl="1"/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Contenitori associativi (non più con un ordine, ma hanno associazioni uniche tra gli elementi)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multiset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multimap</a:t>
            </a:r>
          </a:p>
          <a:p>
            <a:pPr lvl="1"/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più semplice e il più efficiente è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it-I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F48318A-692B-F52A-4D8D-CB5C70CCFC82}"/>
              </a:ext>
            </a:extLst>
          </p:cNvPr>
          <p:cNvSpPr txBox="1"/>
          <p:nvPr/>
        </p:nvSpPr>
        <p:spPr>
          <a:xfrm>
            <a:off x="5437045" y="2975208"/>
            <a:ext cx="37069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Contenitori adapters (adattano il tipo di dato sottostante ad un diverso tipo di funzionalità)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0338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26</a:t>
            </a:fld>
            <a:r>
              <a:rPr lang="en-US" dirty="0"/>
              <a:t> di 37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BDD9328-3E65-E594-BBA6-C730AC214818}"/>
              </a:ext>
            </a:extLst>
          </p:cNvPr>
          <p:cNvSpPr txBox="1"/>
          <p:nvPr/>
        </p:nvSpPr>
        <p:spPr>
          <a:xfrm>
            <a:off x="314864" y="1881019"/>
            <a:ext cx="85142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Caratteristiche di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it-I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Contenitore di sequenza che supporta l’accesso casuale agli elementi (tempo O(1))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Inserimento e rimozione in coda in tempo ammortizzato costante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Inserimento e rimozione arbitraria in tempo </a:t>
            </a:r>
            <a:r>
              <a:rPr lang="it-IT" i="1" dirty="0"/>
              <a:t>lineare ammortizzato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Capacità di un vector dinamicamente variabile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Gestione della memoria automatica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C590FF5-8E5D-6519-D6A0-C8106B2B8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712" y="4096139"/>
            <a:ext cx="2755423" cy="18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90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27</a:t>
            </a:fld>
            <a:r>
              <a:rPr lang="en-US" dirty="0"/>
              <a:t> di 37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54204E3-1287-24A6-4C07-F5F1DEE92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213" y="1652811"/>
            <a:ext cx="3250631" cy="212881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60D0D3C-EE6D-052D-4A27-8DF040C42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217" y="4076955"/>
            <a:ext cx="5797817" cy="169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73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</p:spPr>
        <p:txBody>
          <a:bodyPr>
            <a:noAutofit/>
          </a:bodyPr>
          <a:lstStyle/>
          <a:p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28</a:t>
            </a:fld>
            <a:r>
              <a:rPr lang="en-US" dirty="0"/>
              <a:t> di 37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C5DF72A-AB96-D8C5-C33E-1FE9D86AA92B}"/>
              </a:ext>
            </a:extLst>
          </p:cNvPr>
          <p:cNvSpPr txBox="1"/>
          <p:nvPr/>
        </p:nvSpPr>
        <p:spPr>
          <a:xfrm>
            <a:off x="405441" y="1404659"/>
            <a:ext cx="83331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Utilizzati per attraversare i container…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but keep in mind the const-correctness!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1026" name="Picture 2" descr="C++ Iterators">
            <a:extLst>
              <a:ext uri="{FF2B5EF4-FFF2-40B4-BE49-F238E27FC236}">
                <a16:creationId xmlns:a16="http://schemas.microsoft.com/office/drawing/2014/main" id="{EB486867-8440-0B01-5A19-8FB2F70E0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984" y="1988244"/>
            <a:ext cx="622935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395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</p:spPr>
        <p:txBody>
          <a:bodyPr>
            <a:noAutofit/>
          </a:bodyPr>
          <a:lstStyle/>
          <a:p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it-IT" sz="3200" dirty="0"/>
              <a:t> vs 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29</a:t>
            </a:fld>
            <a:r>
              <a:rPr lang="en-US" dirty="0"/>
              <a:t> di 37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C5DF72A-AB96-D8C5-C33E-1FE9D86AA92B}"/>
              </a:ext>
            </a:extLst>
          </p:cNvPr>
          <p:cNvSpPr txBox="1"/>
          <p:nvPr/>
        </p:nvSpPr>
        <p:spPr>
          <a:xfrm>
            <a:off x="405441" y="1404659"/>
            <a:ext cx="83331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Caratteristiche di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it-IT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Sono utilizzati per attraversare una sequenza e possono essere utilizzati per leggere o scrivere i valori degli elementi. </a:t>
            </a:r>
          </a:p>
          <a:p>
            <a:pPr lvl="1"/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Non sono costanti, il che significa che è possibile modificarli o utilizzarli per modificare gli elementi nella sequenza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Caratteristiche di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  <a:r>
              <a:rPr lang="it-IT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Sono utilizzati per attraversare una sequenza, ma sono costanti e non è possibile utilizzarli per modificare gli elementi nella sequenza. </a:t>
            </a:r>
          </a:p>
          <a:p>
            <a:pPr lvl="1"/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Tuttavia, possono essere utilizzati per leggere il valore degli elementi in modo sicuro. Questo è utile quando si desidera assicurarsi che la sequenza rimanga invariata durante l'iterazione.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734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/>
          <a:lstStyle/>
          <a:p>
            <a:r>
              <a:rPr lang="it-IT" dirty="0"/>
              <a:t>Conversioni e casting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</a:t>
            </a:fld>
            <a:r>
              <a:rPr lang="en-US" dirty="0"/>
              <a:t> di 37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BAE612B-C259-F860-0B86-26CB2DC7602E}"/>
              </a:ext>
            </a:extLst>
          </p:cNvPr>
          <p:cNvSpPr txBox="1"/>
          <p:nvPr/>
        </p:nvSpPr>
        <p:spPr>
          <a:xfrm>
            <a:off x="634703" y="1314448"/>
            <a:ext cx="80816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Converte </a:t>
            </a:r>
            <a:r>
              <a:rPr lang="it-IT" i="1" dirty="0"/>
              <a:t>staticamente </a:t>
            </a:r>
            <a:r>
              <a:rPr lang="it-IT" dirty="0"/>
              <a:t>i tipi (non controlla a tempo di esecuzione - runtime) tra loro compatibili (preservando l’indirizzo di memoria). Questo può avvenire in senso </a:t>
            </a:r>
            <a:r>
              <a:rPr lang="it-IT" i="1" dirty="0"/>
              <a:t>narrow/wide.</a:t>
            </a:r>
          </a:p>
          <a:p>
            <a:endParaRPr lang="it-IT" i="1" dirty="0"/>
          </a:p>
          <a:p>
            <a:endParaRPr lang="it-IT" i="1" dirty="0"/>
          </a:p>
          <a:p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const_cast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Rimuove il </a:t>
            </a:r>
            <a:r>
              <a:rPr lang="it-IT" i="1" dirty="0"/>
              <a:t>const</a:t>
            </a:r>
            <a:r>
              <a:rPr lang="it-IT" dirty="0"/>
              <a:t> da riferimenti o puntatori che si riferiscono ad oggetti non costanti</a:t>
            </a:r>
            <a:endParaRPr lang="it-IT" i="1" dirty="0"/>
          </a:p>
          <a:p>
            <a:endParaRPr lang="it-IT" i="1" dirty="0"/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14B243D-5723-5ECE-4C9A-B41F2231F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725" y="2670011"/>
            <a:ext cx="2929266" cy="88805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4FC0440-FFF5-F83E-DD03-1DCF36291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103" y="4471468"/>
            <a:ext cx="5057793" cy="16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50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Operazioni di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30</a:t>
            </a:fld>
            <a:r>
              <a:rPr lang="en-US" dirty="0"/>
              <a:t> di 37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C5DF72A-AB96-D8C5-C33E-1FE9D86AA92B}"/>
              </a:ext>
            </a:extLst>
          </p:cNvPr>
          <p:cNvSpPr txBox="1"/>
          <p:nvPr/>
        </p:nvSpPr>
        <p:spPr>
          <a:xfrm>
            <a:off x="405441" y="1370971"/>
            <a:ext cx="83331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Sono bidirezionali e agiscono su determinate posizioni del vettore. Quali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begin() </a:t>
            </a:r>
            <a:r>
              <a:rPr lang="it-IT" dirty="0"/>
              <a:t>– accesso al primo elemento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end() </a:t>
            </a:r>
            <a:r>
              <a:rPr lang="it-IT" dirty="0"/>
              <a:t>– accesso all’ultimo elemento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 sono alcuni altri metodi di inserimento e di rimozione: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insert() </a:t>
            </a:r>
            <a:r>
              <a:rPr lang="it-IT" dirty="0"/>
              <a:t>– inserimento in una posizione precisa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/>
              <a:t>Può risultare inefficiente e dipende dall’implementazione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/>
              <a:t>Generalmente, tutti gli elementi </a:t>
            </a:r>
            <a:r>
              <a:rPr lang="it-IT" i="1" dirty="0"/>
              <a:t>past the end </a:t>
            </a:r>
            <a:r>
              <a:rPr lang="it-IT" dirty="0"/>
              <a:t>(dopo la fine)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push_front() </a:t>
            </a:r>
            <a:r>
              <a:rPr lang="it-IT" dirty="0"/>
              <a:t>– inserimento davanti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push_back() </a:t>
            </a:r>
            <a:r>
              <a:rPr lang="it-IT" dirty="0"/>
              <a:t>– inserimento dietro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pop_front() </a:t>
            </a:r>
            <a:r>
              <a:rPr lang="it-IT" dirty="0"/>
              <a:t>– rimozione primo elemento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pop_back() </a:t>
            </a:r>
            <a:r>
              <a:rPr lang="it-IT" dirty="0"/>
              <a:t>– rimozione ultimo elemento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erase() </a:t>
            </a:r>
            <a:r>
              <a:rPr lang="it-IT" dirty="0"/>
              <a:t>– rimozione in una posizione precisa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  <a:r>
              <a:rPr lang="it-IT" dirty="0"/>
              <a:t> –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/>
              <a:t>cancellazione dall’inizio alla fine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870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Altri: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31</a:t>
            </a:fld>
            <a:r>
              <a:rPr lang="en-US" dirty="0"/>
              <a:t> di 37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C5DF72A-AB96-D8C5-C33E-1FE9D86AA92B}"/>
              </a:ext>
            </a:extLst>
          </p:cNvPr>
          <p:cNvSpPr txBox="1"/>
          <p:nvPr/>
        </p:nvSpPr>
        <p:spPr>
          <a:xfrm>
            <a:off x="405440" y="1350219"/>
            <a:ext cx="83331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È implementata come </a:t>
            </a:r>
            <a:r>
              <a:rPr lang="it-IT" i="1" dirty="0"/>
              <a:t>doubly-linked list</a:t>
            </a:r>
            <a:r>
              <a:rPr lang="it-IT" dirty="0"/>
              <a:t> (lista doppiamente collegata, ogni nodo punta al precedente e al successivo)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Contenitore sequenza che supporta inserimento/rimozione di elementi all’inizio/alla metà/alla fine della lista in tempo costante</a:t>
            </a:r>
          </a:p>
          <a:p>
            <a:pPr lvl="1"/>
            <a:endParaRPr lang="it-IT" dirty="0"/>
          </a:p>
          <a:p>
            <a:r>
              <a:rPr lang="it-IT" dirty="0"/>
              <a:t>Conseguenze: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Inserimento e rimozione più efficienti di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</a:p>
          <a:p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Accesso agli elementi meno efficiente di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it-IT" dirty="0"/>
              <a:t> (devo sempre percorrere la lista dall’inizio alla fine)</a:t>
            </a:r>
          </a:p>
          <a:p>
            <a:endParaRPr lang="it-IT" dirty="0"/>
          </a:p>
          <a:p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3074" name="Picture 2" descr="std::list | C++ Data Structures and Algorithm Design Principles">
            <a:extLst>
              <a:ext uri="{FF2B5EF4-FFF2-40B4-BE49-F238E27FC236}">
                <a16:creationId xmlns:a16="http://schemas.microsoft.com/office/drawing/2014/main" id="{99C7BACF-1A99-541B-7F90-B9C536F0D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706420"/>
            <a:ext cx="4619625" cy="144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48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it-IT" dirty="0">
                <a:latin typeface="+mn-lt"/>
                <a:cs typeface="Courier New" panose="02070309020205020404" pitchFamily="49" charset="0"/>
              </a:rPr>
              <a:t>vs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vector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32</a:t>
            </a:fld>
            <a:r>
              <a:rPr lang="en-US" dirty="0"/>
              <a:t> di 37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D68E248-9606-2CF5-F159-AEDC1569C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37" y="1322574"/>
            <a:ext cx="8382726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39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>
                <a:cs typeface="Courier New" panose="02070309020205020404" pitchFamily="49" charset="0"/>
              </a:rPr>
              <a:t>Where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vector </a:t>
            </a:r>
            <a:r>
              <a:rPr lang="it-IT" dirty="0">
                <a:cs typeface="Courier New" panose="02070309020205020404" pitchFamily="49" charset="0"/>
              </a:rPr>
              <a:t>wins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33</a:t>
            </a:fld>
            <a:r>
              <a:rPr lang="en-US" dirty="0"/>
              <a:t> di 37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713935E-60A1-3933-CBBE-D900F36CC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2" y="1364261"/>
            <a:ext cx="4475664" cy="232332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0896EDC-D3DA-CEE4-A03E-5FFF2D247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772" y="1395871"/>
            <a:ext cx="4070234" cy="233180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9458A54-9483-3CBC-FE52-CCE18D4AE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2503" y="3849714"/>
            <a:ext cx="3766538" cy="216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31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>
                <a:cs typeface="Courier New" panose="02070309020205020404" pitchFamily="49" charset="0"/>
              </a:rPr>
              <a:t>Where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list </a:t>
            </a:r>
            <a:r>
              <a:rPr lang="it-IT" dirty="0">
                <a:cs typeface="Courier New" panose="02070309020205020404" pitchFamily="49" charset="0"/>
              </a:rPr>
              <a:t>wins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34</a:t>
            </a:fld>
            <a:r>
              <a:rPr lang="en-US" dirty="0"/>
              <a:t> di 37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F77E76E-4859-E698-1256-EA5FCEAF2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63" y="1467484"/>
            <a:ext cx="3792915" cy="226019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8080416-61A4-203F-5631-A5704F029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972" y="1560812"/>
            <a:ext cx="4008107" cy="209385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13A8033-72CA-98ED-6070-49465D40F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9931" y="3859559"/>
            <a:ext cx="3792916" cy="2290587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9B28CDC-5E60-9107-BF80-0B3ADDA483D8}"/>
              </a:ext>
            </a:extLst>
          </p:cNvPr>
          <p:cNvSpPr txBox="1"/>
          <p:nvPr/>
        </p:nvSpPr>
        <p:spPr>
          <a:xfrm>
            <a:off x="5882640" y="1242060"/>
            <a:ext cx="23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Note: random insert</a:t>
            </a:r>
          </a:p>
        </p:txBody>
      </p:sp>
    </p:spTree>
    <p:extLst>
      <p:ext uri="{BB962C8B-B14F-4D97-AF65-F5344CB8AC3E}">
        <p14:creationId xmlns:p14="http://schemas.microsoft.com/office/powerpoint/2010/main" val="1974416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>
                <a:cs typeface="Courier New" panose="02070309020205020404" pitchFamily="49" charset="0"/>
              </a:rPr>
              <a:t>Algoritmi in STL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35</a:t>
            </a:fld>
            <a:r>
              <a:rPr lang="en-US" dirty="0"/>
              <a:t> di 37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80A0A6C-7C9B-12BF-4397-6AD4BCB07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82" y="2493198"/>
            <a:ext cx="7845778" cy="239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73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>
                <a:cs typeface="Courier New" panose="02070309020205020404" pitchFamily="49" charset="0"/>
              </a:rPr>
              <a:t>Algoritmi in STL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36</a:t>
            </a:fld>
            <a:r>
              <a:rPr lang="en-US" dirty="0"/>
              <a:t> di 37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C8F89A3-9904-D7E0-190E-4AEB78DF5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277" y="1672421"/>
            <a:ext cx="6287045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98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>
                <a:cs typeface="Courier New" panose="02070309020205020404" pitchFamily="49" charset="0"/>
              </a:rPr>
              <a:t>Esercizio 5: Modellazione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37</a:t>
            </a:fld>
            <a:r>
              <a:rPr lang="en-US" dirty="0"/>
              <a:t> di 37</a:t>
            </a:r>
          </a:p>
        </p:txBody>
      </p:sp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C8E201EC-2E55-2D78-5B9B-4CCCA559C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0" y="2007747"/>
            <a:ext cx="8306520" cy="28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/>
          <a:lstStyle/>
          <a:p>
            <a:r>
              <a:rPr lang="it-IT" dirty="0"/>
              <a:t>Conversioni e casting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4</a:t>
            </a:fld>
            <a:r>
              <a:rPr lang="en-US" dirty="0"/>
              <a:t> di 37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BAE612B-C259-F860-0B86-26CB2DC7602E}"/>
              </a:ext>
            </a:extLst>
          </p:cNvPr>
          <p:cNvSpPr txBox="1"/>
          <p:nvPr/>
        </p:nvSpPr>
        <p:spPr>
          <a:xfrm>
            <a:off x="691434" y="1305341"/>
            <a:ext cx="80816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Forza conversioni tra tipi non correlati, dimenticando il tipo originale e forzando verso il nuovo tipo (</a:t>
            </a:r>
            <a:r>
              <a:rPr lang="it-IT" i="1" dirty="0"/>
              <a:t>reinterpretando a prescindere il suo valore</a:t>
            </a:r>
            <a:r>
              <a:rPr lang="it-IT" dirty="0"/>
              <a:t>)</a:t>
            </a:r>
            <a:endParaRPr lang="it-IT" i="1" dirty="0"/>
          </a:p>
          <a:p>
            <a:endParaRPr lang="it-IT" i="1" dirty="0"/>
          </a:p>
          <a:p>
            <a:endParaRPr lang="it-IT" i="1" dirty="0"/>
          </a:p>
          <a:p>
            <a:endParaRPr lang="it-IT" i="1" dirty="0"/>
          </a:p>
          <a:p>
            <a:endParaRPr lang="it-IT" i="1" dirty="0"/>
          </a:p>
          <a:p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dynamic_cast </a:t>
            </a:r>
            <a:r>
              <a:rPr lang="it-IT" b="1" dirty="0"/>
              <a:t>(lo vedremo!)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Usato per i tipi </a:t>
            </a:r>
            <a:r>
              <a:rPr lang="it-IT" i="1" dirty="0"/>
              <a:t>polimorfi </a:t>
            </a:r>
            <a:r>
              <a:rPr lang="it-IT" dirty="0"/>
              <a:t>(cambiano forma a seconda del contesto = ereditarietà), usati di solito per convertire «verso il basso» in gerarchia o sullo stesso livello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BF73469-E47C-5514-FC54-B4214B949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030" y="2561675"/>
            <a:ext cx="3383895" cy="107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7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/>
          <a:lstStyle/>
          <a:p>
            <a:r>
              <a:rPr lang="it-IT" dirty="0"/>
              <a:t>Template: definizioni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5</a:t>
            </a:fld>
            <a:r>
              <a:rPr lang="en-US" dirty="0"/>
              <a:t> di 37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BAE612B-C259-F860-0B86-26CB2DC7602E}"/>
              </a:ext>
            </a:extLst>
          </p:cNvPr>
          <p:cNvSpPr txBox="1"/>
          <p:nvPr/>
        </p:nvSpPr>
        <p:spPr>
          <a:xfrm>
            <a:off x="596543" y="1219077"/>
            <a:ext cx="80816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Descrizione di un metodo (o modello) per generare istanze di una funzione che non dipendono dal tipo di argomento. </a:t>
            </a:r>
          </a:p>
          <a:p>
            <a:endParaRPr lang="it-IT" dirty="0"/>
          </a:p>
          <a:p>
            <a:r>
              <a:rPr lang="it-IT" dirty="0"/>
              <a:t>Essenzialmente, modella il tipo sottostante a prescindere dal suo valore, sostituendo il tipo (</a:t>
            </a:r>
            <a:r>
              <a:rPr lang="it-IT" i="1" dirty="0"/>
              <a:t>typename</a:t>
            </a:r>
            <a:r>
              <a:rPr lang="it-IT" dirty="0"/>
              <a:t>) con la classe desiderata 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7AD2870-5EEE-9C00-F4AD-2EF6D72D9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891" y="2759569"/>
            <a:ext cx="3810217" cy="34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4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/>
          <a:lstStyle/>
          <a:p>
            <a:r>
              <a:rPr lang="it-IT" dirty="0"/>
              <a:t>Template: definizioni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6</a:t>
            </a:fld>
            <a:r>
              <a:rPr lang="en-US" dirty="0"/>
              <a:t> di 37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BAE612B-C259-F860-0B86-26CB2DC7602E}"/>
              </a:ext>
            </a:extLst>
          </p:cNvPr>
          <p:cNvSpPr txBox="1"/>
          <p:nvPr/>
        </p:nvSpPr>
        <p:spPr>
          <a:xfrm>
            <a:off x="596543" y="1219077"/>
            <a:ext cx="80816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template </a:t>
            </a:r>
            <a:r>
              <a:rPr lang="it-IT" i="1" dirty="0"/>
              <a:t>deducono</a:t>
            </a:r>
            <a:r>
              <a:rPr lang="it-IT" dirty="0"/>
              <a:t> il tipo di argomenti esaminando tutti i parametri attuali passati al template da sinistra verso destra (e deve essere esattamente lo stesso).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La costruzione per parametri è detta </a:t>
            </a:r>
            <a:r>
              <a:rPr lang="it-IT" i="1" dirty="0"/>
              <a:t>istanziazione del template</a:t>
            </a:r>
            <a:r>
              <a:rPr lang="it-IT" dirty="0"/>
              <a:t>. </a:t>
            </a:r>
          </a:p>
          <a:p>
            <a:r>
              <a:rPr lang="it-IT" dirty="0"/>
              <a:t>Essa può essere implicita (esempio sopra, non specifico i tipi e vengono dedotti) oppure esplicita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9F6C243-1C87-01AC-1A8E-4CD3DBC72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009" y="1957344"/>
            <a:ext cx="3759477" cy="166220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8746891-9A4F-992F-543F-FE3E516C0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283" y="4675330"/>
            <a:ext cx="3604203" cy="155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1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/>
          <a:lstStyle/>
          <a:p>
            <a:r>
              <a:rPr lang="it-IT" dirty="0"/>
              <a:t>Template: definizioni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7</a:t>
            </a:fld>
            <a:r>
              <a:rPr lang="en-US" dirty="0"/>
              <a:t> di 37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BAE612B-C259-F860-0B86-26CB2DC7602E}"/>
              </a:ext>
            </a:extLst>
          </p:cNvPr>
          <p:cNvSpPr txBox="1"/>
          <p:nvPr/>
        </p:nvSpPr>
        <p:spPr>
          <a:xfrm>
            <a:off x="596543" y="1219077"/>
            <a:ext cx="808163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Ogni metodo o classe parte di template di classe deve avere la dichiarazione apposita sovrastante.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Generalmente i template sono </a:t>
            </a:r>
            <a:r>
              <a:rPr lang="it-IT" i="1" dirty="0"/>
              <a:t>compilati per separazione</a:t>
            </a:r>
            <a:r>
              <a:rPr lang="it-IT" dirty="0"/>
              <a:t>, dichiarando istanze multiple a seconda del contesto.</a:t>
            </a:r>
          </a:p>
          <a:p>
            <a:endParaRPr lang="it-IT" dirty="0"/>
          </a:p>
          <a:p>
            <a:r>
              <a:rPr lang="it-IT" dirty="0"/>
              <a:t>Hanno alcuni svantaggi: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rendono difficile il debug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non hanno information hiding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non sono supportati da tutti i compilatori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7BD2CB0-26D9-0A76-CD21-8A8D849CC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665" y="2053355"/>
            <a:ext cx="5326842" cy="2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6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/>
          <a:lstStyle/>
          <a:p>
            <a:r>
              <a:rPr lang="it-IT" dirty="0"/>
              <a:t>Template di classe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8</a:t>
            </a:fld>
            <a:r>
              <a:rPr lang="en-US" dirty="0"/>
              <a:t> di 37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BAE612B-C259-F860-0B86-26CB2DC7602E}"/>
              </a:ext>
            </a:extLst>
          </p:cNvPr>
          <p:cNvSpPr txBox="1"/>
          <p:nvPr/>
        </p:nvSpPr>
        <p:spPr>
          <a:xfrm>
            <a:off x="596543" y="1219077"/>
            <a:ext cx="8081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uso classico è il </a:t>
            </a:r>
            <a:r>
              <a:rPr lang="it-IT" i="1" dirty="0"/>
              <a:t>template di classe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Piuttosto che definire istanze multiple di una classe (sx), ne definiamo una (dx).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506E7BB-9D7A-BFDD-BCEC-CB8F416DD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697" y="2271321"/>
            <a:ext cx="3534722" cy="390835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964A40A-8FAE-B507-F459-6D621114C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377" y="2774890"/>
            <a:ext cx="2205416" cy="23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8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/>
          <a:lstStyle/>
          <a:p>
            <a:r>
              <a:rPr lang="it-IT" dirty="0"/>
              <a:t>Template di classe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9</a:t>
            </a:fld>
            <a:r>
              <a:rPr lang="en-US" dirty="0"/>
              <a:t> di 37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CA1014F-8462-20BD-6CFD-F429E5C78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92" y="1800615"/>
            <a:ext cx="2903472" cy="342929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6B0D142-56EA-7CC7-B65B-C872DCDF9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622" y="2064902"/>
            <a:ext cx="2895851" cy="27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648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UNIPD</Template>
  <TotalTime>0</TotalTime>
  <Words>1289</Words>
  <Application>Microsoft Office PowerPoint</Application>
  <PresentationFormat>Presentazione su schermo (4:3)</PresentationFormat>
  <Paragraphs>281</Paragraphs>
  <Slides>37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Tema di Office</vt:lpstr>
      <vt:lpstr>Tutorato 3</vt:lpstr>
      <vt:lpstr>Conversioni e casting</vt:lpstr>
      <vt:lpstr>Conversioni e casting</vt:lpstr>
      <vt:lpstr>Conversioni e casting</vt:lpstr>
      <vt:lpstr>Template: definizioni</vt:lpstr>
      <vt:lpstr>Template: definizioni</vt:lpstr>
      <vt:lpstr>Template: definizioni</vt:lpstr>
      <vt:lpstr>Template di classe</vt:lpstr>
      <vt:lpstr>Template di classe</vt:lpstr>
      <vt:lpstr>Metodi di template</vt:lpstr>
      <vt:lpstr>Friend e template</vt:lpstr>
      <vt:lpstr>Friend e template</vt:lpstr>
      <vt:lpstr>Esercizio 1: Cosa Stampa</vt:lpstr>
      <vt:lpstr>Esercizio 1: Soluzione</vt:lpstr>
      <vt:lpstr>Esercizio 2: Cosa Stampa</vt:lpstr>
      <vt:lpstr>Esercizio 2: Soluzione</vt:lpstr>
      <vt:lpstr>Template di classe annidati</vt:lpstr>
      <vt:lpstr>Esercizio 3: Compila/Non compila</vt:lpstr>
      <vt:lpstr>Esercizio 3: Soluzione</vt:lpstr>
      <vt:lpstr>Esercizio 4: Template</vt:lpstr>
      <vt:lpstr>Esercizio 4: Soluzione</vt:lpstr>
      <vt:lpstr>Contenitori libreria STL</vt:lpstr>
      <vt:lpstr>Contenitori libreria STL</vt:lpstr>
      <vt:lpstr>Contenitori libreria STL</vt:lpstr>
      <vt:lpstr>Contenitori libreria STL</vt:lpstr>
      <vt:lpstr>vector</vt:lpstr>
      <vt:lpstr>vector</vt:lpstr>
      <vt:lpstr>iterator</vt:lpstr>
      <vt:lpstr>iterator vs const_iterator</vt:lpstr>
      <vt:lpstr>Operazioni di vector</vt:lpstr>
      <vt:lpstr>Altri: list</vt:lpstr>
      <vt:lpstr>list vs vector</vt:lpstr>
      <vt:lpstr>Where vector wins</vt:lpstr>
      <vt:lpstr>Where list wins</vt:lpstr>
      <vt:lpstr>Algoritmi in STL</vt:lpstr>
      <vt:lpstr>Algoritmi in STL</vt:lpstr>
      <vt:lpstr>Esercizio 5: Modellazione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Tutorato 1</dc:title>
  <dc:creator>Rovesti Gabriel</dc:creator>
  <cp:lastModifiedBy>Rovesti Gabriel</cp:lastModifiedBy>
  <cp:revision>91</cp:revision>
  <dcterms:created xsi:type="dcterms:W3CDTF">2023-10-16T19:00:43Z</dcterms:created>
  <dcterms:modified xsi:type="dcterms:W3CDTF">2023-11-15T09:06:24Z</dcterms:modified>
</cp:coreProperties>
</file>